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7"/>
  </p:notesMasterIdLst>
  <p:handoutMasterIdLst>
    <p:handoutMasterId r:id="rId28"/>
  </p:handoutMasterIdLst>
  <p:sldIdLst>
    <p:sldId id="812" r:id="rId4"/>
    <p:sldId id="262" r:id="rId5"/>
    <p:sldId id="791" r:id="rId6"/>
    <p:sldId id="795" r:id="rId7"/>
    <p:sldId id="798" r:id="rId8"/>
    <p:sldId id="792" r:id="rId9"/>
    <p:sldId id="789" r:id="rId10"/>
    <p:sldId id="799" r:id="rId11"/>
    <p:sldId id="800" r:id="rId12"/>
    <p:sldId id="802" r:id="rId13"/>
    <p:sldId id="809" r:id="rId14"/>
    <p:sldId id="803" r:id="rId15"/>
    <p:sldId id="804" r:id="rId16"/>
    <p:sldId id="806" r:id="rId17"/>
    <p:sldId id="728" r:id="rId18"/>
    <p:sldId id="786" r:id="rId19"/>
    <p:sldId id="730" r:id="rId20"/>
    <p:sldId id="754" r:id="rId21"/>
    <p:sldId id="258" r:id="rId22"/>
    <p:sldId id="704" r:id="rId23"/>
    <p:sldId id="757" r:id="rId24"/>
    <p:sldId id="808" r:id="rId25"/>
    <p:sldId id="810" r:id="rId2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KHK02" initials="H" lastIdx="0" clrIdx="0">
    <p:extLst>
      <p:ext uri="{19B8F6BF-5375-455C-9EA6-DF929625EA0E}">
        <p15:presenceInfo xmlns:p15="http://schemas.microsoft.com/office/powerpoint/2012/main" userId="HKHK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8C58C"/>
    <a:srgbClr val="F6BD8E"/>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714" autoAdjust="0"/>
  </p:normalViewPr>
  <p:slideViewPr>
    <p:cSldViewPr snapToGrid="0" showGuides="1">
      <p:cViewPr varScale="1">
        <p:scale>
          <a:sx n="91" d="100"/>
          <a:sy n="91"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E94611E-A1BE-49E2-BDCB-0A3114958C43}" type="slidenum">
              <a:rPr kumimoji="1" lang="ja-JP" altLang="en-US" smtClean="0"/>
              <a:t>‹#›</a:t>
            </a:fld>
            <a:endParaRPr kumimoji="1" lang="ja-JP" altLang="en-US"/>
          </a:p>
        </p:txBody>
      </p:sp>
    </p:spTree>
    <p:extLst>
      <p:ext uri="{BB962C8B-B14F-4D97-AF65-F5344CB8AC3E}">
        <p14:creationId xmlns:p14="http://schemas.microsoft.com/office/powerpoint/2010/main" val="25168378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914B410-5F0A-49C9-A241-E4B5885F0B02}" type="slidenum">
              <a:rPr kumimoji="1" lang="ja-JP" altLang="en-US" smtClean="0"/>
              <a:t>‹#›</a:t>
            </a:fld>
            <a:endParaRPr kumimoji="1" lang="ja-JP" altLang="en-US"/>
          </a:p>
        </p:txBody>
      </p:sp>
    </p:spTree>
    <p:extLst>
      <p:ext uri="{BB962C8B-B14F-4D97-AF65-F5344CB8AC3E}">
        <p14:creationId xmlns:p14="http://schemas.microsoft.com/office/powerpoint/2010/main" val="39501327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14B410-5F0A-49C9-A241-E4B5885F0B02}" type="slidenum">
              <a:rPr kumimoji="1" lang="ja-JP" altLang="en-US" smtClean="0"/>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181242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14B410-5F0A-49C9-A241-E4B5885F0B02}" type="slidenum">
              <a:rPr kumimoji="1" lang="ja-JP" altLang="en-US" smtClean="0"/>
              <a:t>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3902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5A35512-6A9C-4267-BD9B-51A4029F36FB}"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399916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44987C-A175-42A7-A81F-BB07BA027E3F}"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39264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29C164A-4795-4BA0-8EC3-48A31E50FC82}"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1598191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D4553716-9145-4E9A-910E-8A65D7AD2CB2}" type="datetime1">
              <a:rPr lang="ja-JP" altLang="en-US" smtClean="0">
                <a:solidFill>
                  <a:srgbClr val="000000"/>
                </a:solidFill>
              </a:rPr>
              <a:t>2024/7/22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994DD17-05ED-4DD3-B744-4DACACF7208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49478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C33B3166-F021-4816-A1A1-EE086801B9A5}" type="datetime1">
              <a:rPr lang="ja-JP" altLang="en-US" smtClean="0">
                <a:solidFill>
                  <a:srgbClr val="000000"/>
                </a:solidFill>
              </a:rPr>
              <a:t>2024/7/22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19A52B9-80DE-4F58-839C-5E2A2EF149F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2998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142AB31D-2BE3-47D3-9C4A-A6CE3C68670A}" type="datetime1">
              <a:rPr lang="ja-JP" altLang="en-US" smtClean="0">
                <a:solidFill>
                  <a:srgbClr val="000000"/>
                </a:solidFill>
              </a:rPr>
              <a:t>2024/7/22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F4BE800-3265-442D-AC91-BA0C94BC40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1752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6670A07E-FDB3-49CA-B03A-17C2BC51717D}" type="datetime1">
              <a:rPr lang="ja-JP" altLang="en-US" smtClean="0">
                <a:solidFill>
                  <a:srgbClr val="000000"/>
                </a:solidFill>
              </a:rPr>
              <a:t>2024/7/22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797A8577-7ABD-4328-9AE6-7C17092573C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6566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EDD1E8B4-1604-4A2E-B765-4997770E7423}" type="datetime1">
              <a:rPr lang="ja-JP" altLang="en-US" smtClean="0">
                <a:solidFill>
                  <a:srgbClr val="000000"/>
                </a:solidFill>
              </a:rPr>
              <a:t>2024/7/22</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253378DB-63A1-432D-B3A7-B8D58AF4C4B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53505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955ADB09-5CAC-4E25-A65F-AF345CC1A786}" type="datetime1">
              <a:rPr lang="ja-JP" altLang="en-US" smtClean="0">
                <a:solidFill>
                  <a:srgbClr val="000000"/>
                </a:solidFill>
              </a:rPr>
              <a:t>2024/7/22</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DC166870-44C1-4BDC-82C9-9EE4A90CA52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17976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614E1C0-131F-4223-9186-B168ABF7106D}" type="datetime1">
              <a:rPr lang="ja-JP" altLang="en-US" smtClean="0">
                <a:solidFill>
                  <a:srgbClr val="000000"/>
                </a:solidFill>
              </a:rPr>
              <a:t>2024/7/22</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6A8EC052-750C-455B-AC3E-57EABDE4F5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37583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7C03395-B35D-469D-9A3E-411E2D176656}" type="datetime1">
              <a:rPr lang="ja-JP" altLang="en-US" smtClean="0">
                <a:solidFill>
                  <a:srgbClr val="000000"/>
                </a:solidFill>
              </a:rPr>
              <a:t>2024/7/22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FBB610B-5773-4DC6-87D6-7B69ED4884D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7632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BA8C2A-4035-4A5A-9BEC-FBC6668CA726}"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836579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D3636FC-4BE6-4E79-AF83-9605DF59D5FA}" type="datetime1">
              <a:rPr lang="ja-JP" altLang="en-US" smtClean="0">
                <a:solidFill>
                  <a:srgbClr val="000000"/>
                </a:solidFill>
              </a:rPr>
              <a:t>2024/7/22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254282B-C9AD-4670-81A2-2A6A6E55EBF8}"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54664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A30C8B5-BE87-41D5-AA7F-F8AE77D666E8}" type="datetime1">
              <a:rPr lang="ja-JP" altLang="en-US" smtClean="0">
                <a:solidFill>
                  <a:srgbClr val="000000"/>
                </a:solidFill>
              </a:rPr>
              <a:t>2024/7/22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2BFBDAEE-39A4-441B-9A97-480A4270464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35922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C3DCF505-C2A4-437A-B379-B6EA98B8303A}" type="datetime1">
              <a:rPr lang="ja-JP" altLang="en-US" smtClean="0">
                <a:solidFill>
                  <a:srgbClr val="000000"/>
                </a:solidFill>
              </a:rPr>
              <a:t>2024/7/22</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8E27C2C-C523-47B3-BD51-94F8F2C6EA1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956609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589A154-E4FB-4DFB-BC05-90E13811A760}" type="datetime1">
              <a:rPr lang="ja-JP" altLang="en-US" smtClean="0">
                <a:solidFill>
                  <a:srgbClr val="000000"/>
                </a:solidFill>
              </a:rPr>
              <a:t>2024/7/22</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199176C-5BC1-4B0D-ADE6-8BBFEAC1857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210678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B1E835-9153-46EC-8392-C4801E542294}"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2654328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3A015D-E61C-4D91-8B95-7FF0BA470F6A}"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2688836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542C057-5EF1-4637-A5C9-81F2B89B7D3E}"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7331319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962B48-17F2-4EFF-AF30-730FA15F2449}"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5461254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0B65948-FBAE-4B8A-B257-0343897EBD19}" type="datetime1">
              <a:rPr kumimoji="1" lang="ja-JP" altLang="en-US" smtClean="0"/>
              <a:t>2024/7/22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17361481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BE93108-8EA9-4066-97DD-1C38EF5AA739}" type="datetime1">
              <a:rPr kumimoji="1" lang="ja-JP" altLang="en-US" smtClean="0"/>
              <a:t>2024/7/22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2133725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F5532F-0CCF-4242-ADCD-7C308348EB63}"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39634968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59719B5-E867-4017-A342-E575E859B2D0}" type="datetime1">
              <a:rPr kumimoji="1" lang="ja-JP" altLang="en-US" smtClean="0"/>
              <a:t>2024/7/22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9171387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562B3C4-F31D-4A5B-8CCF-6E798D561816}"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2199062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BFB76D-DD4A-4B46-80FD-0979B72C554C}"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1001804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B30CB0-21C7-4558-A61B-2CAFBAE77C32}"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33915693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70A74D-30BF-46B0-AFA8-202422620DC2}" type="datetime1">
              <a:rPr kumimoji="1" lang="ja-JP" altLang="en-US" smtClean="0"/>
              <a:t>2024/7/22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231172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5C7AA45-54D7-4DA7-9793-DD342FA7E9E0}"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3655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585BA5F-C8A5-4D94-B26D-086B4FDC159D}" type="datetime1">
              <a:rPr kumimoji="1" lang="ja-JP" altLang="en-US" smtClean="0"/>
              <a:t>2024/7/22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198666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33E3AA4-E2E2-464E-ADC1-55E15F8AFB74}" type="datetime1">
              <a:rPr kumimoji="1" lang="ja-JP" altLang="en-US" smtClean="0"/>
              <a:t>2024/7/22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235999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51D23F-4654-4D10-BD96-B32BBAE1A0A5}" type="datetime1">
              <a:rPr kumimoji="1" lang="ja-JP" altLang="en-US" smtClean="0"/>
              <a:t>2024/7/22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95020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A580E-C692-4793-8392-87F676F2AF98}"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426026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E48074-B9E0-4BFE-8F1F-E663FACA8D61}" type="datetime1">
              <a:rPr kumimoji="1" lang="ja-JP" altLang="en-US" smtClean="0"/>
              <a:t>2024/7/22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272819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DC1C7-B04E-4392-8E89-38B183F499C6}" type="datetime1">
              <a:rPr kumimoji="1" lang="ja-JP" altLang="en-US" smtClean="0"/>
              <a:t>2024/7/22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84099-DC61-4ADE-9464-62841629114E}" type="slidenum">
              <a:rPr kumimoji="1" lang="ja-JP" altLang="en-US" smtClean="0"/>
              <a:t>‹#›</a:t>
            </a:fld>
            <a:endParaRPr kumimoji="1" lang="ja-JP" altLang="en-US"/>
          </a:p>
        </p:txBody>
      </p:sp>
    </p:spTree>
    <p:extLst>
      <p:ext uri="{BB962C8B-B14F-4D97-AF65-F5344CB8AC3E}">
        <p14:creationId xmlns:p14="http://schemas.microsoft.com/office/powerpoint/2010/main" val="1771454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171"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fontAlgn="base">
              <a:spcAft>
                <a:spcPct val="0"/>
              </a:spcAft>
              <a:defRPr/>
            </a:pPr>
            <a:fld id="{63719FCF-DCF3-4321-A623-70DF02921FD4}" type="datetime1">
              <a:rPr lang="ja-JP" altLang="en-US" smtClean="0">
                <a:solidFill>
                  <a:srgbClr val="000000"/>
                </a:solidFill>
              </a:rPr>
              <a:t>2024/7/22</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fontAlgn="base">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fontAlgn="base">
              <a:spcAft>
                <a:spcPct val="0"/>
              </a:spcAft>
            </a:pPr>
            <a:fld id="{6832FDCA-3D26-4E8E-BF14-C3A4DF4E7610}" type="slidenum">
              <a:rPr lang="en-US" altLang="ja-JP" smtClean="0">
                <a:solidFill>
                  <a:srgbClr val="000000"/>
                </a:solidFill>
              </a:rPr>
              <a:pPr fontAlgn="base">
                <a:spcAft>
                  <a:spcPct val="0"/>
                </a:spcAft>
              </a:pPr>
              <a:t>‹#›</a:t>
            </a:fld>
            <a:endParaRPr lang="en-US" altLang="ja-JP">
              <a:solidFill>
                <a:srgbClr val="000000"/>
              </a:solidFill>
            </a:endParaRPr>
          </a:p>
        </p:txBody>
      </p:sp>
    </p:spTree>
    <p:extLst>
      <p:ext uri="{BB962C8B-B14F-4D97-AF65-F5344CB8AC3E}">
        <p14:creationId xmlns:p14="http://schemas.microsoft.com/office/powerpoint/2010/main" val="36445614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DD9FB-6716-4F21-AF20-3668DE15CB9C}" type="datetime1">
              <a:rPr kumimoji="1" lang="ja-JP" altLang="en-US" smtClean="0"/>
              <a:t>2024/7/22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F875F-A98D-4AAC-87EF-6DC3E1CD06CE}" type="slidenum">
              <a:rPr kumimoji="1" lang="ja-JP" altLang="en-US" smtClean="0"/>
              <a:t>‹#›</a:t>
            </a:fld>
            <a:endParaRPr kumimoji="1" lang="ja-JP" altLang="en-US"/>
          </a:p>
        </p:txBody>
      </p:sp>
    </p:spTree>
    <p:extLst>
      <p:ext uri="{BB962C8B-B14F-4D97-AF65-F5344CB8AC3E}">
        <p14:creationId xmlns:p14="http://schemas.microsoft.com/office/powerpoint/2010/main" val="403297498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95855" y="1265013"/>
            <a:ext cx="10515600" cy="1162872"/>
          </a:xfrm>
        </p:spPr>
        <p:txBody>
          <a:bodyPr/>
          <a:lstStyle/>
          <a:p>
            <a:r>
              <a:rPr lang="ja-JP" altLang="en-US" dirty="0" smtClean="0">
                <a:latin typeface="ＭＳ ゴシック" panose="020B0609070205080204" pitchFamily="49" charset="-128"/>
                <a:ea typeface="ＭＳ ゴシック" panose="020B0609070205080204" pitchFamily="49" charset="-128"/>
              </a:rPr>
              <a:t>　保安</a:t>
            </a:r>
            <a:r>
              <a:rPr lang="ja-JP" altLang="en-US" dirty="0">
                <a:latin typeface="ＭＳ ゴシック" panose="020B0609070205080204" pitchFamily="49" charset="-128"/>
                <a:ea typeface="ＭＳ ゴシック" panose="020B0609070205080204" pitchFamily="49" charset="-128"/>
              </a:rPr>
              <a:t>検査の実施概要等について</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111469" y="2300253"/>
            <a:ext cx="10515600" cy="2523995"/>
          </a:xfrm>
        </p:spPr>
        <p:txBody>
          <a:bodyPr/>
          <a:lstStyle/>
          <a:p>
            <a:pPr marL="0" indent="0">
              <a:buNone/>
            </a:pPr>
            <a:endParaRPr lang="ja-JP" altLang="en-US" dirty="0">
              <a:latin typeface="ＭＳ ゴシック" panose="020B0609070205080204" pitchFamily="49" charset="-128"/>
              <a:ea typeface="ＭＳ ゴシック" panose="020B0609070205080204" pitchFamily="49" charset="-128"/>
            </a:endParaRPr>
          </a:p>
          <a:p>
            <a:pPr marL="0" indent="0">
              <a:buNone/>
            </a:pPr>
            <a:r>
              <a:rPr lang="en-US" altLang="ja-JP" dirty="0" smtClean="0">
                <a:latin typeface="ＭＳ ゴシック" panose="020B0609070205080204" pitchFamily="49" charset="-128"/>
                <a:ea typeface="ＭＳ ゴシック" panose="020B0609070205080204" pitchFamily="49" charset="-128"/>
              </a:rPr>
              <a:t>Ⅰ</a:t>
            </a:r>
            <a:r>
              <a:rPr lang="ja-JP" altLang="en-US" dirty="0">
                <a:latin typeface="ＭＳ ゴシック" panose="020B0609070205080204" pitchFamily="49" charset="-128"/>
                <a:ea typeface="ＭＳ ゴシック" panose="020B0609070205080204" pitchFamily="49" charset="-128"/>
              </a:rPr>
              <a:t>　保安検査の日程</a:t>
            </a:r>
            <a:r>
              <a:rPr lang="ja-JP" altLang="en-US" dirty="0" smtClean="0">
                <a:latin typeface="ＭＳ ゴシック" panose="020B0609070205080204" pitchFamily="49" charset="-128"/>
                <a:ea typeface="ＭＳ ゴシック" panose="020B0609070205080204" pitchFamily="49" charset="-128"/>
              </a:rPr>
              <a:t>調整</a:t>
            </a:r>
            <a:endParaRPr lang="ja-JP" altLang="en-US" dirty="0">
              <a:latin typeface="ＭＳ ゴシック" panose="020B0609070205080204" pitchFamily="49" charset="-128"/>
              <a:ea typeface="ＭＳ ゴシック" panose="020B0609070205080204" pitchFamily="49" charset="-128"/>
            </a:endParaRPr>
          </a:p>
          <a:p>
            <a:pPr marL="0" indent="0">
              <a:buNone/>
            </a:pPr>
            <a:r>
              <a:rPr lang="en-US" altLang="ja-JP" dirty="0" smtClean="0">
                <a:latin typeface="ＭＳ ゴシック" panose="020B0609070205080204" pitchFamily="49" charset="-128"/>
                <a:ea typeface="ＭＳ ゴシック" panose="020B0609070205080204" pitchFamily="49" charset="-128"/>
              </a:rPr>
              <a:t>Ⅱ</a:t>
            </a:r>
            <a:r>
              <a:rPr lang="ja-JP" altLang="en-US" dirty="0">
                <a:latin typeface="ＭＳ ゴシック" panose="020B0609070205080204" pitchFamily="49" charset="-128"/>
                <a:ea typeface="ＭＳ ゴシック" panose="020B0609070205080204" pitchFamily="49" charset="-128"/>
              </a:rPr>
              <a:t>　保安検査申請・実施日の規制緩和</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再掲載</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smtClean="0">
                <a:latin typeface="ＭＳ ゴシック" panose="020B0609070205080204" pitchFamily="49" charset="-128"/>
                <a:ea typeface="ＭＳ ゴシック" panose="020B0609070205080204" pitchFamily="49" charset="-128"/>
              </a:rPr>
              <a:t>Ⅲ</a:t>
            </a: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令和５年度</a:t>
            </a:r>
            <a:r>
              <a:rPr lang="ja-JP" altLang="en-US" dirty="0">
                <a:latin typeface="ＭＳ ゴシック" panose="020B0609070205080204" pitchFamily="49" charset="-128"/>
                <a:ea typeface="ＭＳ ゴシック" panose="020B0609070205080204" pitchFamily="49" charset="-128"/>
              </a:rPr>
              <a:t>保安検査における主な指導</a:t>
            </a:r>
            <a:r>
              <a:rPr lang="ja-JP" altLang="en-US" dirty="0" smtClean="0">
                <a:latin typeface="ＭＳ ゴシック" panose="020B0609070205080204" pitchFamily="49" charset="-128"/>
                <a:ea typeface="ＭＳ ゴシック" panose="020B0609070205080204" pitchFamily="49" charset="-128"/>
              </a:rPr>
              <a:t>事項</a:t>
            </a:r>
            <a:endParaRPr lang="ja-JP" altLang="en-US" dirty="0">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621916" y="458078"/>
            <a:ext cx="2981325" cy="485775"/>
          </a:xfrm>
          <a:prstGeom prst="roundRect">
            <a:avLst/>
          </a:prstGeom>
          <a:ln w="0" cmpd="dbl">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smtClean="0">
                <a:effectLst/>
                <a:ea typeface="ＭＳ ゴシック" panose="020B0609070205080204" pitchFamily="49" charset="-128"/>
                <a:cs typeface="Times New Roman" panose="02020603050405020304" pitchFamily="18" charset="0"/>
              </a:rPr>
              <a:t>令和</a:t>
            </a:r>
            <a:r>
              <a:rPr lang="ja-JP" altLang="en-US" sz="1600" kern="100" dirty="0" smtClean="0">
                <a:effectLst/>
                <a:ea typeface="ＭＳ ゴシック" panose="020B0609070205080204" pitchFamily="49" charset="-128"/>
                <a:cs typeface="Times New Roman" panose="02020603050405020304" pitchFamily="18" charset="0"/>
              </a:rPr>
              <a:t>６</a:t>
            </a:r>
            <a:r>
              <a:rPr lang="ja-JP" sz="1600" kern="100" dirty="0" smtClean="0">
                <a:effectLst/>
                <a:ea typeface="ＭＳ ゴシック" panose="020B0609070205080204" pitchFamily="49" charset="-128"/>
                <a:cs typeface="Times New Roman" panose="02020603050405020304" pitchFamily="18" charset="0"/>
              </a:rPr>
              <a:t>年度 </a:t>
            </a:r>
            <a:r>
              <a:rPr lang="ja-JP" sz="1600" kern="100" dirty="0">
                <a:effectLst/>
                <a:ea typeface="ＭＳ ゴシック" panose="020B0609070205080204" pitchFamily="49" charset="-128"/>
                <a:cs typeface="Times New Roman" panose="02020603050405020304" pitchFamily="18" charset="0"/>
              </a:rPr>
              <a:t>保安講習会 </a:t>
            </a:r>
            <a:endParaRPr lang="ja-JP" sz="1600" kern="100" dirty="0">
              <a:effectLst/>
              <a:ea typeface="游明朝" panose="02020400000000000000" pitchFamily="18" charset="-128"/>
              <a:cs typeface="Times New Roman" panose="02020603050405020304" pitchFamily="18" charset="0"/>
            </a:endParaRPr>
          </a:p>
        </p:txBody>
      </p:sp>
      <p:sp>
        <p:nvSpPr>
          <p:cNvPr id="5" name="テキスト ボックス 4"/>
          <p:cNvSpPr txBox="1"/>
          <p:nvPr/>
        </p:nvSpPr>
        <p:spPr>
          <a:xfrm>
            <a:off x="7598981" y="5801858"/>
            <a:ext cx="4288220" cy="369332"/>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一般社団法人兵庫県高圧ガス保安協会</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148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99246" y="376518"/>
            <a:ext cx="11058864" cy="6678751"/>
          </a:xfrm>
          <a:prstGeom prst="rect">
            <a:avLst/>
          </a:prstGeom>
        </p:spPr>
        <p:txBody>
          <a:bodyPr wrap="square">
            <a:spAutoFit/>
          </a:bodyPr>
          <a:lstStyle/>
          <a:p>
            <a:pPr>
              <a:spcAft>
                <a:spcPts val="0"/>
              </a:spcAft>
            </a:pPr>
            <a:r>
              <a:rPr lang="ja-JP" altLang="ja-JP" sz="32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32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製造施設等チェック表の電子データ提供のお願い</a:t>
            </a:r>
            <a:r>
              <a:rPr lang="ja-JP" altLang="ja-JP" sz="32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3200" kern="100" dirty="0" smtClean="0">
              <a:solidFill>
                <a:srgbClr val="00B050"/>
              </a:solidFill>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en-US" altLang="ja-JP" kern="100" dirty="0" smtClean="0">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　県・市から電子申請での保安検査結果報告を準備するよう要請がありました。</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endParaRPr lang="en-US" altLang="ja-JP" sz="2400" dirty="0" smtClean="0">
              <a:latin typeface="ＭＳ 明朝" panose="02020609040205080304" pitchFamily="17" charset="-128"/>
              <a:ea typeface="ＭＳ 明朝" panose="02020609040205080304" pitchFamily="17" charset="-128"/>
            </a:endParaRPr>
          </a:p>
          <a:p>
            <a:r>
              <a:rPr lang="ja-JP" altLang="en-US" sz="2400" dirty="0" smtClean="0">
                <a:latin typeface="ＭＳ 明朝" panose="02020609040205080304" pitchFamily="17" charset="-128"/>
                <a:ea typeface="ＭＳ 明朝" panose="02020609040205080304" pitchFamily="17" charset="-128"/>
              </a:rPr>
              <a:t>　大変厚かましいお願いですが、</a:t>
            </a:r>
            <a:r>
              <a:rPr lang="ja-JP" altLang="en-US" sz="2400" b="1" dirty="0" smtClean="0">
                <a:solidFill>
                  <a:srgbClr val="FF0000"/>
                </a:solidFill>
                <a:latin typeface="ＭＳ ゴシック" panose="020B0609070205080204" pitchFamily="49" charset="-128"/>
                <a:ea typeface="ＭＳ ゴシック" panose="020B0609070205080204" pitchFamily="49" charset="-128"/>
              </a:rPr>
              <a:t>令和６年度から</a:t>
            </a:r>
            <a:r>
              <a:rPr lang="ja-JP" altLang="en-US" sz="2400" dirty="0" smtClean="0">
                <a:latin typeface="ＭＳ 明朝" panose="02020609040205080304" pitchFamily="17" charset="-128"/>
                <a:ea typeface="ＭＳ 明朝" panose="02020609040205080304" pitchFamily="17" charset="-128"/>
              </a:rPr>
              <a:t>、保安検査申請を提出する際、合わせて、</a:t>
            </a:r>
            <a:r>
              <a:rPr lang="ja-JP" altLang="en-US" sz="2400" dirty="0" smtClean="0">
                <a:solidFill>
                  <a:srgbClr val="FF0000"/>
                </a:solidFill>
                <a:latin typeface="ＭＳ ゴシック" panose="020B0609070205080204" pitchFamily="49" charset="-128"/>
                <a:ea typeface="ＭＳ ゴシック" panose="020B0609070205080204" pitchFamily="49" charset="-128"/>
              </a:rPr>
              <a:t>製造</a:t>
            </a:r>
            <a:r>
              <a:rPr lang="ja-JP" altLang="en-US" sz="2400" dirty="0">
                <a:solidFill>
                  <a:srgbClr val="FF0000"/>
                </a:solidFill>
                <a:latin typeface="ＭＳ ゴシック" panose="020B0609070205080204" pitchFamily="49" charset="-128"/>
                <a:ea typeface="ＭＳ ゴシック" panose="020B0609070205080204" pitchFamily="49" charset="-128"/>
              </a:rPr>
              <a:t>施設等</a:t>
            </a:r>
            <a:r>
              <a:rPr lang="ja-JP" altLang="en-US" sz="2400" dirty="0" smtClean="0">
                <a:solidFill>
                  <a:srgbClr val="FF0000"/>
                </a:solidFill>
                <a:latin typeface="ＭＳ ゴシック" panose="020B0609070205080204" pitchFamily="49" charset="-128"/>
                <a:ea typeface="ＭＳ ゴシック" panose="020B0609070205080204" pitchFamily="49" charset="-128"/>
              </a:rPr>
              <a:t>チェック表について、書面に加え、電子データも提供</a:t>
            </a:r>
            <a:r>
              <a:rPr lang="ja-JP" altLang="en-US" sz="2400" dirty="0" smtClean="0">
                <a:latin typeface="ＭＳ 明朝" panose="02020609040205080304" pitchFamily="17" charset="-128"/>
                <a:ea typeface="ＭＳ 明朝" panose="02020609040205080304" pitchFamily="17" charset="-128"/>
              </a:rPr>
              <a:t>していただき、当協会の県・市への結果報告に活用させていただいております。</a:t>
            </a:r>
            <a:endParaRPr lang="en-US" altLang="ja-JP" sz="2400" dirty="0" smtClean="0">
              <a:latin typeface="ＭＳ 明朝" panose="02020609040205080304" pitchFamily="17" charset="-128"/>
              <a:ea typeface="ＭＳ 明朝" panose="02020609040205080304" pitchFamily="17" charset="-128"/>
            </a:endParaRPr>
          </a:p>
          <a:p>
            <a:endParaRPr lang="en-US" altLang="ja-JP" sz="2400" dirty="0" smtClean="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（６）製造施設等チェック表</a:t>
            </a:r>
            <a:endParaRPr lang="en-US" altLang="ja-JP" b="1" dirty="0" smtClean="0">
              <a:solidFill>
                <a:srgbClr val="00B050"/>
              </a:solidFill>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・対象設備をよく確認のうえ、条項毎の適用の有無を選択してください。</a:t>
            </a:r>
            <a:endParaRPr lang="en-US" altLang="ja-JP" dirty="0" smtClean="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・対応状況や検査方法は、定期自主検査記録をよく確認して転記してください。</a:t>
            </a:r>
            <a:endParaRPr lang="en-US" altLang="ja-JP" dirty="0" smtClean="0">
              <a:latin typeface="ＭＳ 明朝" panose="02020609040205080304" pitchFamily="17" charset="-128"/>
              <a:ea typeface="ＭＳ 明朝" panose="02020609040205080304" pitchFamily="17" charset="-128"/>
            </a:endParaRPr>
          </a:p>
          <a:p>
            <a:endParaRPr lang="en-US" altLang="ja-JP" dirty="0" smtClean="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a:t>
            </a:r>
            <a:r>
              <a:rPr lang="en-US" altLang="ja-JP" b="1" dirty="0" smtClean="0">
                <a:solidFill>
                  <a:srgbClr val="00B050"/>
                </a:solidFill>
                <a:latin typeface="ＭＳ ゴシック" panose="020B0609070205080204" pitchFamily="49" charset="-128"/>
                <a:ea typeface="ＭＳ ゴシック" panose="020B0609070205080204" pitchFamily="49" charset="-128"/>
              </a:rPr>
              <a:t>《</a:t>
            </a:r>
            <a:r>
              <a:rPr lang="ja-JP" altLang="en-US" b="1" dirty="0" smtClean="0">
                <a:solidFill>
                  <a:srgbClr val="00B050"/>
                </a:solidFill>
                <a:latin typeface="ＭＳ ゴシック" panose="020B0609070205080204" pitchFamily="49" charset="-128"/>
                <a:ea typeface="ＭＳ ゴシック" panose="020B0609070205080204" pitchFamily="49" charset="-128"/>
              </a:rPr>
              <a:t>自主検査が保安検査直前となる場合、自主検査後に最新版を作成して提供してください。</a:t>
            </a:r>
            <a:endParaRPr lang="en-US" altLang="ja-JP" b="1" dirty="0" smtClean="0">
              <a:solidFill>
                <a:srgbClr val="00B050"/>
              </a:solidFill>
              <a:latin typeface="ＭＳ ゴシック" panose="020B0609070205080204" pitchFamily="49" charset="-128"/>
              <a:ea typeface="ＭＳ ゴシック" panose="020B0609070205080204" pitchFamily="49" charset="-128"/>
            </a:endParaRPr>
          </a:p>
          <a:p>
            <a:r>
              <a:rPr lang="ja-JP" altLang="en-US" b="1" dirty="0" smtClean="0">
                <a:solidFill>
                  <a:srgbClr val="FF0000"/>
                </a:solidFill>
                <a:latin typeface="ＭＳ ゴシック" panose="020B0609070205080204" pitchFamily="49" charset="-128"/>
                <a:ea typeface="ＭＳ ゴシック" panose="020B0609070205080204" pitchFamily="49" charset="-128"/>
              </a:rPr>
              <a:t>　　　保安検査受検後、速やかな提出でも結構です。</a:t>
            </a:r>
            <a:r>
              <a:rPr lang="en-US" altLang="ja-JP" b="1" dirty="0" smtClean="0">
                <a:solidFill>
                  <a:srgbClr val="00B050"/>
                </a:solidFill>
                <a:latin typeface="ＭＳ ゴシック" panose="020B0609070205080204" pitchFamily="49" charset="-128"/>
                <a:ea typeface="ＭＳ ゴシック" panose="020B0609070205080204" pitchFamily="49" charset="-128"/>
              </a:rPr>
              <a:t>》</a:t>
            </a:r>
            <a:endParaRPr lang="en-US" altLang="ja-JP" b="1" dirty="0">
              <a:solidFill>
                <a:srgbClr val="00B050"/>
              </a:solidFill>
              <a:latin typeface="ＭＳ ゴシック" panose="020B0609070205080204" pitchFamily="49" charset="-128"/>
              <a:ea typeface="ＭＳ ゴシック" panose="020B0609070205080204" pitchFamily="49" charset="-128"/>
            </a:endParaRPr>
          </a:p>
          <a:p>
            <a:endParaRPr lang="en-US" altLang="ja-JP" dirty="0" smtClean="0">
              <a:ea typeface="ＭＳ 明朝" panose="02020609040205080304" pitchFamily="17" charset="-128"/>
              <a:cs typeface="Times New Roman" panose="02020603050405020304" pitchFamily="18" charset="0"/>
            </a:endParaRPr>
          </a:p>
          <a:p>
            <a:r>
              <a:rPr lang="ja-JP" altLang="ja-JP" dirty="0">
                <a:ea typeface="ＭＳ 明朝" panose="02020609040205080304" pitchFamily="17" charset="-128"/>
                <a:cs typeface="Times New Roman" panose="02020603050405020304" pitchFamily="18" charset="0"/>
              </a:rPr>
              <a:t>　　なお</a:t>
            </a:r>
            <a:r>
              <a:rPr lang="ja-JP" altLang="ja-JP" dirty="0" smtClean="0">
                <a:ea typeface="ＭＳ 明朝" panose="02020609040205080304" pitchFamily="17" charset="-128"/>
                <a:cs typeface="Times New Roman" panose="02020603050405020304" pitchFamily="18" charset="0"/>
              </a:rPr>
              <a:t>、</a:t>
            </a:r>
            <a:r>
              <a:rPr lang="ja-JP" altLang="en-US" dirty="0" smtClean="0">
                <a:ea typeface="ＭＳ 明朝" panose="02020609040205080304" pitchFamily="17" charset="-128"/>
                <a:cs typeface="Times New Roman" panose="02020603050405020304" pitchFamily="18" charset="0"/>
              </a:rPr>
              <a:t>チェック表を</a:t>
            </a:r>
            <a:r>
              <a:rPr lang="en-US" altLang="ja-JP" dirty="0" smtClean="0">
                <a:ea typeface="ＭＳ 明朝" panose="02020609040205080304" pitchFamily="17" charset="-128"/>
                <a:cs typeface="Times New Roman" panose="02020603050405020304" pitchFamily="18" charset="0"/>
              </a:rPr>
              <a:t>PDF</a:t>
            </a:r>
            <a:r>
              <a:rPr lang="ja-JP" altLang="en-US" dirty="0" smtClean="0">
                <a:ea typeface="ＭＳ 明朝" panose="02020609040205080304" pitchFamily="17" charset="-128"/>
                <a:cs typeface="Times New Roman" panose="02020603050405020304" pitchFamily="18" charset="0"/>
              </a:rPr>
              <a:t>で提供いただく場合、</a:t>
            </a:r>
            <a:r>
              <a:rPr lang="ja-JP" altLang="en-US" b="1"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最新様式で、結果欄に「良」を選択</a:t>
            </a:r>
            <a:r>
              <a:rPr lang="ja-JP" altLang="en-US" dirty="0" smtClean="0">
                <a:ea typeface="ＭＳ 明朝" panose="02020609040205080304" pitchFamily="17" charset="-128"/>
                <a:cs typeface="Times New Roman" panose="02020603050405020304" pitchFamily="18" charset="0"/>
              </a:rPr>
              <a:t>を忘れず、</a:t>
            </a:r>
            <a:endParaRPr lang="en-US" altLang="ja-JP" dirty="0">
              <a:ea typeface="ＭＳ 明朝" panose="02020609040205080304" pitchFamily="17" charset="-128"/>
              <a:cs typeface="Times New Roman" panose="02020603050405020304" pitchFamily="18" charset="0"/>
            </a:endParaRPr>
          </a:p>
          <a:p>
            <a:r>
              <a:rPr lang="ja-JP" altLang="en-US" dirty="0">
                <a:ea typeface="ＭＳ 明朝" panose="02020609040205080304" pitchFamily="17" charset="-128"/>
                <a:cs typeface="Times New Roman" panose="02020603050405020304" pitchFamily="18" charset="0"/>
              </a:rPr>
              <a:t>　下記のアドレスまで</a:t>
            </a:r>
            <a:r>
              <a:rPr lang="ja-JP" altLang="en-US"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タイトルを</a:t>
            </a:r>
            <a:r>
              <a:rPr lang="ja-JP" altLang="en-US" b="1"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“２０２４ー検査番号（</a:t>
            </a:r>
            <a:r>
              <a:rPr lang="ja-JP" altLang="en-US"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事業所名）”と</a:t>
            </a:r>
            <a:r>
              <a:rPr lang="ja-JP" altLang="en-US" b="1"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してメール</a:t>
            </a:r>
            <a:r>
              <a:rPr lang="ja-JP" altLang="en-US" dirty="0">
                <a:ea typeface="ＭＳ 明朝" panose="02020609040205080304" pitchFamily="17" charset="-128"/>
                <a:cs typeface="Times New Roman" panose="02020603050405020304" pitchFamily="18" charset="0"/>
              </a:rPr>
              <a:t>をください</a:t>
            </a:r>
            <a:r>
              <a:rPr lang="ja-JP" altLang="ja-JP" dirty="0" smtClean="0">
                <a:ea typeface="ＭＳ 明朝" panose="02020609040205080304" pitchFamily="17" charset="-128"/>
                <a:cs typeface="Times New Roman" panose="02020603050405020304" pitchFamily="18" charset="0"/>
              </a:rPr>
              <a:t>。</a:t>
            </a:r>
            <a:endParaRPr lang="en-US" altLang="ja-JP" dirty="0" smtClean="0">
              <a:ea typeface="ＭＳ 明朝" panose="02020609040205080304" pitchFamily="17" charset="-128"/>
              <a:cs typeface="Times New Roman" panose="02020603050405020304" pitchFamily="18" charset="0"/>
            </a:endParaRPr>
          </a:p>
          <a:p>
            <a:r>
              <a:rPr lang="ja-JP" altLang="en-US" dirty="0" smtClean="0">
                <a:ea typeface="ＭＳ 明朝" panose="02020609040205080304" pitchFamily="17" charset="-128"/>
                <a:cs typeface="Times New Roman" panose="02020603050405020304" pitchFamily="18" charset="0"/>
              </a:rPr>
              <a:t>（先頭の４桁は西暦年度。ファイル名の検査番号は、ファイルをいただいてから当協会で変更します。）</a:t>
            </a:r>
            <a:endParaRPr lang="en-US" altLang="ja-JP" dirty="0">
              <a:ea typeface="ＭＳ 明朝" panose="02020609040205080304" pitchFamily="17" charset="-128"/>
              <a:cs typeface="Times New Roman" panose="02020603050405020304" pitchFamily="18" charset="0"/>
            </a:endParaRPr>
          </a:p>
          <a:p>
            <a:endParaRPr lang="en-US" altLang="ja-JP" dirty="0" smtClean="0">
              <a:ea typeface="ＭＳ 明朝" panose="02020609040205080304" pitchFamily="17" charset="-128"/>
              <a:cs typeface="Times New Roman" panose="02020603050405020304" pitchFamily="18" charset="0"/>
            </a:endParaRPr>
          </a:p>
          <a:p>
            <a:r>
              <a:rPr lang="ja-JP" altLang="en-US" dirty="0">
                <a:ea typeface="ＭＳ 明朝" panose="02020609040205080304" pitchFamily="17" charset="-128"/>
                <a:cs typeface="Times New Roman" panose="02020603050405020304" pitchFamily="18" charset="0"/>
              </a:rPr>
              <a:t>　　　</a:t>
            </a:r>
            <a:r>
              <a:rPr lang="ja-JP" altLang="en-US"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送信先アドレス</a:t>
            </a:r>
            <a:r>
              <a:rPr lang="ja-JP" altLang="en-US" b="1"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：ｈｏａｎｋｅｎｎｓａ＠</a:t>
            </a:r>
            <a:r>
              <a:rPr lang="ja-JP" altLang="en-US"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ｈｙｏｇｏ－ｈｐｇａｓ．ｏｒ．ｊｐ</a:t>
            </a:r>
            <a:endParaRPr lang="en-US" altLang="ja-JP"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dirty="0" smtClean="0">
                <a:latin typeface="ＭＳ 明朝" panose="02020609040205080304" pitchFamily="17" charset="-128"/>
                <a:ea typeface="ＭＳ 明朝" panose="02020609040205080304" pitchFamily="17" charset="-128"/>
              </a:rPr>
              <a:t>　</a:t>
            </a:r>
            <a:endParaRPr lang="en-US" altLang="ja-JP"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78715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38745" y="2027319"/>
            <a:ext cx="2479964" cy="2382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・年間保安検査申請書</a:t>
            </a:r>
            <a:endParaRPr kumimoji="1" lang="en-US" altLang="ja-JP" dirty="0" smtClean="0">
              <a:solidFill>
                <a:schemeClr val="tx1"/>
              </a:solidFill>
            </a:endParaRPr>
          </a:p>
          <a:p>
            <a:r>
              <a:rPr lang="ja-JP" altLang="en-US" dirty="0" smtClean="0">
                <a:solidFill>
                  <a:schemeClr val="tx1"/>
                </a:solidFill>
              </a:rPr>
              <a:t>・受検</a:t>
            </a:r>
            <a:r>
              <a:rPr lang="ja-JP" altLang="en-US" dirty="0">
                <a:solidFill>
                  <a:schemeClr val="tx1"/>
                </a:solidFill>
              </a:rPr>
              <a:t>手数料の</a:t>
            </a:r>
            <a:r>
              <a:rPr lang="ja-JP" altLang="en-US" dirty="0" smtClean="0">
                <a:solidFill>
                  <a:schemeClr val="tx1"/>
                </a:solidFill>
              </a:rPr>
              <a:t>振込み　</a:t>
            </a:r>
            <a:endParaRPr lang="en-US" altLang="ja-JP" dirty="0" smtClean="0">
              <a:solidFill>
                <a:schemeClr val="tx1"/>
              </a:solidFill>
            </a:endParaRPr>
          </a:p>
          <a:p>
            <a:r>
              <a:rPr lang="ja-JP" altLang="en-US" dirty="0" smtClean="0">
                <a:solidFill>
                  <a:schemeClr val="tx1"/>
                </a:solidFill>
              </a:rPr>
              <a:t>　用紙</a:t>
            </a:r>
            <a:r>
              <a:rPr lang="ja-JP" altLang="en-US" dirty="0">
                <a:solidFill>
                  <a:schemeClr val="tx1"/>
                </a:solidFill>
              </a:rPr>
              <a:t>の写し</a:t>
            </a:r>
            <a:endParaRPr kumimoji="1" lang="en-US" altLang="ja-JP" dirty="0" smtClean="0">
              <a:solidFill>
                <a:schemeClr val="tx1"/>
              </a:solidFill>
            </a:endParaRPr>
          </a:p>
          <a:p>
            <a:pPr algn="ctr"/>
            <a:endParaRPr kumimoji="1" lang="ja-JP" altLang="en-US" dirty="0">
              <a:solidFill>
                <a:schemeClr val="tx1"/>
              </a:solidFill>
            </a:endParaRPr>
          </a:p>
        </p:txBody>
      </p:sp>
      <p:sp>
        <p:nvSpPr>
          <p:cNvPr id="4" name="正方形/長方形 3"/>
          <p:cNvSpPr/>
          <p:nvPr/>
        </p:nvSpPr>
        <p:spPr>
          <a:xfrm>
            <a:off x="5569527" y="2027320"/>
            <a:ext cx="2563090" cy="23829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・保安検査申請書</a:t>
            </a:r>
            <a:endParaRPr lang="en-US" altLang="ja-JP" dirty="0">
              <a:solidFill>
                <a:schemeClr val="tx1"/>
              </a:solidFill>
            </a:endParaRPr>
          </a:p>
          <a:p>
            <a:r>
              <a:rPr kumimoji="1" lang="ja-JP" altLang="en-US" dirty="0" smtClean="0">
                <a:solidFill>
                  <a:schemeClr val="tx1"/>
                </a:solidFill>
              </a:rPr>
              <a:t>・対象設備の概要等</a:t>
            </a:r>
            <a:endParaRPr kumimoji="1" lang="en-US" altLang="ja-JP" dirty="0" smtClean="0">
              <a:solidFill>
                <a:schemeClr val="tx1"/>
              </a:solidFill>
            </a:endParaRPr>
          </a:p>
          <a:p>
            <a:r>
              <a:rPr kumimoji="1" lang="ja-JP" altLang="en-US" dirty="0" smtClean="0">
                <a:solidFill>
                  <a:schemeClr val="tx1"/>
                </a:solidFill>
              </a:rPr>
              <a:t>・検査工程表</a:t>
            </a:r>
            <a:endParaRPr kumimoji="1" lang="en-US" altLang="ja-JP" dirty="0" smtClean="0">
              <a:solidFill>
                <a:schemeClr val="tx1"/>
              </a:solidFill>
            </a:endParaRPr>
          </a:p>
          <a:p>
            <a:r>
              <a:rPr kumimoji="1" lang="ja-JP" altLang="en-US" dirty="0" smtClean="0">
                <a:solidFill>
                  <a:schemeClr val="tx1"/>
                </a:solidFill>
              </a:rPr>
              <a:t>・変更許可等の状況</a:t>
            </a:r>
            <a:endParaRPr kumimoji="1" lang="en-US" altLang="ja-JP" dirty="0" smtClean="0">
              <a:solidFill>
                <a:schemeClr val="tx1"/>
              </a:solidFill>
            </a:endParaRPr>
          </a:p>
          <a:p>
            <a:r>
              <a:rPr kumimoji="1" lang="ja-JP" altLang="en-US" dirty="0" smtClean="0">
                <a:solidFill>
                  <a:schemeClr val="tx1"/>
                </a:solidFill>
              </a:rPr>
              <a:t>・保安統括者等選任</a:t>
            </a:r>
            <a:endParaRPr kumimoji="1" lang="en-US" altLang="ja-JP" dirty="0" smtClean="0">
              <a:solidFill>
                <a:schemeClr val="tx1"/>
              </a:solidFill>
            </a:endParaRPr>
          </a:p>
          <a:p>
            <a:r>
              <a:rPr kumimoji="1" lang="ja-JP" altLang="en-US" dirty="0" smtClean="0">
                <a:solidFill>
                  <a:schemeClr val="tx1"/>
                </a:solidFill>
              </a:rPr>
              <a:t>　状況</a:t>
            </a:r>
            <a:endParaRPr kumimoji="1" lang="en-US" altLang="ja-JP" dirty="0" smtClean="0">
              <a:solidFill>
                <a:schemeClr val="tx1"/>
              </a:solidFill>
            </a:endParaRPr>
          </a:p>
          <a:p>
            <a:r>
              <a:rPr kumimoji="1" lang="ja-JP" altLang="en-US" dirty="0" smtClean="0">
                <a:solidFill>
                  <a:srgbClr val="FF0000"/>
                </a:solidFill>
              </a:rPr>
              <a:t>・基準チェック表</a:t>
            </a:r>
            <a:endParaRPr kumimoji="1" lang="ja-JP" altLang="en-US" dirty="0">
              <a:solidFill>
                <a:srgbClr val="FF0000"/>
              </a:solidFill>
            </a:endParaRPr>
          </a:p>
        </p:txBody>
      </p:sp>
      <p:sp>
        <p:nvSpPr>
          <p:cNvPr id="2" name="テキスト ボックス 1"/>
          <p:cNvSpPr txBox="1"/>
          <p:nvPr/>
        </p:nvSpPr>
        <p:spPr>
          <a:xfrm>
            <a:off x="1260764" y="486533"/>
            <a:ext cx="5694218" cy="523220"/>
          </a:xfrm>
          <a:prstGeom prst="rect">
            <a:avLst/>
          </a:prstGeom>
          <a:noFill/>
        </p:spPr>
        <p:txBody>
          <a:bodyPr wrap="square" rtlCol="0">
            <a:spAutoFit/>
          </a:bodyPr>
          <a:lstStyle/>
          <a:p>
            <a:r>
              <a:rPr kumimoji="1" lang="ja-JP" altLang="en-US" sz="2800" b="1" dirty="0" smtClean="0"/>
              <a:t>保安検査受検時の提出物</a:t>
            </a:r>
            <a:endParaRPr kumimoji="1" lang="ja-JP" altLang="en-US" sz="2800" b="1" dirty="0"/>
          </a:p>
        </p:txBody>
      </p:sp>
      <p:sp>
        <p:nvSpPr>
          <p:cNvPr id="5" name="テキスト ボックス 4"/>
          <p:cNvSpPr txBox="1"/>
          <p:nvPr/>
        </p:nvSpPr>
        <p:spPr>
          <a:xfrm>
            <a:off x="1260764" y="1454725"/>
            <a:ext cx="3657600" cy="369332"/>
          </a:xfrm>
          <a:prstGeom prst="rect">
            <a:avLst/>
          </a:prstGeom>
          <a:noFill/>
        </p:spPr>
        <p:txBody>
          <a:bodyPr wrap="square" rtlCol="0">
            <a:spAutoFit/>
          </a:bodyPr>
          <a:lstStyle/>
          <a:p>
            <a:r>
              <a:rPr kumimoji="1" lang="ja-JP" altLang="en-US" dirty="0" smtClean="0"/>
              <a:t>①下記のものを紙ベースで提出</a:t>
            </a:r>
            <a:endParaRPr kumimoji="1" lang="ja-JP" altLang="en-US" dirty="0"/>
          </a:p>
        </p:txBody>
      </p:sp>
      <p:sp>
        <p:nvSpPr>
          <p:cNvPr id="6" name="テキスト ボックス 5"/>
          <p:cNvSpPr txBox="1"/>
          <p:nvPr/>
        </p:nvSpPr>
        <p:spPr>
          <a:xfrm>
            <a:off x="1260764" y="4932218"/>
            <a:ext cx="9975272" cy="646331"/>
          </a:xfrm>
          <a:prstGeom prst="rect">
            <a:avLst/>
          </a:prstGeom>
          <a:noFill/>
        </p:spPr>
        <p:txBody>
          <a:bodyPr wrap="square" rtlCol="0">
            <a:spAutoFit/>
          </a:bodyPr>
          <a:lstStyle/>
          <a:p>
            <a:r>
              <a:rPr kumimoji="1" lang="ja-JP" altLang="en-US" dirty="0" smtClean="0"/>
              <a:t>②上記に加え、基準チェック表の最終版電子データをメールで送信</a:t>
            </a:r>
            <a:endParaRPr kumimoji="1" lang="en-US" altLang="ja-JP" dirty="0" smtClean="0"/>
          </a:p>
          <a:p>
            <a:r>
              <a:rPr kumimoji="1" lang="ja-JP" altLang="en-US" dirty="0" smtClean="0"/>
              <a:t>（保安検査後の速やかな送信でも可）</a:t>
            </a:r>
            <a:endParaRPr kumimoji="1" lang="ja-JP" altLang="en-US" dirty="0"/>
          </a:p>
        </p:txBody>
      </p:sp>
      <p:sp>
        <p:nvSpPr>
          <p:cNvPr id="7" name="テキスト ボックス 6"/>
          <p:cNvSpPr txBox="1"/>
          <p:nvPr/>
        </p:nvSpPr>
        <p:spPr>
          <a:xfrm>
            <a:off x="1260764" y="5689478"/>
            <a:ext cx="9975272" cy="646331"/>
          </a:xfrm>
          <a:prstGeom prst="rect">
            <a:avLst/>
          </a:prstGeom>
          <a:noFill/>
        </p:spPr>
        <p:txBody>
          <a:bodyPr wrap="square" rtlCol="0">
            <a:spAutoFit/>
          </a:bodyPr>
          <a:lstStyle/>
          <a:p>
            <a:r>
              <a:rPr kumimoji="1" lang="en-US" altLang="ja-JP" dirty="0" smtClean="0"/>
              <a:t>※</a:t>
            </a:r>
            <a:r>
              <a:rPr kumimoji="1" lang="ja-JP" altLang="en-US" dirty="0" smtClean="0"/>
              <a:t>　基準チェック表については、申請時点に紙ベースで提出のほか、最終版の電子データ提供（メール送信）にご協力をお願いします。</a:t>
            </a:r>
            <a:endParaRPr kumimoji="1" lang="ja-JP" altLang="en-US" dirty="0"/>
          </a:p>
        </p:txBody>
      </p:sp>
    </p:spTree>
    <p:extLst>
      <p:ext uri="{BB962C8B-B14F-4D97-AF65-F5344CB8AC3E}">
        <p14:creationId xmlns:p14="http://schemas.microsoft.com/office/powerpoint/2010/main" val="1160858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39092" y="332831"/>
            <a:ext cx="8894618" cy="1200329"/>
          </a:xfrm>
          <a:prstGeom prst="rect">
            <a:avLst/>
          </a:prstGeom>
        </p:spPr>
        <p:txBody>
          <a:bodyPr wrap="square">
            <a:spAutoFit/>
          </a:bodyPr>
          <a:lstStyle/>
          <a:p>
            <a:r>
              <a:rPr lang="ja-JP" altLang="en-US" sz="3600" b="1" kern="100" dirty="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製造施設等チェック表の電子データ</a:t>
            </a:r>
            <a:r>
              <a:rPr lang="ja-JP" altLang="en-US" sz="36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提供</a:t>
            </a:r>
            <a:endParaRPr lang="en-US" altLang="ja-JP" sz="36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endParaRPr>
          </a:p>
          <a:p>
            <a:r>
              <a:rPr lang="ja-JP" altLang="en-US" sz="36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に関する</a:t>
            </a:r>
            <a:r>
              <a:rPr lang="en-US" altLang="ja-JP" sz="3600" b="1" kern="100" dirty="0" smtClean="0">
                <a:solidFill>
                  <a:srgbClr val="00B050"/>
                </a:solidFill>
                <a:latin typeface="游明朝" panose="02020400000000000000" pitchFamily="18" charset="-128"/>
                <a:ea typeface="ＭＳ ゴシック" panose="020B0609070205080204" pitchFamily="49" charset="-128"/>
                <a:cs typeface="Times New Roman" panose="02020603050405020304" pitchFamily="18" charset="0"/>
              </a:rPr>
              <a:t>Q&amp;A</a:t>
            </a:r>
            <a:endParaRPr lang="ja-JP" altLang="en-US" sz="3600" dirty="0"/>
          </a:p>
        </p:txBody>
      </p:sp>
      <p:sp>
        <p:nvSpPr>
          <p:cNvPr id="3" name="テキスト ボックス 2"/>
          <p:cNvSpPr txBox="1"/>
          <p:nvPr/>
        </p:nvSpPr>
        <p:spPr>
          <a:xfrm>
            <a:off x="803563" y="3542431"/>
            <a:ext cx="10571018" cy="2492990"/>
          </a:xfrm>
          <a:prstGeom prst="rect">
            <a:avLst/>
          </a:prstGeom>
          <a:noFill/>
          <a:ln w="28575">
            <a:solidFill>
              <a:srgbClr val="00B0F0"/>
            </a:solidFill>
          </a:ln>
        </p:spPr>
        <p:txBody>
          <a:bodyPr wrap="square" rtlCol="0">
            <a:spAutoFit/>
          </a:bodyPr>
          <a:lstStyle/>
          <a:p>
            <a:r>
              <a:rPr lang="en-US" altLang="ja-JP" sz="2600" dirty="0" smtClean="0"/>
              <a:t>Q2</a:t>
            </a:r>
            <a:r>
              <a:rPr lang="ja-JP" altLang="ja-JP" sz="2600" dirty="0"/>
              <a:t>　</a:t>
            </a:r>
            <a:r>
              <a:rPr lang="ja-JP" altLang="ja-JP" sz="2600" b="1" dirty="0">
                <a:solidFill>
                  <a:srgbClr val="FF0000"/>
                </a:solidFill>
              </a:rPr>
              <a:t>保安検査申請書もメールで提出しても良いか</a:t>
            </a:r>
            <a:r>
              <a:rPr lang="ja-JP" altLang="ja-JP" sz="2600" dirty="0">
                <a:solidFill>
                  <a:srgbClr val="FF0000"/>
                </a:solidFill>
              </a:rPr>
              <a:t>？</a:t>
            </a:r>
          </a:p>
          <a:p>
            <a:r>
              <a:rPr lang="en-US" altLang="ja-JP" sz="2600" dirty="0"/>
              <a:t>A2</a:t>
            </a:r>
            <a:r>
              <a:rPr lang="ja-JP" altLang="ja-JP" sz="2600" dirty="0"/>
              <a:t>　</a:t>
            </a:r>
            <a:r>
              <a:rPr lang="ja-JP" altLang="ja-JP" sz="2600" b="1" dirty="0">
                <a:solidFill>
                  <a:srgbClr val="FF0000"/>
                </a:solidFill>
              </a:rPr>
              <a:t>不可です。</a:t>
            </a:r>
            <a:r>
              <a:rPr lang="ja-JP" altLang="ja-JP" sz="2600" dirty="0">
                <a:solidFill>
                  <a:srgbClr val="00B0F0"/>
                </a:solidFill>
              </a:rPr>
              <a:t>（従前どおり紙で提出ください。）</a:t>
            </a:r>
            <a:r>
              <a:rPr lang="en-US" altLang="ja-JP" sz="2600" dirty="0">
                <a:solidFill>
                  <a:srgbClr val="00B0F0"/>
                </a:solidFill>
              </a:rPr>
              <a:t/>
            </a:r>
            <a:br>
              <a:rPr lang="en-US" altLang="ja-JP" sz="2600" dirty="0">
                <a:solidFill>
                  <a:srgbClr val="00B0F0"/>
                </a:solidFill>
              </a:rPr>
            </a:br>
            <a:r>
              <a:rPr lang="ja-JP" altLang="ja-JP" sz="2600" dirty="0"/>
              <a:t>　</a:t>
            </a:r>
            <a:r>
              <a:rPr lang="ja-JP" altLang="en-US" sz="2600" dirty="0" smtClean="0"/>
              <a:t>　</a:t>
            </a:r>
            <a:r>
              <a:rPr lang="ja-JP" altLang="ja-JP" sz="2600" dirty="0" smtClean="0"/>
              <a:t>なお</a:t>
            </a:r>
            <a:r>
              <a:rPr lang="ja-JP" altLang="ja-JP" sz="2600" dirty="0"/>
              <a:t>、保安検査申請書は、</a:t>
            </a:r>
            <a:r>
              <a:rPr lang="ja-JP" altLang="ja-JP" sz="2600" b="1" dirty="0"/>
              <a:t>郵送でも受付します</a:t>
            </a:r>
            <a:r>
              <a:rPr lang="ja-JP" altLang="ja-JP" sz="2600" dirty="0"/>
              <a:t>ので、</a:t>
            </a:r>
            <a:r>
              <a:rPr lang="ja-JP" altLang="ja-JP" sz="2600" b="1" dirty="0"/>
              <a:t>正・副</a:t>
            </a:r>
            <a:r>
              <a:rPr lang="ja-JP" altLang="ja-JP" sz="2600" b="1" dirty="0" smtClean="0"/>
              <a:t>２部</a:t>
            </a:r>
            <a:endParaRPr lang="en-US" altLang="ja-JP" sz="2600" b="1" dirty="0" smtClean="0"/>
          </a:p>
          <a:p>
            <a:r>
              <a:rPr lang="ja-JP" altLang="en-US" sz="2600" dirty="0" smtClean="0"/>
              <a:t>　</a:t>
            </a:r>
            <a:r>
              <a:rPr lang="ja-JP" altLang="ja-JP" sz="2600" dirty="0" smtClean="0"/>
              <a:t>で</a:t>
            </a:r>
            <a:r>
              <a:rPr lang="ja-JP" altLang="ja-JP" sz="2600" b="1" dirty="0"/>
              <a:t>提出書類に過不足がないよう</a:t>
            </a:r>
            <a:r>
              <a:rPr lang="ja-JP" altLang="ja-JP" sz="2600" dirty="0" smtClean="0"/>
              <a:t>（</a:t>
            </a:r>
            <a:r>
              <a:rPr lang="ja-JP" altLang="en-US" sz="2600" dirty="0" smtClean="0"/>
              <a:t>ﾌﾛｰｼｰﾄ</a:t>
            </a:r>
            <a:r>
              <a:rPr lang="ja-JP" altLang="ja-JP" sz="2600" dirty="0" smtClean="0"/>
              <a:t>も</a:t>
            </a:r>
            <a:r>
              <a:rPr lang="ja-JP" altLang="ja-JP" sz="2600" dirty="0"/>
              <a:t>必要）お願い</a:t>
            </a:r>
            <a:r>
              <a:rPr lang="ja-JP" altLang="ja-JP" sz="2600" dirty="0" smtClean="0"/>
              <a:t>します</a:t>
            </a:r>
            <a:r>
              <a:rPr lang="ja-JP" altLang="ja-JP" sz="2600" dirty="0"/>
              <a:t>。</a:t>
            </a:r>
            <a:r>
              <a:rPr lang="en-US" altLang="ja-JP" sz="2600" dirty="0"/>
              <a:t/>
            </a:r>
            <a:br>
              <a:rPr lang="en-US" altLang="ja-JP" sz="2600" dirty="0"/>
            </a:br>
            <a:r>
              <a:rPr lang="ja-JP" altLang="ja-JP" sz="2600" dirty="0"/>
              <a:t>　</a:t>
            </a:r>
            <a:r>
              <a:rPr lang="ja-JP" altLang="en-US" sz="2600" dirty="0" smtClean="0"/>
              <a:t>　</a:t>
            </a:r>
            <a:r>
              <a:rPr lang="ja-JP" altLang="ja-JP" sz="2600" dirty="0" smtClean="0"/>
              <a:t>また</a:t>
            </a:r>
            <a:r>
              <a:rPr lang="ja-JP" altLang="ja-JP" sz="2600" dirty="0"/>
              <a:t>、</a:t>
            </a:r>
            <a:r>
              <a:rPr lang="ja-JP" altLang="ja-JP" sz="2600" b="1" dirty="0"/>
              <a:t>副本返送希望の場合、返信用封筒に宛先を記載のうえ</a:t>
            </a:r>
            <a:r>
              <a:rPr lang="ja-JP" altLang="ja-JP" sz="2600" b="1" dirty="0" smtClean="0"/>
              <a:t>必要</a:t>
            </a:r>
            <a:r>
              <a:rPr lang="ja-JP" altLang="en-US" sz="2600" b="1" dirty="0" smtClean="0"/>
              <a:t>　</a:t>
            </a:r>
            <a:endParaRPr lang="en-US" altLang="ja-JP" sz="2600" b="1" dirty="0" smtClean="0"/>
          </a:p>
          <a:p>
            <a:r>
              <a:rPr lang="ja-JP" altLang="en-US" sz="2600" b="1" dirty="0" smtClean="0"/>
              <a:t>　</a:t>
            </a:r>
            <a:r>
              <a:rPr lang="ja-JP" altLang="ja-JP" sz="2600" b="1" dirty="0" smtClean="0"/>
              <a:t>な</a:t>
            </a:r>
            <a:r>
              <a:rPr lang="ja-JP" altLang="ja-JP" sz="2600" b="1" dirty="0"/>
              <a:t>切手を貼ったものを同封</a:t>
            </a:r>
            <a:r>
              <a:rPr lang="ja-JP" altLang="ja-JP" sz="2600" dirty="0"/>
              <a:t>してください</a:t>
            </a:r>
            <a:r>
              <a:rPr lang="ja-JP" altLang="ja-JP" sz="2600" dirty="0" smtClean="0"/>
              <a:t>。</a:t>
            </a:r>
            <a:endParaRPr lang="ja-JP" altLang="ja-JP" sz="2600" dirty="0"/>
          </a:p>
        </p:txBody>
      </p:sp>
      <p:sp>
        <p:nvSpPr>
          <p:cNvPr id="4" name="テキスト ボックス 3"/>
          <p:cNvSpPr txBox="1"/>
          <p:nvPr/>
        </p:nvSpPr>
        <p:spPr>
          <a:xfrm>
            <a:off x="803563" y="1772030"/>
            <a:ext cx="10571019" cy="1292662"/>
          </a:xfrm>
          <a:prstGeom prst="rect">
            <a:avLst/>
          </a:prstGeom>
          <a:noFill/>
          <a:ln w="28575">
            <a:solidFill>
              <a:srgbClr val="00B0F0"/>
            </a:solidFill>
          </a:ln>
        </p:spPr>
        <p:txBody>
          <a:bodyPr wrap="square" rtlCol="0">
            <a:spAutoFit/>
          </a:bodyPr>
          <a:lstStyle/>
          <a:p>
            <a:r>
              <a:rPr lang="en-US" altLang="ja-JP" sz="2600" dirty="0"/>
              <a:t>Q1</a:t>
            </a:r>
            <a:r>
              <a:rPr lang="ja-JP" altLang="ja-JP" sz="2600" dirty="0"/>
              <a:t>　チェック表をメールで送れば、保安検査申請書の</a:t>
            </a:r>
            <a:r>
              <a:rPr lang="ja-JP" altLang="ja-JP" sz="2600" b="1" dirty="0">
                <a:solidFill>
                  <a:srgbClr val="FF0000"/>
                </a:solidFill>
              </a:rPr>
              <a:t>紙の</a:t>
            </a:r>
            <a:r>
              <a:rPr lang="ja-JP" altLang="ja-JP" sz="2600" b="1" dirty="0" smtClean="0">
                <a:solidFill>
                  <a:srgbClr val="FF0000"/>
                </a:solidFill>
              </a:rPr>
              <a:t>チェック表</a:t>
            </a:r>
            <a:endParaRPr lang="en-US" altLang="ja-JP" sz="2600" b="1" dirty="0" smtClean="0">
              <a:solidFill>
                <a:srgbClr val="FF0000"/>
              </a:solidFill>
            </a:endParaRPr>
          </a:p>
          <a:p>
            <a:r>
              <a:rPr lang="ja-JP" altLang="en-US" sz="2600" b="1" dirty="0" smtClean="0">
                <a:solidFill>
                  <a:srgbClr val="FF0000"/>
                </a:solidFill>
              </a:rPr>
              <a:t>　</a:t>
            </a:r>
            <a:r>
              <a:rPr lang="ja-JP" altLang="ja-JP" sz="2600" b="1" dirty="0" smtClean="0">
                <a:solidFill>
                  <a:srgbClr val="FF0000"/>
                </a:solidFill>
              </a:rPr>
              <a:t>の</a:t>
            </a:r>
            <a:r>
              <a:rPr lang="ja-JP" altLang="ja-JP" sz="2600" b="1" dirty="0">
                <a:solidFill>
                  <a:srgbClr val="FF0000"/>
                </a:solidFill>
              </a:rPr>
              <a:t>提出は不要か</a:t>
            </a:r>
            <a:r>
              <a:rPr lang="ja-JP" altLang="ja-JP" sz="2600" dirty="0">
                <a:solidFill>
                  <a:srgbClr val="FF0000"/>
                </a:solidFill>
              </a:rPr>
              <a:t>？</a:t>
            </a:r>
          </a:p>
          <a:p>
            <a:r>
              <a:rPr lang="en-US" altLang="ja-JP" sz="2600" dirty="0"/>
              <a:t>A1</a:t>
            </a:r>
            <a:r>
              <a:rPr lang="ja-JP" altLang="ja-JP" sz="2600" dirty="0"/>
              <a:t>　</a:t>
            </a:r>
            <a:r>
              <a:rPr lang="ja-JP" altLang="ja-JP" sz="2600" b="1" dirty="0">
                <a:solidFill>
                  <a:srgbClr val="FF0000"/>
                </a:solidFill>
              </a:rPr>
              <a:t>必要です。</a:t>
            </a:r>
            <a:endParaRPr lang="ja-JP" altLang="ja-JP" sz="2600" dirty="0">
              <a:solidFill>
                <a:srgbClr val="FF0000"/>
              </a:solidFill>
            </a:endParaRPr>
          </a:p>
        </p:txBody>
      </p:sp>
    </p:spTree>
    <p:extLst>
      <p:ext uri="{BB962C8B-B14F-4D97-AF65-F5344CB8AC3E}">
        <p14:creationId xmlns:p14="http://schemas.microsoft.com/office/powerpoint/2010/main" val="2500746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25236" y="3325091"/>
            <a:ext cx="10155382" cy="1292662"/>
          </a:xfrm>
          <a:prstGeom prst="rect">
            <a:avLst/>
          </a:prstGeom>
          <a:noFill/>
          <a:ln w="28575">
            <a:solidFill>
              <a:srgbClr val="00B0F0"/>
            </a:solidFill>
          </a:ln>
        </p:spPr>
        <p:txBody>
          <a:bodyPr wrap="square" rtlCol="0">
            <a:spAutoFit/>
          </a:bodyPr>
          <a:lstStyle/>
          <a:p>
            <a:r>
              <a:rPr lang="en-US" altLang="ja-JP" sz="2600" dirty="0"/>
              <a:t>Q4</a:t>
            </a:r>
            <a:r>
              <a:rPr lang="ja-JP" altLang="ja-JP" sz="2600" dirty="0"/>
              <a:t>　</a:t>
            </a:r>
            <a:r>
              <a:rPr lang="ja-JP" altLang="ja-JP" sz="2600" b="1" dirty="0">
                <a:solidFill>
                  <a:srgbClr val="FF0000"/>
                </a:solidFill>
              </a:rPr>
              <a:t>メールで送付するチェック表はいつ送付</a:t>
            </a:r>
            <a:r>
              <a:rPr lang="ja-JP" altLang="ja-JP" sz="2600" dirty="0"/>
              <a:t>すれば良いか？</a:t>
            </a:r>
          </a:p>
          <a:p>
            <a:r>
              <a:rPr lang="en-US" altLang="ja-JP" sz="2600" dirty="0"/>
              <a:t>A4</a:t>
            </a:r>
            <a:r>
              <a:rPr lang="ja-JP" altLang="ja-JP" sz="2600" dirty="0"/>
              <a:t>　</a:t>
            </a:r>
            <a:r>
              <a:rPr lang="ja-JP" altLang="ja-JP" sz="2600" b="1" dirty="0">
                <a:solidFill>
                  <a:srgbClr val="FF0000"/>
                </a:solidFill>
              </a:rPr>
              <a:t>直近の定期自主検査後に結果が確定した時点</a:t>
            </a:r>
            <a:r>
              <a:rPr lang="ja-JP" altLang="ja-JP" sz="2600" b="1" dirty="0"/>
              <a:t>で修正</a:t>
            </a:r>
            <a:r>
              <a:rPr lang="ja-JP" altLang="ja-JP" sz="2600" b="1" dirty="0" smtClean="0"/>
              <a:t>した</a:t>
            </a:r>
            <a:endParaRPr lang="en-US" altLang="ja-JP" sz="2600" b="1" dirty="0" smtClean="0"/>
          </a:p>
          <a:p>
            <a:r>
              <a:rPr lang="ja-JP" altLang="en-US" sz="2600" b="1" dirty="0" smtClean="0"/>
              <a:t>　</a:t>
            </a:r>
            <a:r>
              <a:rPr lang="ja-JP" altLang="ja-JP" sz="2600" b="1" dirty="0" smtClean="0"/>
              <a:t>チェック表</a:t>
            </a:r>
            <a:r>
              <a:rPr lang="ja-JP" altLang="ja-JP" sz="2600" dirty="0"/>
              <a:t>をメールしてください。</a:t>
            </a:r>
            <a:endParaRPr lang="en-US" altLang="ja-JP" sz="2600" dirty="0"/>
          </a:p>
        </p:txBody>
      </p:sp>
      <p:sp>
        <p:nvSpPr>
          <p:cNvPr id="6" name="テキスト ボックス 5"/>
          <p:cNvSpPr txBox="1"/>
          <p:nvPr/>
        </p:nvSpPr>
        <p:spPr>
          <a:xfrm>
            <a:off x="1025236" y="1045265"/>
            <a:ext cx="10155382" cy="1692771"/>
          </a:xfrm>
          <a:prstGeom prst="rect">
            <a:avLst/>
          </a:prstGeom>
          <a:noFill/>
          <a:ln w="28575">
            <a:solidFill>
              <a:srgbClr val="00B0F0"/>
            </a:solidFill>
          </a:ln>
        </p:spPr>
        <p:txBody>
          <a:bodyPr wrap="square" rtlCol="0">
            <a:spAutoFit/>
          </a:bodyPr>
          <a:lstStyle/>
          <a:p>
            <a:r>
              <a:rPr lang="en-US" altLang="ja-JP" sz="2600" dirty="0"/>
              <a:t>Q3</a:t>
            </a:r>
            <a:r>
              <a:rPr lang="ja-JP" altLang="ja-JP" sz="2600" dirty="0"/>
              <a:t>　直近の定期自主検査の受検前なので、</a:t>
            </a:r>
            <a:r>
              <a:rPr lang="ja-JP" altLang="ja-JP" sz="2600" b="1" dirty="0">
                <a:solidFill>
                  <a:srgbClr val="FF0000"/>
                </a:solidFill>
              </a:rPr>
              <a:t>保安検査申請書は</a:t>
            </a:r>
            <a:r>
              <a:rPr lang="ja-JP" altLang="ja-JP" sz="2600" b="1" dirty="0" smtClean="0">
                <a:solidFill>
                  <a:srgbClr val="FF0000"/>
                </a:solidFill>
              </a:rPr>
              <a:t>自主</a:t>
            </a:r>
            <a:r>
              <a:rPr lang="ja-JP" altLang="en-US" sz="2600" b="1" dirty="0" smtClean="0">
                <a:solidFill>
                  <a:srgbClr val="FF0000"/>
                </a:solidFill>
              </a:rPr>
              <a:t>　</a:t>
            </a:r>
            <a:endParaRPr lang="en-US" altLang="ja-JP" sz="2600" b="1" dirty="0" smtClean="0">
              <a:solidFill>
                <a:srgbClr val="FF0000"/>
              </a:solidFill>
            </a:endParaRPr>
          </a:p>
          <a:p>
            <a:r>
              <a:rPr lang="ja-JP" altLang="en-US" sz="2600" b="1" dirty="0" smtClean="0">
                <a:solidFill>
                  <a:srgbClr val="FF0000"/>
                </a:solidFill>
              </a:rPr>
              <a:t>　</a:t>
            </a:r>
            <a:r>
              <a:rPr lang="ja-JP" altLang="ja-JP" sz="2600" b="1" dirty="0" smtClean="0">
                <a:solidFill>
                  <a:srgbClr val="FF0000"/>
                </a:solidFill>
              </a:rPr>
              <a:t>検査</a:t>
            </a:r>
            <a:r>
              <a:rPr lang="ja-JP" altLang="ja-JP" sz="2600" b="1" dirty="0">
                <a:solidFill>
                  <a:srgbClr val="FF0000"/>
                </a:solidFill>
              </a:rPr>
              <a:t>受検後に提出しても良いか</a:t>
            </a:r>
            <a:r>
              <a:rPr lang="ja-JP" altLang="ja-JP" sz="2600" dirty="0">
                <a:solidFill>
                  <a:srgbClr val="FF0000"/>
                </a:solidFill>
              </a:rPr>
              <a:t>？ </a:t>
            </a:r>
          </a:p>
          <a:p>
            <a:r>
              <a:rPr lang="en-US" altLang="ja-JP" sz="2600" dirty="0"/>
              <a:t>A3</a:t>
            </a:r>
            <a:r>
              <a:rPr lang="ja-JP" altLang="ja-JP" sz="2600" dirty="0"/>
              <a:t>　</a:t>
            </a:r>
            <a:r>
              <a:rPr lang="ja-JP" altLang="ja-JP" sz="2600" b="1" dirty="0">
                <a:solidFill>
                  <a:srgbClr val="FF0000"/>
                </a:solidFill>
              </a:rPr>
              <a:t>保安検査申請書の提出期限（保安検査受検の１ヶ月前）を</a:t>
            </a:r>
            <a:r>
              <a:rPr lang="ja-JP" altLang="ja-JP" sz="2600" b="1" dirty="0" smtClean="0">
                <a:solidFill>
                  <a:srgbClr val="FF0000"/>
                </a:solidFill>
              </a:rPr>
              <a:t>優</a:t>
            </a:r>
            <a:endParaRPr lang="en-US" altLang="ja-JP" sz="2600" b="1" dirty="0" smtClean="0">
              <a:solidFill>
                <a:srgbClr val="FF0000"/>
              </a:solidFill>
            </a:endParaRPr>
          </a:p>
          <a:p>
            <a:r>
              <a:rPr lang="ja-JP" altLang="en-US" sz="2600" b="1" dirty="0" smtClean="0">
                <a:solidFill>
                  <a:srgbClr val="FF0000"/>
                </a:solidFill>
              </a:rPr>
              <a:t>　</a:t>
            </a:r>
            <a:r>
              <a:rPr lang="ja-JP" altLang="ja-JP" sz="2600" b="1" dirty="0" err="1" smtClean="0">
                <a:solidFill>
                  <a:srgbClr val="FF0000"/>
                </a:solidFill>
              </a:rPr>
              <a:t>先</a:t>
            </a:r>
            <a:r>
              <a:rPr lang="ja-JP" altLang="ja-JP" sz="2600" dirty="0" err="1" smtClean="0"/>
              <a:t>し</a:t>
            </a:r>
            <a:r>
              <a:rPr lang="ja-JP" altLang="ja-JP" sz="2600" b="1" dirty="0"/>
              <a:t>、</a:t>
            </a:r>
            <a:r>
              <a:rPr lang="ja-JP" altLang="ja-JP" sz="2600" dirty="0"/>
              <a:t>お手数ですが、</a:t>
            </a:r>
            <a:r>
              <a:rPr lang="ja-JP" altLang="ja-JP" sz="2600" b="1" dirty="0">
                <a:solidFill>
                  <a:srgbClr val="FF0000"/>
                </a:solidFill>
              </a:rPr>
              <a:t>その時点の紙のチェック表</a:t>
            </a:r>
            <a:r>
              <a:rPr lang="ja-JP" altLang="ja-JP" sz="2600" dirty="0"/>
              <a:t>としてください。</a:t>
            </a:r>
            <a:endParaRPr lang="en-US" altLang="ja-JP" sz="2600" dirty="0"/>
          </a:p>
        </p:txBody>
      </p:sp>
    </p:spTree>
    <p:extLst>
      <p:ext uri="{BB962C8B-B14F-4D97-AF65-F5344CB8AC3E}">
        <p14:creationId xmlns:p14="http://schemas.microsoft.com/office/powerpoint/2010/main" val="201387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28256" y="4087090"/>
            <a:ext cx="10335490" cy="2092881"/>
          </a:xfrm>
          <a:prstGeom prst="rect">
            <a:avLst/>
          </a:prstGeom>
          <a:noFill/>
          <a:ln w="28575">
            <a:solidFill>
              <a:srgbClr val="00B0F0"/>
            </a:solidFill>
          </a:ln>
        </p:spPr>
        <p:txBody>
          <a:bodyPr wrap="square" rtlCol="0">
            <a:spAutoFit/>
          </a:bodyPr>
          <a:lstStyle/>
          <a:p>
            <a:r>
              <a:rPr lang="en-US" altLang="ja-JP" sz="2600" dirty="0"/>
              <a:t>Q6</a:t>
            </a:r>
            <a:r>
              <a:rPr lang="ja-JP" altLang="ja-JP" sz="2600" dirty="0"/>
              <a:t>　講習会資料には</a:t>
            </a:r>
            <a:r>
              <a:rPr lang="ja-JP" altLang="ja-JP" sz="2600" dirty="0" smtClean="0"/>
              <a:t>、</a:t>
            </a:r>
            <a:r>
              <a:rPr lang="ja-JP" altLang="ja-JP" sz="2600" dirty="0" smtClean="0">
                <a:solidFill>
                  <a:srgbClr val="FF0000"/>
                </a:solidFill>
              </a:rPr>
              <a:t>ファイル名の</a:t>
            </a:r>
            <a:r>
              <a:rPr lang="ja-JP" altLang="ja-JP" sz="2600" dirty="0" smtClean="0"/>
              <a:t>「</a:t>
            </a:r>
            <a:r>
              <a:rPr lang="ja-JP" altLang="ja-JP" sz="2600" dirty="0"/>
              <a:t>タイトルを</a:t>
            </a:r>
            <a:r>
              <a:rPr lang="en-US" altLang="ja-JP" sz="2600" dirty="0"/>
              <a:t>“</a:t>
            </a:r>
            <a:r>
              <a:rPr lang="ja-JP" altLang="ja-JP" sz="2600" dirty="0"/>
              <a:t>２０２４ー</a:t>
            </a:r>
            <a:r>
              <a:rPr lang="ja-JP" altLang="ja-JP" sz="2600" dirty="0" smtClean="0"/>
              <a:t>検査番</a:t>
            </a:r>
            <a:endParaRPr lang="en-US" altLang="ja-JP" sz="2600" dirty="0" smtClean="0"/>
          </a:p>
          <a:p>
            <a:r>
              <a:rPr lang="ja-JP" altLang="en-US" sz="2600" dirty="0" smtClean="0"/>
              <a:t>　</a:t>
            </a:r>
            <a:r>
              <a:rPr lang="ja-JP" altLang="ja-JP" sz="2600" dirty="0" smtClean="0"/>
              <a:t>号</a:t>
            </a:r>
            <a:r>
              <a:rPr lang="ja-JP" altLang="ja-JP" sz="2600" dirty="0"/>
              <a:t>（事業所名）</a:t>
            </a:r>
            <a:r>
              <a:rPr lang="en-US" altLang="ja-JP" sz="2600" dirty="0"/>
              <a:t>”</a:t>
            </a:r>
            <a:r>
              <a:rPr lang="ja-JP" altLang="ja-JP" sz="2600" dirty="0"/>
              <a:t>としてメールをください。」とあるのですが、</a:t>
            </a:r>
            <a:r>
              <a:rPr lang="ja-JP" altLang="ja-JP" sz="2600" b="1" dirty="0" smtClean="0">
                <a:solidFill>
                  <a:srgbClr val="FF0000"/>
                </a:solidFill>
              </a:rPr>
              <a:t>検</a:t>
            </a:r>
            <a:endParaRPr lang="en-US" altLang="ja-JP" sz="2600" b="1" dirty="0" smtClean="0">
              <a:solidFill>
                <a:srgbClr val="FF0000"/>
              </a:solidFill>
            </a:endParaRPr>
          </a:p>
          <a:p>
            <a:r>
              <a:rPr lang="ja-JP" altLang="en-US" sz="2600" b="1" dirty="0" smtClean="0">
                <a:solidFill>
                  <a:srgbClr val="FF0000"/>
                </a:solidFill>
              </a:rPr>
              <a:t>　</a:t>
            </a:r>
            <a:r>
              <a:rPr lang="ja-JP" altLang="ja-JP" sz="2600" b="1" dirty="0" smtClean="0">
                <a:solidFill>
                  <a:srgbClr val="FF0000"/>
                </a:solidFill>
              </a:rPr>
              <a:t>査</a:t>
            </a:r>
            <a:r>
              <a:rPr lang="ja-JP" altLang="ja-JP" sz="2600" b="1" dirty="0">
                <a:solidFill>
                  <a:srgbClr val="FF0000"/>
                </a:solidFill>
              </a:rPr>
              <a:t>番号はどうすればよいか</a:t>
            </a:r>
            <a:r>
              <a:rPr lang="ja-JP" altLang="ja-JP" sz="2600" dirty="0">
                <a:solidFill>
                  <a:srgbClr val="FF0000"/>
                </a:solidFill>
              </a:rPr>
              <a:t>？</a:t>
            </a:r>
          </a:p>
          <a:p>
            <a:r>
              <a:rPr lang="en-US" altLang="ja-JP" sz="2600" dirty="0"/>
              <a:t>A6</a:t>
            </a:r>
            <a:r>
              <a:rPr lang="ja-JP" altLang="ja-JP" sz="2600" dirty="0"/>
              <a:t>　</a:t>
            </a:r>
            <a:r>
              <a:rPr lang="ja-JP" altLang="ja-JP" sz="2600" b="1" dirty="0">
                <a:solidFill>
                  <a:srgbClr val="FF0000"/>
                </a:solidFill>
              </a:rPr>
              <a:t>検査番号は協会で入れます。</a:t>
            </a:r>
            <a:r>
              <a:rPr lang="en-US" altLang="ja-JP" sz="2600" dirty="0">
                <a:solidFill>
                  <a:srgbClr val="FF0000"/>
                </a:solidFill>
              </a:rPr>
              <a:t/>
            </a:r>
            <a:br>
              <a:rPr lang="en-US" altLang="ja-JP" sz="2600" dirty="0">
                <a:solidFill>
                  <a:srgbClr val="FF0000"/>
                </a:solidFill>
              </a:rPr>
            </a:br>
            <a:r>
              <a:rPr lang="ja-JP" altLang="ja-JP" sz="2600" dirty="0"/>
              <a:t>　</a:t>
            </a:r>
            <a:r>
              <a:rPr lang="ja-JP" altLang="en-US" sz="2600" dirty="0" smtClean="0"/>
              <a:t>　</a:t>
            </a:r>
            <a:r>
              <a:rPr lang="ja-JP" altLang="ja-JP" sz="2600" b="1" dirty="0" smtClean="0">
                <a:solidFill>
                  <a:srgbClr val="FF0000"/>
                </a:solidFill>
              </a:rPr>
              <a:t>事業所名</a:t>
            </a:r>
            <a:r>
              <a:rPr lang="ja-JP" altLang="en-US" sz="2600" b="1" dirty="0" smtClean="0">
                <a:solidFill>
                  <a:srgbClr val="FF0000"/>
                </a:solidFill>
              </a:rPr>
              <a:t>は入れて</a:t>
            </a:r>
            <a:r>
              <a:rPr lang="ja-JP" altLang="ja-JP" sz="2600" dirty="0" smtClean="0"/>
              <a:t>いただける</a:t>
            </a:r>
            <a:r>
              <a:rPr lang="ja-JP" altLang="ja-JP" sz="2600" dirty="0"/>
              <a:t>とありがたいです</a:t>
            </a:r>
            <a:r>
              <a:rPr lang="ja-JP" altLang="ja-JP" sz="2600" dirty="0" smtClean="0"/>
              <a:t>。</a:t>
            </a:r>
            <a:endParaRPr lang="ja-JP" altLang="ja-JP" sz="2600" dirty="0"/>
          </a:p>
        </p:txBody>
      </p:sp>
      <p:sp>
        <p:nvSpPr>
          <p:cNvPr id="4" name="テキスト ボックス 3"/>
          <p:cNvSpPr txBox="1"/>
          <p:nvPr/>
        </p:nvSpPr>
        <p:spPr>
          <a:xfrm>
            <a:off x="928256" y="734291"/>
            <a:ext cx="10335490" cy="2893100"/>
          </a:xfrm>
          <a:prstGeom prst="rect">
            <a:avLst/>
          </a:prstGeom>
          <a:noFill/>
          <a:ln w="28575">
            <a:solidFill>
              <a:srgbClr val="00B0F0"/>
            </a:solidFill>
          </a:ln>
        </p:spPr>
        <p:txBody>
          <a:bodyPr wrap="square" rtlCol="0">
            <a:spAutoFit/>
          </a:bodyPr>
          <a:lstStyle/>
          <a:p>
            <a:r>
              <a:rPr lang="en-US" altLang="ja-JP" sz="2600" dirty="0"/>
              <a:t>Q5</a:t>
            </a:r>
            <a:r>
              <a:rPr lang="ja-JP" altLang="ja-JP" sz="2600" dirty="0"/>
              <a:t>　</a:t>
            </a:r>
            <a:r>
              <a:rPr lang="ja-JP" altLang="ja-JP" sz="2600" b="1" dirty="0">
                <a:solidFill>
                  <a:srgbClr val="FF0000"/>
                </a:solidFill>
              </a:rPr>
              <a:t>保安検査の終了後に保安検査結果を反映したチェック表</a:t>
            </a:r>
            <a:r>
              <a:rPr lang="ja-JP" altLang="ja-JP" sz="2600" dirty="0"/>
              <a:t>を</a:t>
            </a:r>
            <a:r>
              <a:rPr lang="ja-JP" altLang="ja-JP" sz="2600" dirty="0" smtClean="0"/>
              <a:t>提出</a:t>
            </a:r>
            <a:r>
              <a:rPr lang="ja-JP" altLang="en-US" sz="2600" dirty="0" smtClean="0"/>
              <a:t>　</a:t>
            </a:r>
            <a:endParaRPr lang="en-US" altLang="ja-JP" sz="2600" dirty="0" smtClean="0"/>
          </a:p>
          <a:p>
            <a:r>
              <a:rPr lang="ja-JP" altLang="en-US" sz="2600" dirty="0" smtClean="0"/>
              <a:t>　</a:t>
            </a:r>
            <a:r>
              <a:rPr lang="ja-JP" altLang="ja-JP" sz="2600" dirty="0" smtClean="0"/>
              <a:t>すれば</a:t>
            </a:r>
            <a:r>
              <a:rPr lang="ja-JP" altLang="ja-JP" sz="2600" dirty="0"/>
              <a:t>良いか？</a:t>
            </a:r>
          </a:p>
          <a:p>
            <a:r>
              <a:rPr lang="en-US" altLang="ja-JP" sz="2600" dirty="0"/>
              <a:t>A5</a:t>
            </a:r>
            <a:r>
              <a:rPr lang="ja-JP" altLang="ja-JP" sz="2600" dirty="0"/>
              <a:t>　</a:t>
            </a:r>
            <a:r>
              <a:rPr lang="ja-JP" altLang="ja-JP" sz="2600" b="1" dirty="0" smtClean="0">
                <a:solidFill>
                  <a:srgbClr val="FF0000"/>
                </a:solidFill>
              </a:rPr>
              <a:t>保安</a:t>
            </a:r>
            <a:r>
              <a:rPr lang="ja-JP" altLang="ja-JP" sz="2600" b="1" dirty="0">
                <a:solidFill>
                  <a:srgbClr val="FF0000"/>
                </a:solidFill>
              </a:rPr>
              <a:t>検査日までに自主検査結果後のチェック表（確定版）</a:t>
            </a:r>
            <a:r>
              <a:rPr lang="ja-JP" altLang="ja-JP" sz="2600" dirty="0" smtClean="0"/>
              <a:t>を</a:t>
            </a:r>
            <a:endParaRPr lang="en-US" altLang="ja-JP" sz="2600" dirty="0" smtClean="0"/>
          </a:p>
          <a:p>
            <a:r>
              <a:rPr lang="ja-JP" altLang="en-US" sz="2600" dirty="0" smtClean="0"/>
              <a:t>　</a:t>
            </a:r>
            <a:r>
              <a:rPr lang="ja-JP" altLang="ja-JP" sz="2600" dirty="0" smtClean="0"/>
              <a:t>メール</a:t>
            </a:r>
            <a:r>
              <a:rPr lang="ja-JP" altLang="ja-JP" sz="2600" dirty="0"/>
              <a:t>してください</a:t>
            </a:r>
            <a:r>
              <a:rPr lang="ja-JP" altLang="ja-JP" sz="2600" dirty="0" smtClean="0"/>
              <a:t>。</a:t>
            </a:r>
            <a:endParaRPr lang="en-US" altLang="ja-JP" sz="2600" dirty="0" smtClean="0"/>
          </a:p>
          <a:p>
            <a:r>
              <a:rPr lang="ja-JP" altLang="en-US" sz="2600" b="1" dirty="0" smtClean="0">
                <a:solidFill>
                  <a:srgbClr val="00B0F0"/>
                </a:solidFill>
              </a:rPr>
              <a:t>（時間的余裕がない場合は、検査後でも結構です。）</a:t>
            </a:r>
            <a:r>
              <a:rPr lang="en-US" altLang="ja-JP" sz="2600" b="1" dirty="0">
                <a:solidFill>
                  <a:srgbClr val="00B0F0"/>
                </a:solidFill>
              </a:rPr>
              <a:t/>
            </a:r>
            <a:br>
              <a:rPr lang="en-US" altLang="ja-JP" sz="2600" b="1" dirty="0">
                <a:solidFill>
                  <a:srgbClr val="00B0F0"/>
                </a:solidFill>
              </a:rPr>
            </a:br>
            <a:r>
              <a:rPr lang="ja-JP" altLang="en-US" sz="2600" b="1" dirty="0" smtClean="0">
                <a:solidFill>
                  <a:srgbClr val="00B0F0"/>
                </a:solidFill>
              </a:rPr>
              <a:t>　</a:t>
            </a:r>
            <a:r>
              <a:rPr lang="ja-JP" altLang="ja-JP" sz="2600" dirty="0"/>
              <a:t>　</a:t>
            </a:r>
            <a:r>
              <a:rPr lang="ja-JP" altLang="ja-JP" sz="2600" dirty="0" smtClean="0"/>
              <a:t>なお</a:t>
            </a:r>
            <a:r>
              <a:rPr lang="ja-JP" altLang="ja-JP" sz="2600" dirty="0"/>
              <a:t>、</a:t>
            </a:r>
            <a:r>
              <a:rPr lang="ja-JP" altLang="ja-JP" sz="2600" b="1" dirty="0"/>
              <a:t>現場、書類等で複数日保安検査がある場合</a:t>
            </a:r>
            <a:r>
              <a:rPr lang="ja-JP" altLang="ja-JP" sz="2600" dirty="0"/>
              <a:t>は、</a:t>
            </a:r>
            <a:r>
              <a:rPr lang="ja-JP" altLang="ja-JP" sz="2600" b="1" dirty="0"/>
              <a:t>最終の</a:t>
            </a:r>
            <a:r>
              <a:rPr lang="ja-JP" altLang="ja-JP" sz="2600" b="1" dirty="0" smtClean="0"/>
              <a:t>書</a:t>
            </a:r>
            <a:endParaRPr lang="en-US" altLang="ja-JP" sz="2600" b="1" dirty="0" smtClean="0"/>
          </a:p>
          <a:p>
            <a:r>
              <a:rPr lang="ja-JP" altLang="en-US" sz="2600" b="1" dirty="0" smtClean="0"/>
              <a:t>　</a:t>
            </a:r>
            <a:r>
              <a:rPr lang="ja-JP" altLang="ja-JP" sz="2600" b="1" dirty="0" smtClean="0"/>
              <a:t>類</a:t>
            </a:r>
            <a:r>
              <a:rPr lang="ja-JP" altLang="ja-JP" sz="2600" b="1" dirty="0"/>
              <a:t>の日までに提出</a:t>
            </a:r>
            <a:r>
              <a:rPr lang="ja-JP" altLang="ja-JP" sz="2600" dirty="0"/>
              <a:t>いただければ結構です。 </a:t>
            </a:r>
          </a:p>
        </p:txBody>
      </p:sp>
    </p:spTree>
    <p:extLst>
      <p:ext uri="{BB962C8B-B14F-4D97-AF65-F5344CB8AC3E}">
        <p14:creationId xmlns:p14="http://schemas.microsoft.com/office/powerpoint/2010/main" val="4266869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613" y="1174799"/>
            <a:ext cx="11509074" cy="5314716"/>
          </a:xfrm>
        </p:spPr>
        <p:txBody>
          <a:bodyPr/>
          <a:lstStyle/>
          <a:p>
            <a:pPr marL="0" indent="0">
              <a:buNone/>
            </a:pPr>
            <a:r>
              <a:rPr kumimoji="1" lang="ja-JP" altLang="en-US" sz="2400" dirty="0">
                <a:latin typeface="+mn-ea"/>
              </a:rPr>
              <a:t>　保安検査実施日等が次のとおり改正され、保安</a:t>
            </a:r>
            <a:r>
              <a:rPr kumimoji="1" lang="ja-JP" altLang="en-US" sz="2400" dirty="0" smtClean="0">
                <a:latin typeface="+mn-ea"/>
              </a:rPr>
              <a:t>検査は「基準日」の</a:t>
            </a:r>
            <a:r>
              <a:rPr kumimoji="1" lang="ja-JP" altLang="en-US" sz="2400" dirty="0">
                <a:latin typeface="+mn-ea"/>
              </a:rPr>
              <a:t>前後１月の範囲</a:t>
            </a:r>
            <a:r>
              <a:rPr kumimoji="1" lang="ja-JP" altLang="en-US" sz="2400" dirty="0" smtClean="0">
                <a:latin typeface="+mn-ea"/>
              </a:rPr>
              <a:t>で</a:t>
            </a:r>
            <a:endParaRPr kumimoji="1" lang="en-US" altLang="ja-JP" sz="2400" dirty="0" smtClean="0">
              <a:latin typeface="+mn-ea"/>
            </a:endParaRPr>
          </a:p>
          <a:p>
            <a:pPr marL="0" indent="0">
              <a:buNone/>
            </a:pPr>
            <a:r>
              <a:rPr lang="ja-JP" altLang="en-US" sz="2400" dirty="0" smtClean="0">
                <a:latin typeface="+mn-ea"/>
              </a:rPr>
              <a:t>受検できる</a:t>
            </a:r>
            <a:r>
              <a:rPr lang="ja-JP" altLang="en-US" sz="2400" dirty="0">
                <a:latin typeface="+mn-ea"/>
              </a:rPr>
              <a:t>ことになった。 </a:t>
            </a:r>
            <a:r>
              <a:rPr kumimoji="1" lang="ja-JP" altLang="en-US" sz="2400" dirty="0">
                <a:latin typeface="+mn-ea"/>
              </a:rPr>
              <a:t>（平成２９年４月１日施行）</a:t>
            </a:r>
            <a:endParaRPr kumimoji="1" lang="en-US" altLang="ja-JP" sz="2400" dirty="0">
              <a:latin typeface="+mn-ea"/>
            </a:endParaRPr>
          </a:p>
          <a:p>
            <a:pPr marL="0" indent="0">
              <a:buNone/>
            </a:pPr>
            <a:endParaRPr lang="en-US" altLang="ja-JP" sz="2400" dirty="0"/>
          </a:p>
          <a:p>
            <a:pPr marL="0" indent="0">
              <a:buNone/>
            </a:pPr>
            <a:endParaRPr kumimoji="1" lang="en-US" altLang="ja-JP" sz="2400" dirty="0"/>
          </a:p>
          <a:p>
            <a:pPr marL="0" indent="0">
              <a:buNone/>
            </a:pPr>
            <a:endParaRPr lang="en-US" altLang="ja-JP" sz="2400" dirty="0"/>
          </a:p>
          <a:p>
            <a:pPr marL="0" indent="0">
              <a:buNone/>
            </a:pPr>
            <a:endParaRPr kumimoji="1" lang="en-US" altLang="ja-JP" sz="2400" dirty="0"/>
          </a:p>
          <a:p>
            <a:pPr marL="0" indent="0">
              <a:buNone/>
            </a:pPr>
            <a:endParaRPr kumimoji="1" lang="en-US" altLang="ja-JP" sz="2400" dirty="0"/>
          </a:p>
          <a:p>
            <a:pPr marL="0" indent="0">
              <a:buNone/>
            </a:pPr>
            <a:endParaRPr kumimoji="1" lang="ja-JP" altLang="en-US" sz="2400" dirty="0"/>
          </a:p>
        </p:txBody>
      </p:sp>
      <p:graphicFrame>
        <p:nvGraphicFramePr>
          <p:cNvPr id="7" name="表 6"/>
          <p:cNvGraphicFramePr>
            <a:graphicFrameLocks noGrp="1"/>
          </p:cNvGraphicFramePr>
          <p:nvPr>
            <p:extLst>
              <p:ext uri="{D42A27DB-BD31-4B8C-83A1-F6EECF244321}">
                <p14:modId xmlns:p14="http://schemas.microsoft.com/office/powerpoint/2010/main" val="2249974285"/>
              </p:ext>
            </p:extLst>
          </p:nvPr>
        </p:nvGraphicFramePr>
        <p:xfrm>
          <a:off x="776422" y="2119435"/>
          <a:ext cx="11116244" cy="4862229"/>
        </p:xfrm>
        <a:graphic>
          <a:graphicData uri="http://schemas.openxmlformats.org/drawingml/2006/table">
            <a:tbl>
              <a:tblPr/>
              <a:tblGrid>
                <a:gridCol w="1532379">
                  <a:extLst>
                    <a:ext uri="{9D8B030D-6E8A-4147-A177-3AD203B41FA5}">
                      <a16:colId xmlns:a16="http://schemas.microsoft.com/office/drawing/2014/main" val="3858008945"/>
                    </a:ext>
                  </a:extLst>
                </a:gridCol>
                <a:gridCol w="2719929">
                  <a:extLst>
                    <a:ext uri="{9D8B030D-6E8A-4147-A177-3AD203B41FA5}">
                      <a16:colId xmlns:a16="http://schemas.microsoft.com/office/drawing/2014/main" val="2683924605"/>
                    </a:ext>
                  </a:extLst>
                </a:gridCol>
                <a:gridCol w="2814452">
                  <a:extLst>
                    <a:ext uri="{9D8B030D-6E8A-4147-A177-3AD203B41FA5}">
                      <a16:colId xmlns:a16="http://schemas.microsoft.com/office/drawing/2014/main" val="3184847665"/>
                    </a:ext>
                  </a:extLst>
                </a:gridCol>
                <a:gridCol w="4049484">
                  <a:extLst>
                    <a:ext uri="{9D8B030D-6E8A-4147-A177-3AD203B41FA5}">
                      <a16:colId xmlns:a16="http://schemas.microsoft.com/office/drawing/2014/main" val="2613566059"/>
                    </a:ext>
                  </a:extLst>
                </a:gridCol>
              </a:tblGrid>
              <a:tr h="424114">
                <a:tc>
                  <a:txBody>
                    <a:bodyPr/>
                    <a:lstStyle/>
                    <a:p>
                      <a:pPr algn="l" fontAlgn="ct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改　正　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改　正　後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備　　　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2830771593"/>
                  </a:ext>
                </a:extLst>
              </a:tr>
              <a:tr h="1141221">
                <a:tc>
                  <a:txBody>
                    <a:bodyPr/>
                    <a:lstStyle/>
                    <a:p>
                      <a:pPr algn="l" fontAlgn="ctr"/>
                      <a:r>
                        <a:rPr lang="zh-TW"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保安検査申請日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前回の保安検査証の交付を</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受けた日から１１月を超えな</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1" i="0" u="none" strike="noStrike" dirty="0" err="1">
                          <a:solidFill>
                            <a:srgbClr val="000000"/>
                          </a:solidFill>
                          <a:effectLst/>
                          <a:latin typeface="ＭＳ Ｐゴシック" panose="020B0600070205080204" pitchFamily="50" charset="-128"/>
                          <a:ea typeface="ＭＳ Ｐゴシック" panose="020B0600070205080204" pitchFamily="50" charset="-128"/>
                        </a:rPr>
                        <a:t>い</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日までに保安検査申請書</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を提出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保安検査受検日から３０日前</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までに保安検査申請書を提出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保安検査申請書の提出期限は、従前どおり</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３０日前までに提出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7260192"/>
                  </a:ext>
                </a:extLst>
              </a:tr>
              <a:tr h="2703864">
                <a:tc>
                  <a:txBody>
                    <a:bodyPr/>
                    <a:lstStyle/>
                    <a:p>
                      <a:pPr algn="l" fontAlgn="ct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保安検査実施日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l" fontAlgn="ctr">
                        <a:lnSpc>
                          <a:spcPts val="2300"/>
                        </a:lnSpc>
                      </a:pPr>
                      <a:endPar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保安検査は１年に１回行うも</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のとする。（告示で定める施設</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は、２年又は３年）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基準日（</a:t>
                      </a:r>
                      <a:r>
                        <a:rPr lang="en-US" altLang="ja-JP" sz="16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）の前後</a:t>
                      </a:r>
                      <a:r>
                        <a:rPr lang="ja-JP" altLang="en-US"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１ヶ月</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の期</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間で受検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6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基準日とは</a:t>
                      </a:r>
                    </a:p>
                    <a:p>
                      <a:pPr algn="l" fontAlgn="ctr">
                        <a:lnSpc>
                          <a:spcPts val="2300"/>
                        </a:lnSpc>
                        <a:spcBef>
                          <a:spcPts val="1200"/>
                        </a:spcBef>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　保安検査周期が１年の施設は、平成２９年</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度</a:t>
                      </a:r>
                      <a:r>
                        <a:rPr lang="ja-JP" altLang="en-US"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に保安検査を受検</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した日</a:t>
                      </a:r>
                      <a:endParaRPr lang="en-US" altLang="ja-JP"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　保安検査周期が２年の施設は、平成２８年</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度以降、最初に保安検査を受検</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した日</a:t>
                      </a:r>
                      <a:endParaRPr lang="en-US" altLang="ja-JP" sz="16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　保安検査周期が３年の施設は、平成２７年</a:t>
                      </a:r>
                    </a:p>
                    <a:p>
                      <a:pPr algn="l" fontAlgn="ctr">
                        <a:lnSpc>
                          <a:spcPts val="2300"/>
                        </a:lnSpc>
                      </a:pP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度以降、最初に保安検査を受検</a:t>
                      </a:r>
                      <a:r>
                        <a:rPr lang="ja-JP"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した</a:t>
                      </a:r>
                      <a:r>
                        <a:rPr lang="ja-JP" altLang="en-US"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日</a:t>
                      </a:r>
                      <a:endParaRPr lang="en-US" altLang="ja-JP" sz="1600" b="1"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lnSpc>
                          <a:spcPts val="2300"/>
                        </a:lnSpc>
                      </a:pPr>
                      <a:r>
                        <a:rPr lang="ja-JP" altLang="en-US" sz="16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　　（保安検査申請書への基準日の記載は、</a:t>
                      </a:r>
                      <a:endParaRPr lang="en-US" altLang="ja-JP" sz="1600" b="1" i="0" u="none" strike="noStrike" dirty="0" smtClean="0">
                        <a:solidFill>
                          <a:srgbClr val="FF0000"/>
                        </a:solidFill>
                        <a:effectLst/>
                        <a:latin typeface="ＭＳ Ｐゴシック" panose="020B0600070205080204" pitchFamily="50" charset="-128"/>
                        <a:ea typeface="ＭＳ Ｐゴシック" panose="020B0600070205080204" pitchFamily="50" charset="-128"/>
                      </a:endParaRPr>
                    </a:p>
                    <a:p>
                      <a:pPr algn="l" fontAlgn="ctr">
                        <a:lnSpc>
                          <a:spcPts val="2300"/>
                        </a:lnSpc>
                      </a:pPr>
                      <a:r>
                        <a:rPr lang="ja-JP" altLang="en-US" sz="1600" b="1" i="0" u="none" strike="noStrike" dirty="0" smtClean="0">
                          <a:solidFill>
                            <a:srgbClr val="FF0000"/>
                          </a:solidFill>
                          <a:effectLst/>
                          <a:latin typeface="ＭＳ Ｐゴシック" panose="020B0600070205080204" pitchFamily="50" charset="-128"/>
                          <a:ea typeface="ＭＳ Ｐゴシック" panose="020B0600070205080204" pitchFamily="50" charset="-128"/>
                        </a:rPr>
                        <a:t>　　　受検年度に変更しないこと。）</a:t>
                      </a:r>
                      <a:endParaRPr lang="ja-JP" altLang="en-US" sz="16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2457807"/>
                  </a:ext>
                </a:extLst>
              </a:tr>
              <a:tr h="469365">
                <a:tc gridSpan="4">
                  <a:txBody>
                    <a:bodyPr/>
                    <a:lstStyle/>
                    <a:p>
                      <a:pPr algn="l"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根拠条文　：　一般則第７９条、液石則第７７条 ほか</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07670951"/>
                  </a:ext>
                </a:extLst>
              </a:tr>
            </a:tbl>
          </a:graphicData>
        </a:graphic>
      </p:graphicFrame>
      <p:sp>
        <p:nvSpPr>
          <p:cNvPr id="10" name="角丸四角形 9"/>
          <p:cNvSpPr/>
          <p:nvPr/>
        </p:nvSpPr>
        <p:spPr>
          <a:xfrm>
            <a:off x="1678194" y="160798"/>
            <a:ext cx="8713693" cy="871579"/>
          </a:xfrm>
          <a:prstGeom prst="roundRect">
            <a:avLst/>
          </a:prstGeom>
          <a:solidFill>
            <a:srgbClr val="F8C58C"/>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000" dirty="0" smtClean="0">
                <a:solidFill>
                  <a:schemeClr val="tx1"/>
                </a:solidFill>
                <a:latin typeface="ＭＳ ゴシック" panose="020B0609070205080204" pitchFamily="49" charset="-128"/>
                <a:ea typeface="ＭＳ ゴシック" panose="020B0609070205080204" pitchFamily="49" charset="-128"/>
              </a:rPr>
              <a:t>Ⅱ</a:t>
            </a:r>
            <a:r>
              <a:rPr kumimoji="1" lang="ja-JP" altLang="en-US" sz="3000" dirty="0">
                <a:solidFill>
                  <a:schemeClr val="tx1"/>
                </a:solidFill>
                <a:latin typeface="ＭＳ ゴシック" panose="020B0609070205080204" pitchFamily="49" charset="-128"/>
                <a:ea typeface="ＭＳ ゴシック" panose="020B0609070205080204" pitchFamily="49" charset="-128"/>
              </a:rPr>
              <a:t>　</a:t>
            </a:r>
            <a:r>
              <a:rPr lang="ja-JP" altLang="en-US" sz="2800" dirty="0">
                <a:solidFill>
                  <a:srgbClr val="000000"/>
                </a:solidFill>
                <a:latin typeface="ＭＳ ゴシック" panose="020B0609070205080204" pitchFamily="49" charset="-128"/>
                <a:ea typeface="ＭＳ ゴシック" panose="020B0609070205080204" pitchFamily="49" charset="-128"/>
              </a:rPr>
              <a:t>保安検査申請・実施日の規制緩和</a:t>
            </a:r>
            <a:r>
              <a:rPr kumimoji="1" lang="en-US" altLang="ja-JP" sz="30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再掲載</a:t>
            </a:r>
            <a:r>
              <a:rPr kumimoji="1" lang="en-US" altLang="ja-JP" sz="30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3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69181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2"/>
          <p:cNvSpPr txBox="1">
            <a:spLocks noChangeArrowheads="1"/>
          </p:cNvSpPr>
          <p:nvPr/>
        </p:nvSpPr>
        <p:spPr bwMode="auto">
          <a:xfrm>
            <a:off x="3771191" y="156203"/>
            <a:ext cx="3350898" cy="544700"/>
          </a:xfrm>
          <a:prstGeom prst="rect">
            <a:avLst/>
          </a:prstGeom>
          <a:solidFill>
            <a:schemeClr val="bg1"/>
          </a:solidFill>
          <a:ln w="57150" cmpd="thickThin">
            <a:solidFill>
              <a:srgbClr val="000000"/>
            </a:solidFill>
            <a:miter lim="800000"/>
            <a:headEnd/>
            <a:tailEnd/>
          </a:ln>
        </p:spPr>
        <p:txBody>
          <a:bodyPr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保安検査受検日の例</a:t>
            </a:r>
          </a:p>
        </p:txBody>
      </p:sp>
      <p:sp>
        <p:nvSpPr>
          <p:cNvPr id="90117" name="Line 3"/>
          <p:cNvSpPr>
            <a:spLocks noChangeShapeType="1"/>
          </p:cNvSpPr>
          <p:nvPr/>
        </p:nvSpPr>
        <p:spPr bwMode="auto">
          <a:xfrm flipV="1">
            <a:off x="2460812" y="3565500"/>
            <a:ext cx="8603428" cy="1719"/>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0128" name="Text Box 14"/>
          <p:cNvSpPr txBox="1">
            <a:spLocks noChangeArrowheads="1"/>
          </p:cNvSpPr>
          <p:nvPr/>
        </p:nvSpPr>
        <p:spPr bwMode="auto">
          <a:xfrm>
            <a:off x="646314" y="1056812"/>
            <a:ext cx="22067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平成２９年度以前に設置の設備であって</a:t>
            </a:r>
            <a:endParaRPr kumimoji="1" lang="en-US" altLang="ja-JP"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90131" name="Text Box 17"/>
          <p:cNvSpPr txBox="1">
            <a:spLocks noChangeArrowheads="1"/>
          </p:cNvSpPr>
          <p:nvPr/>
        </p:nvSpPr>
        <p:spPr bwMode="auto">
          <a:xfrm>
            <a:off x="2625847" y="2357645"/>
            <a:ext cx="13650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令和４年</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90143" name="Text Box 47"/>
          <p:cNvSpPr txBox="1">
            <a:spLocks noChangeArrowheads="1"/>
          </p:cNvSpPr>
          <p:nvPr/>
        </p:nvSpPr>
        <p:spPr bwMode="auto">
          <a:xfrm>
            <a:off x="7324687" y="832521"/>
            <a:ext cx="4334891" cy="369332"/>
          </a:xfrm>
          <a:prstGeom prst="rect">
            <a:avLst/>
          </a:prstGeom>
          <a:solidFill>
            <a:schemeClr val="bg1"/>
          </a:solidFill>
          <a:ln w="38100">
            <a:solidFill>
              <a:srgbClr val="FF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i="0" u="none" strike="noStrike" kern="1200" cap="none" spc="0" normalizeH="0" baseline="0" noProof="0" dirty="0">
                <a:ln>
                  <a:noFill/>
                </a:ln>
                <a:solidFill>
                  <a:srgbClr val="000000"/>
                </a:solidFill>
                <a:effectLst/>
                <a:uLnTx/>
                <a:uFillTx/>
                <a:latin typeface="ＭＳ Ｐゴシック" panose="020B0600070205080204" pitchFamily="50" charset="-128"/>
              </a:rPr>
              <a:t>一般第７９条、液石第</a:t>
            </a:r>
            <a:r>
              <a:rPr kumimoji="1" lang="en-US" altLang="ja-JP" sz="1800" i="0" u="none" strike="noStrike" kern="1200" cap="none" spc="0" normalizeH="0" baseline="0" noProof="0" dirty="0">
                <a:ln>
                  <a:noFill/>
                </a:ln>
                <a:solidFill>
                  <a:srgbClr val="000000"/>
                </a:solidFill>
                <a:effectLst/>
                <a:uLnTx/>
                <a:uFillTx/>
                <a:latin typeface="ＭＳ Ｐゴシック" panose="020B0600070205080204" pitchFamily="50" charset="-128"/>
              </a:rPr>
              <a:t>77</a:t>
            </a:r>
            <a:r>
              <a:rPr kumimoji="1" lang="ja-JP" altLang="en-US" sz="1800" i="0" u="none" strike="noStrike" kern="1200" cap="none" spc="0" normalizeH="0" baseline="0" noProof="0" dirty="0">
                <a:ln>
                  <a:noFill/>
                </a:ln>
                <a:solidFill>
                  <a:srgbClr val="000000"/>
                </a:solidFill>
                <a:effectLst/>
                <a:uLnTx/>
                <a:uFillTx/>
                <a:latin typeface="ＭＳ Ｐゴシック" panose="020B0600070205080204" pitchFamily="50" charset="-128"/>
              </a:rPr>
              <a:t>条、コンビ第３４条</a:t>
            </a:r>
          </a:p>
        </p:txBody>
      </p:sp>
      <p:sp>
        <p:nvSpPr>
          <p:cNvPr id="98" name="Text Box 27"/>
          <p:cNvSpPr txBox="1">
            <a:spLocks noChangeArrowheads="1"/>
          </p:cNvSpPr>
          <p:nvPr/>
        </p:nvSpPr>
        <p:spPr bwMode="auto">
          <a:xfrm>
            <a:off x="2932991" y="2881011"/>
            <a:ext cx="838200"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８／１５</a:t>
            </a:r>
          </a:p>
        </p:txBody>
      </p:sp>
      <p:sp>
        <p:nvSpPr>
          <p:cNvPr id="99" name="Text Box 27"/>
          <p:cNvSpPr txBox="1">
            <a:spLocks noChangeArrowheads="1"/>
          </p:cNvSpPr>
          <p:nvPr/>
        </p:nvSpPr>
        <p:spPr bwMode="auto">
          <a:xfrm>
            <a:off x="4221808" y="2891084"/>
            <a:ext cx="976863" cy="3385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１０／１５</a:t>
            </a:r>
          </a:p>
        </p:txBody>
      </p:sp>
      <p:sp>
        <p:nvSpPr>
          <p:cNvPr id="100" name="Text Box 17"/>
          <p:cNvSpPr txBox="1">
            <a:spLocks noChangeArrowheads="1"/>
          </p:cNvSpPr>
          <p:nvPr/>
        </p:nvSpPr>
        <p:spPr bwMode="auto">
          <a:xfrm>
            <a:off x="5484831" y="2367340"/>
            <a:ext cx="11325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令和５年</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102" name="Text Box 26"/>
          <p:cNvSpPr txBox="1">
            <a:spLocks noChangeArrowheads="1"/>
          </p:cNvSpPr>
          <p:nvPr/>
        </p:nvSpPr>
        <p:spPr bwMode="auto">
          <a:xfrm>
            <a:off x="8634027" y="1773443"/>
            <a:ext cx="1593851" cy="3381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基準日　９／１５</a:t>
            </a:r>
          </a:p>
        </p:txBody>
      </p:sp>
      <p:sp>
        <p:nvSpPr>
          <p:cNvPr id="106" name="Text Box 64"/>
          <p:cNvSpPr txBox="1">
            <a:spLocks noChangeArrowheads="1"/>
          </p:cNvSpPr>
          <p:nvPr/>
        </p:nvSpPr>
        <p:spPr bwMode="auto">
          <a:xfrm>
            <a:off x="2978938" y="5938090"/>
            <a:ext cx="2165905" cy="70788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保安検査は基準日の前後</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１ヶ月</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以内に受検</a:t>
            </a:r>
          </a:p>
        </p:txBody>
      </p:sp>
      <p:sp>
        <p:nvSpPr>
          <p:cNvPr id="109" name="Text Box 27"/>
          <p:cNvSpPr txBox="1">
            <a:spLocks noChangeArrowheads="1"/>
          </p:cNvSpPr>
          <p:nvPr/>
        </p:nvSpPr>
        <p:spPr bwMode="auto">
          <a:xfrm>
            <a:off x="5767527" y="2887323"/>
            <a:ext cx="838200"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８／１５</a:t>
            </a:r>
          </a:p>
        </p:txBody>
      </p:sp>
      <p:sp>
        <p:nvSpPr>
          <p:cNvPr id="110" name="Text Box 27"/>
          <p:cNvSpPr txBox="1">
            <a:spLocks noChangeArrowheads="1"/>
          </p:cNvSpPr>
          <p:nvPr/>
        </p:nvSpPr>
        <p:spPr bwMode="auto">
          <a:xfrm>
            <a:off x="6993900" y="2891084"/>
            <a:ext cx="976863" cy="3385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１０／１５</a:t>
            </a:r>
          </a:p>
        </p:txBody>
      </p:sp>
      <p:sp>
        <p:nvSpPr>
          <p:cNvPr id="115" name="Text Box 17"/>
          <p:cNvSpPr txBox="1">
            <a:spLocks noChangeArrowheads="1"/>
          </p:cNvSpPr>
          <p:nvPr/>
        </p:nvSpPr>
        <p:spPr bwMode="auto">
          <a:xfrm>
            <a:off x="8186630" y="2364926"/>
            <a:ext cx="11709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令和６年</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38" name="Text Box 44"/>
          <p:cNvSpPr txBox="1">
            <a:spLocks noChangeArrowheads="1"/>
          </p:cNvSpPr>
          <p:nvPr/>
        </p:nvSpPr>
        <p:spPr bwMode="auto">
          <a:xfrm>
            <a:off x="3449990" y="4347375"/>
            <a:ext cx="1107726" cy="1463673"/>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保安検査受  検  日</a:t>
            </a:r>
          </a:p>
        </p:txBody>
      </p:sp>
      <p:sp>
        <p:nvSpPr>
          <p:cNvPr id="43" name="Text Box 26"/>
          <p:cNvSpPr txBox="1">
            <a:spLocks noChangeArrowheads="1"/>
          </p:cNvSpPr>
          <p:nvPr/>
        </p:nvSpPr>
        <p:spPr bwMode="auto">
          <a:xfrm>
            <a:off x="646314" y="1631143"/>
            <a:ext cx="2178175" cy="8309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平成２９年９月１５日に受検している毎年受検の設備の場合とする。</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5" name="Text Box 26"/>
          <p:cNvSpPr txBox="1">
            <a:spLocks noChangeArrowheads="1"/>
          </p:cNvSpPr>
          <p:nvPr/>
        </p:nvSpPr>
        <p:spPr bwMode="auto">
          <a:xfrm>
            <a:off x="5983807" y="1791535"/>
            <a:ext cx="1593851" cy="3381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基準日　９／１５</a:t>
            </a:r>
          </a:p>
        </p:txBody>
      </p:sp>
      <p:sp>
        <p:nvSpPr>
          <p:cNvPr id="46" name="Text Box 26"/>
          <p:cNvSpPr txBox="1">
            <a:spLocks noChangeArrowheads="1"/>
          </p:cNvSpPr>
          <p:nvPr/>
        </p:nvSpPr>
        <p:spPr bwMode="auto">
          <a:xfrm>
            <a:off x="3251526" y="1794824"/>
            <a:ext cx="1593851" cy="3381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基準日　９／１５</a:t>
            </a:r>
          </a:p>
        </p:txBody>
      </p:sp>
      <p:cxnSp>
        <p:nvCxnSpPr>
          <p:cNvPr id="51" name="直線コネクタ 50"/>
          <p:cNvCxnSpPr/>
          <p:nvPr/>
        </p:nvCxnSpPr>
        <p:spPr bwMode="auto">
          <a:xfrm>
            <a:off x="4003853" y="2116311"/>
            <a:ext cx="11858" cy="1469653"/>
          </a:xfrm>
          <a:prstGeom prst="line">
            <a:avLst/>
          </a:prstGeom>
          <a:noFill/>
          <a:ln w="31750" cap="flat" cmpd="sng" algn="ctr">
            <a:solidFill>
              <a:schemeClr val="tx1"/>
            </a:solidFill>
            <a:prstDash val="solid"/>
            <a:round/>
            <a:headEnd type="none" w="med" len="med"/>
            <a:tailEnd type="none" w="med" len="med"/>
          </a:ln>
          <a:effectLst/>
        </p:spPr>
      </p:cxnSp>
      <p:cxnSp>
        <p:nvCxnSpPr>
          <p:cNvPr id="54" name="直線コネクタ 53"/>
          <p:cNvCxnSpPr/>
          <p:nvPr/>
        </p:nvCxnSpPr>
        <p:spPr bwMode="auto">
          <a:xfrm flipH="1">
            <a:off x="6805293" y="2159495"/>
            <a:ext cx="338" cy="1416237"/>
          </a:xfrm>
          <a:prstGeom prst="line">
            <a:avLst/>
          </a:prstGeom>
          <a:noFill/>
          <a:ln w="31750" cap="flat" cmpd="sng" algn="ctr">
            <a:solidFill>
              <a:schemeClr val="tx1"/>
            </a:solidFill>
            <a:prstDash val="solid"/>
            <a:round/>
            <a:headEnd type="none" w="med" len="med"/>
            <a:tailEnd type="none" w="med" len="med"/>
          </a:ln>
          <a:effectLst/>
        </p:spPr>
      </p:cxnSp>
      <p:sp>
        <p:nvSpPr>
          <p:cNvPr id="57" name="Text Box 44"/>
          <p:cNvSpPr txBox="1">
            <a:spLocks noChangeArrowheads="1"/>
          </p:cNvSpPr>
          <p:nvPr/>
        </p:nvSpPr>
        <p:spPr bwMode="auto">
          <a:xfrm>
            <a:off x="6263626" y="4352286"/>
            <a:ext cx="1107726" cy="1463673"/>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保安検査受  検  日</a:t>
            </a:r>
          </a:p>
        </p:txBody>
      </p:sp>
      <p:cxnSp>
        <p:nvCxnSpPr>
          <p:cNvPr id="59" name="直線コネクタ 58"/>
          <p:cNvCxnSpPr/>
          <p:nvPr/>
        </p:nvCxnSpPr>
        <p:spPr bwMode="auto">
          <a:xfrm>
            <a:off x="9480275" y="2116311"/>
            <a:ext cx="11858" cy="1469653"/>
          </a:xfrm>
          <a:prstGeom prst="line">
            <a:avLst/>
          </a:prstGeom>
          <a:noFill/>
          <a:ln w="31750" cap="flat" cmpd="sng" algn="ctr">
            <a:solidFill>
              <a:schemeClr val="tx1"/>
            </a:solidFill>
            <a:prstDash val="solid"/>
            <a:round/>
            <a:headEnd type="none" w="med" len="med"/>
            <a:tailEnd type="none" w="med" len="med"/>
          </a:ln>
          <a:effectLst/>
        </p:spPr>
      </p:cxnSp>
      <p:sp>
        <p:nvSpPr>
          <p:cNvPr id="60" name="Text Box 27"/>
          <p:cNvSpPr txBox="1">
            <a:spLocks noChangeArrowheads="1"/>
          </p:cNvSpPr>
          <p:nvPr/>
        </p:nvSpPr>
        <p:spPr bwMode="auto">
          <a:xfrm>
            <a:off x="9656686" y="2894844"/>
            <a:ext cx="976863" cy="3385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１０／１５</a:t>
            </a:r>
          </a:p>
        </p:txBody>
      </p:sp>
      <p:sp>
        <p:nvSpPr>
          <p:cNvPr id="61" name="Text Box 27"/>
          <p:cNvSpPr txBox="1">
            <a:spLocks noChangeArrowheads="1"/>
          </p:cNvSpPr>
          <p:nvPr/>
        </p:nvSpPr>
        <p:spPr bwMode="auto">
          <a:xfrm>
            <a:off x="8490134" y="2884212"/>
            <a:ext cx="838200"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８／１５</a:t>
            </a:r>
          </a:p>
        </p:txBody>
      </p:sp>
      <p:sp>
        <p:nvSpPr>
          <p:cNvPr id="63" name="Text Box 17"/>
          <p:cNvSpPr txBox="1">
            <a:spLocks noChangeArrowheads="1"/>
          </p:cNvSpPr>
          <p:nvPr/>
        </p:nvSpPr>
        <p:spPr bwMode="auto">
          <a:xfrm>
            <a:off x="10849416" y="2371762"/>
            <a:ext cx="11709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令和７年</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Text Box 44"/>
          <p:cNvSpPr txBox="1">
            <a:spLocks noChangeArrowheads="1"/>
          </p:cNvSpPr>
          <p:nvPr/>
        </p:nvSpPr>
        <p:spPr bwMode="auto">
          <a:xfrm>
            <a:off x="8938270" y="4317657"/>
            <a:ext cx="1107726" cy="1463673"/>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保安検査受  検  日</a:t>
            </a:r>
          </a:p>
        </p:txBody>
      </p:sp>
      <p:sp>
        <p:nvSpPr>
          <p:cNvPr id="69" name="Line 4"/>
          <p:cNvSpPr>
            <a:spLocks noChangeShapeType="1"/>
          </p:cNvSpPr>
          <p:nvPr/>
        </p:nvSpPr>
        <p:spPr bwMode="auto">
          <a:xfrm>
            <a:off x="8297979" y="2900927"/>
            <a:ext cx="0" cy="145644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70" name="Line 4"/>
          <p:cNvSpPr>
            <a:spLocks noChangeShapeType="1"/>
          </p:cNvSpPr>
          <p:nvPr/>
        </p:nvSpPr>
        <p:spPr bwMode="auto">
          <a:xfrm>
            <a:off x="5483542" y="2890934"/>
            <a:ext cx="0" cy="145644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71" name="Line 4"/>
          <p:cNvSpPr>
            <a:spLocks noChangeShapeType="1"/>
          </p:cNvSpPr>
          <p:nvPr/>
        </p:nvSpPr>
        <p:spPr bwMode="auto">
          <a:xfrm>
            <a:off x="2685518" y="2890934"/>
            <a:ext cx="0" cy="145644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72" name="Line 4"/>
          <p:cNvSpPr>
            <a:spLocks noChangeShapeType="1"/>
          </p:cNvSpPr>
          <p:nvPr/>
        </p:nvSpPr>
        <p:spPr bwMode="auto">
          <a:xfrm>
            <a:off x="10852481" y="2837280"/>
            <a:ext cx="0" cy="1456441"/>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cxnSp>
        <p:nvCxnSpPr>
          <p:cNvPr id="11" name="直線コネクタ 10"/>
          <p:cNvCxnSpPr/>
          <p:nvPr/>
        </p:nvCxnSpPr>
        <p:spPr bwMode="auto">
          <a:xfrm flipH="1">
            <a:off x="3603008" y="3227086"/>
            <a:ext cx="576" cy="1106712"/>
          </a:xfrm>
          <a:prstGeom prst="line">
            <a:avLst/>
          </a:prstGeom>
          <a:noFill/>
          <a:ln w="38100" cap="flat" cmpd="sng" algn="ctr">
            <a:solidFill>
              <a:schemeClr val="tx1"/>
            </a:solidFill>
            <a:prstDash val="solid"/>
            <a:round/>
            <a:headEnd type="none" w="med" len="med"/>
            <a:tailEnd type="none" w="med" len="med"/>
          </a:ln>
          <a:effectLst/>
        </p:spPr>
      </p:cxnSp>
      <p:cxnSp>
        <p:nvCxnSpPr>
          <p:cNvPr id="80" name="直線コネクタ 79"/>
          <p:cNvCxnSpPr/>
          <p:nvPr/>
        </p:nvCxnSpPr>
        <p:spPr bwMode="auto">
          <a:xfrm flipH="1">
            <a:off x="6450097" y="3250655"/>
            <a:ext cx="576" cy="1106712"/>
          </a:xfrm>
          <a:prstGeom prst="line">
            <a:avLst/>
          </a:prstGeom>
          <a:noFill/>
          <a:ln w="38100" cap="flat" cmpd="sng" algn="ctr">
            <a:solidFill>
              <a:schemeClr val="tx1"/>
            </a:solidFill>
            <a:prstDash val="solid"/>
            <a:round/>
            <a:headEnd type="none" w="med" len="med"/>
            <a:tailEnd type="none" w="med" len="med"/>
          </a:ln>
          <a:effectLst/>
        </p:spPr>
      </p:cxnSp>
      <p:cxnSp>
        <p:nvCxnSpPr>
          <p:cNvPr id="81" name="直線コネクタ 80"/>
          <p:cNvCxnSpPr/>
          <p:nvPr/>
        </p:nvCxnSpPr>
        <p:spPr bwMode="auto">
          <a:xfrm flipH="1">
            <a:off x="7162514" y="3250655"/>
            <a:ext cx="576" cy="1106712"/>
          </a:xfrm>
          <a:prstGeom prst="line">
            <a:avLst/>
          </a:prstGeom>
          <a:noFill/>
          <a:ln w="38100" cap="flat" cmpd="sng" algn="ctr">
            <a:solidFill>
              <a:schemeClr val="tx1"/>
            </a:solidFill>
            <a:prstDash val="solid"/>
            <a:round/>
            <a:headEnd type="none" w="med" len="med"/>
            <a:tailEnd type="none" w="med" len="med"/>
          </a:ln>
          <a:effectLst/>
        </p:spPr>
      </p:cxnSp>
      <p:cxnSp>
        <p:nvCxnSpPr>
          <p:cNvPr id="82" name="直線コネクタ 81"/>
          <p:cNvCxnSpPr/>
          <p:nvPr/>
        </p:nvCxnSpPr>
        <p:spPr bwMode="auto">
          <a:xfrm flipH="1">
            <a:off x="9172539" y="3234326"/>
            <a:ext cx="576" cy="1106712"/>
          </a:xfrm>
          <a:prstGeom prst="line">
            <a:avLst/>
          </a:prstGeom>
          <a:noFill/>
          <a:ln w="38100" cap="flat" cmpd="sng" algn="ctr">
            <a:solidFill>
              <a:schemeClr val="tx1"/>
            </a:solidFill>
            <a:prstDash val="solid"/>
            <a:round/>
            <a:headEnd type="none" w="med" len="med"/>
            <a:tailEnd type="none" w="med" len="med"/>
          </a:ln>
          <a:effectLst/>
        </p:spPr>
      </p:cxnSp>
      <p:cxnSp>
        <p:nvCxnSpPr>
          <p:cNvPr id="83" name="直線コネクタ 82"/>
          <p:cNvCxnSpPr/>
          <p:nvPr/>
        </p:nvCxnSpPr>
        <p:spPr bwMode="auto">
          <a:xfrm flipH="1">
            <a:off x="9836235" y="3250655"/>
            <a:ext cx="576" cy="1106712"/>
          </a:xfrm>
          <a:prstGeom prst="line">
            <a:avLst/>
          </a:prstGeom>
          <a:noFill/>
          <a:ln w="38100" cap="flat" cmpd="sng" algn="ctr">
            <a:solidFill>
              <a:schemeClr val="tx1"/>
            </a:solidFill>
            <a:prstDash val="solid"/>
            <a:round/>
            <a:headEnd type="none" w="med" len="med"/>
            <a:tailEnd type="none" w="med" len="med"/>
          </a:ln>
          <a:effectLst/>
        </p:spPr>
      </p:cxnSp>
      <p:cxnSp>
        <p:nvCxnSpPr>
          <p:cNvPr id="85" name="直線コネクタ 84"/>
          <p:cNvCxnSpPr/>
          <p:nvPr/>
        </p:nvCxnSpPr>
        <p:spPr bwMode="auto">
          <a:xfrm flipH="1">
            <a:off x="4386432" y="3233875"/>
            <a:ext cx="576" cy="1106712"/>
          </a:xfrm>
          <a:prstGeom prst="line">
            <a:avLst/>
          </a:prstGeom>
          <a:noFill/>
          <a:ln w="38100" cap="flat" cmpd="sng" algn="ctr">
            <a:solidFill>
              <a:schemeClr val="tx1"/>
            </a:solidFill>
            <a:prstDash val="solid"/>
            <a:round/>
            <a:headEnd type="none" w="med" len="med"/>
            <a:tailEnd type="none" w="med" len="med"/>
          </a:ln>
          <a:effectLst/>
        </p:spPr>
      </p:cxnSp>
      <p:sp>
        <p:nvSpPr>
          <p:cNvPr id="42" name="Text Box 64"/>
          <p:cNvSpPr txBox="1">
            <a:spLocks noChangeArrowheads="1"/>
          </p:cNvSpPr>
          <p:nvPr/>
        </p:nvSpPr>
        <p:spPr bwMode="auto">
          <a:xfrm>
            <a:off x="8573733" y="5938090"/>
            <a:ext cx="2165905" cy="70788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保安検査は基準日の前後</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１ヶ月</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以内に受検</a:t>
            </a:r>
          </a:p>
        </p:txBody>
      </p:sp>
      <p:sp>
        <p:nvSpPr>
          <p:cNvPr id="44" name="Text Box 64"/>
          <p:cNvSpPr txBox="1">
            <a:spLocks noChangeArrowheads="1"/>
          </p:cNvSpPr>
          <p:nvPr/>
        </p:nvSpPr>
        <p:spPr bwMode="auto">
          <a:xfrm>
            <a:off x="5757848" y="5938090"/>
            <a:ext cx="2165905" cy="70788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保安検査は基準日の前後</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１ヶ月</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以内に受検</a:t>
            </a:r>
          </a:p>
        </p:txBody>
      </p:sp>
    </p:spTree>
    <p:extLst>
      <p:ext uri="{BB962C8B-B14F-4D97-AF65-F5344CB8AC3E}">
        <p14:creationId xmlns:p14="http://schemas.microsoft.com/office/powerpoint/2010/main" val="3614408981"/>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419548" y="297042"/>
          <a:ext cx="11274014" cy="5654750"/>
        </p:xfrm>
        <a:graphic>
          <a:graphicData uri="http://schemas.openxmlformats.org/drawingml/2006/table">
            <a:tbl>
              <a:tblPr firstRow="1" bandRow="1">
                <a:tableStyleId>{5940675A-B579-460E-94D1-54222C63F5DA}</a:tableStyleId>
              </a:tblPr>
              <a:tblGrid>
                <a:gridCol w="2428155">
                  <a:extLst>
                    <a:ext uri="{9D8B030D-6E8A-4147-A177-3AD203B41FA5}">
                      <a16:colId xmlns:a16="http://schemas.microsoft.com/office/drawing/2014/main" val="1014377215"/>
                    </a:ext>
                  </a:extLst>
                </a:gridCol>
                <a:gridCol w="7189182">
                  <a:extLst>
                    <a:ext uri="{9D8B030D-6E8A-4147-A177-3AD203B41FA5}">
                      <a16:colId xmlns:a16="http://schemas.microsoft.com/office/drawing/2014/main" val="1512267066"/>
                    </a:ext>
                  </a:extLst>
                </a:gridCol>
                <a:gridCol w="1656677">
                  <a:extLst>
                    <a:ext uri="{9D8B030D-6E8A-4147-A177-3AD203B41FA5}">
                      <a16:colId xmlns:a16="http://schemas.microsoft.com/office/drawing/2014/main" val="657851424"/>
                    </a:ext>
                  </a:extLst>
                </a:gridCol>
              </a:tblGrid>
              <a:tr h="678985">
                <a:tc gridSpan="2">
                  <a:txBody>
                    <a:bodyPr/>
                    <a:lstStyle/>
                    <a:p>
                      <a:pPr algn="ctr"/>
                      <a:r>
                        <a:rPr kumimoji="1" lang="ja-JP" altLang="en-US" sz="2800" dirty="0">
                          <a:latin typeface="ＭＳ 明朝" panose="02020609040205080304" pitchFamily="17" charset="-128"/>
                          <a:ea typeface="ＭＳ 明朝" panose="02020609040205080304" pitchFamily="17" charset="-128"/>
                        </a:rPr>
                        <a:t>　保　安　検　査　証</a:t>
                      </a:r>
                    </a:p>
                  </a:txBody>
                  <a:tcPr anchor="ctr" anchorCtr="1"/>
                </a:tc>
                <a:tc hMerge="1">
                  <a:txBody>
                    <a:bodyPr/>
                    <a:lstStyle/>
                    <a:p>
                      <a:endParaRPr kumimoji="1" lang="ja-JP" altLang="en-US"/>
                    </a:p>
                  </a:txBody>
                  <a:tcPr/>
                </a:tc>
                <a:tc>
                  <a:txBody>
                    <a:bodyPr/>
                    <a:lstStyle/>
                    <a:p>
                      <a:r>
                        <a:rPr kumimoji="1" lang="ja-JP" altLang="en-US" sz="1600" dirty="0">
                          <a:latin typeface="ＭＳ 明朝" panose="02020609040205080304" pitchFamily="17" charset="-128"/>
                          <a:ea typeface="ＭＳ 明朝" panose="02020609040205080304" pitchFamily="17" charset="-128"/>
                        </a:rPr>
                        <a:t>一　　般</a:t>
                      </a:r>
                    </a:p>
                  </a:txBody>
                  <a:tcPr anchor="ctr" anchorCtr="1"/>
                </a:tc>
                <a:extLst>
                  <a:ext uri="{0D108BD9-81ED-4DB2-BD59-A6C34878D82A}">
                    <a16:rowId xmlns:a16="http://schemas.microsoft.com/office/drawing/2014/main" val="3483562611"/>
                  </a:ext>
                </a:extLst>
              </a:tr>
              <a:tr h="764902">
                <a:tc>
                  <a:txBody>
                    <a:bodyPr/>
                    <a:lstStyle/>
                    <a:p>
                      <a:pPr algn="l"/>
                      <a:r>
                        <a:rPr kumimoji="1" lang="ja-JP" altLang="en-US" sz="1800" dirty="0">
                          <a:latin typeface="ＭＳ 明朝" panose="02020609040205080304" pitchFamily="17" charset="-128"/>
                          <a:ea typeface="ＭＳ 明朝" panose="02020609040205080304" pitchFamily="17" charset="-128"/>
                        </a:rPr>
                        <a:t>　名　　　　　　称</a:t>
                      </a:r>
                    </a:p>
                  </a:txBody>
                  <a:tcPr anchor="ctr"/>
                </a:tc>
                <a:tc gridSpan="2">
                  <a:txBody>
                    <a:bodyPr/>
                    <a:lstStyle/>
                    <a:p>
                      <a:pPr algn="ctr"/>
                      <a:endParaRPr kumimoji="1" lang="ja-JP" altLang="en-US" sz="1800" dirty="0">
                        <a:latin typeface="ＭＳ 明朝" panose="02020609040205080304" pitchFamily="17" charset="-128"/>
                        <a:ea typeface="ＭＳ 明朝" panose="02020609040205080304" pitchFamily="17" charset="-128"/>
                      </a:endParaRPr>
                    </a:p>
                  </a:txBody>
                  <a:tcPr/>
                </a:tc>
                <a:tc hMerge="1">
                  <a:txBody>
                    <a:bodyPr/>
                    <a:lstStyle/>
                    <a:p>
                      <a:endParaRPr kumimoji="1" lang="ja-JP" altLang="en-US"/>
                    </a:p>
                  </a:txBody>
                  <a:tcPr/>
                </a:tc>
                <a:extLst>
                  <a:ext uri="{0D108BD9-81ED-4DB2-BD59-A6C34878D82A}">
                    <a16:rowId xmlns:a16="http://schemas.microsoft.com/office/drawing/2014/main" val="108421741"/>
                  </a:ext>
                </a:extLst>
              </a:tr>
              <a:tr h="1087172">
                <a:tc>
                  <a:txBody>
                    <a:bodyPr/>
                    <a:lstStyle/>
                    <a:p>
                      <a:pPr algn="l"/>
                      <a:r>
                        <a:rPr kumimoji="1" lang="ja-JP" altLang="en-US" sz="1800" dirty="0">
                          <a:latin typeface="ＭＳ 明朝" panose="02020609040205080304" pitchFamily="17" charset="-128"/>
                          <a:ea typeface="ＭＳ 明朝" panose="02020609040205080304" pitchFamily="17" charset="-128"/>
                        </a:rPr>
                        <a:t>　検査した特定施設</a:t>
                      </a:r>
                      <a:endParaRPr kumimoji="1" lang="en-US" altLang="ja-JP" sz="1800" dirty="0">
                        <a:latin typeface="ＭＳ 明朝" panose="02020609040205080304" pitchFamily="17" charset="-128"/>
                        <a:ea typeface="ＭＳ 明朝" panose="02020609040205080304" pitchFamily="17" charset="-128"/>
                      </a:endParaRPr>
                    </a:p>
                    <a:p>
                      <a:pPr algn="l"/>
                      <a:r>
                        <a:rPr kumimoji="1" lang="ja-JP" altLang="en-US" sz="1800" dirty="0">
                          <a:latin typeface="ＭＳ 明朝" panose="02020609040205080304" pitchFamily="17" charset="-128"/>
                          <a:ea typeface="ＭＳ 明朝" panose="02020609040205080304" pitchFamily="17" charset="-128"/>
                        </a:rPr>
                        <a:t>　及びその所在地</a:t>
                      </a:r>
                    </a:p>
                  </a:txBody>
                  <a:tcPr anchor="ctr"/>
                </a:tc>
                <a:tc gridSpan="2">
                  <a:txBody>
                    <a:bodyPr/>
                    <a:lstStyle/>
                    <a:p>
                      <a:pPr algn="ctr"/>
                      <a:endParaRPr kumimoji="1" lang="ja-JP" altLang="en-US" sz="1800" dirty="0">
                        <a:latin typeface="ＭＳ 明朝" panose="02020609040205080304" pitchFamily="17" charset="-128"/>
                        <a:ea typeface="ＭＳ 明朝" panose="02020609040205080304" pitchFamily="17" charset="-128"/>
                      </a:endParaRPr>
                    </a:p>
                  </a:txBody>
                  <a:tcPr/>
                </a:tc>
                <a:tc hMerge="1">
                  <a:txBody>
                    <a:bodyPr/>
                    <a:lstStyle/>
                    <a:p>
                      <a:endParaRPr kumimoji="1" lang="ja-JP" altLang="en-US"/>
                    </a:p>
                  </a:txBody>
                  <a:tcPr/>
                </a:tc>
                <a:extLst>
                  <a:ext uri="{0D108BD9-81ED-4DB2-BD59-A6C34878D82A}">
                    <a16:rowId xmlns:a16="http://schemas.microsoft.com/office/drawing/2014/main" val="4103205342"/>
                  </a:ext>
                </a:extLst>
              </a:tr>
              <a:tr h="1143008">
                <a:tc>
                  <a:txBody>
                    <a:bodyPr/>
                    <a:lstStyle/>
                    <a:p>
                      <a:pPr algn="l"/>
                      <a:r>
                        <a:rPr kumimoji="1" lang="ja-JP" altLang="en-US" sz="1800" dirty="0">
                          <a:latin typeface="ＭＳ 明朝" panose="02020609040205080304" pitchFamily="17" charset="-128"/>
                          <a:ea typeface="ＭＳ 明朝" panose="02020609040205080304" pitchFamily="17" charset="-128"/>
                        </a:rPr>
                        <a:t>　保安検査の年月日</a:t>
                      </a:r>
                      <a:endParaRPr kumimoji="1" lang="en-US" altLang="ja-JP" sz="1800" dirty="0">
                        <a:latin typeface="ＭＳ 明朝" panose="02020609040205080304" pitchFamily="17" charset="-128"/>
                        <a:ea typeface="ＭＳ 明朝" panose="02020609040205080304" pitchFamily="17" charset="-128"/>
                      </a:endParaRPr>
                    </a:p>
                    <a:p>
                      <a:pPr algn="l"/>
                      <a:r>
                        <a:rPr kumimoji="1" lang="ja-JP" altLang="en-US" sz="1800" dirty="0">
                          <a:latin typeface="ＭＳ 明朝" panose="02020609040205080304" pitchFamily="17" charset="-128"/>
                          <a:ea typeface="ＭＳ 明朝" panose="02020609040205080304" pitchFamily="17" charset="-128"/>
                        </a:rPr>
                        <a:t>　検査員氏名</a:t>
                      </a:r>
                    </a:p>
                  </a:txBody>
                  <a:tcPr anchor="ctr"/>
                </a:tc>
                <a:tc gridSpan="2">
                  <a:txBody>
                    <a:bodyPr/>
                    <a:lstStyle/>
                    <a:p>
                      <a:pPr algn="l"/>
                      <a:r>
                        <a:rPr kumimoji="1" lang="ja-JP" altLang="en-US" sz="1800" dirty="0">
                          <a:latin typeface="ＭＳ 明朝" panose="02020609040205080304" pitchFamily="17" charset="-128"/>
                          <a:ea typeface="ＭＳ 明朝" panose="02020609040205080304" pitchFamily="17" charset="-128"/>
                        </a:rPr>
                        <a:t>　　　　　　　　　　　　　　　一般社団法人兵庫県高圧ガス保安協会　　</a:t>
                      </a:r>
                      <a:endParaRPr kumimoji="1" lang="en-US" altLang="ja-JP" sz="1800" dirty="0">
                        <a:latin typeface="ＭＳ 明朝" panose="02020609040205080304" pitchFamily="17" charset="-128"/>
                        <a:ea typeface="ＭＳ 明朝" panose="02020609040205080304" pitchFamily="17" charset="-128"/>
                      </a:endParaRPr>
                    </a:p>
                    <a:p>
                      <a:pPr algn="l"/>
                      <a:r>
                        <a:rPr kumimoji="1" lang="ja-JP" altLang="en-US" sz="1800" dirty="0">
                          <a:latin typeface="ＭＳ 明朝" panose="02020609040205080304" pitchFamily="17" charset="-128"/>
                          <a:ea typeface="ＭＳ 明朝" panose="02020609040205080304" pitchFamily="17" charset="-128"/>
                        </a:rPr>
                        <a:t>　</a:t>
                      </a:r>
                      <a:endParaRPr kumimoji="1" lang="en-US" altLang="ja-JP" sz="1800" dirty="0">
                        <a:latin typeface="ＭＳ 明朝" panose="02020609040205080304" pitchFamily="17" charset="-128"/>
                        <a:ea typeface="ＭＳ 明朝" panose="02020609040205080304" pitchFamily="17" charset="-128"/>
                      </a:endParaRPr>
                    </a:p>
                    <a:p>
                      <a:pPr algn="l"/>
                      <a:r>
                        <a:rPr kumimoji="1" lang="ja-JP" altLang="en-US" sz="1800" dirty="0">
                          <a:latin typeface="ＭＳ 明朝" panose="02020609040205080304" pitchFamily="17" charset="-128"/>
                          <a:ea typeface="ＭＳ 明朝" panose="02020609040205080304" pitchFamily="17" charset="-128"/>
                        </a:rPr>
                        <a:t>　　令和　　年　　月　　日　　　〇　　〇　　〇　　〇</a:t>
                      </a:r>
                      <a:endParaRPr kumimoji="1" lang="en-US" altLang="ja-JP" sz="1800" dirty="0">
                        <a:latin typeface="ＭＳ 明朝" panose="02020609040205080304" pitchFamily="17" charset="-128"/>
                        <a:ea typeface="ＭＳ 明朝" panose="02020609040205080304" pitchFamily="17" charset="-128"/>
                      </a:endParaRPr>
                    </a:p>
                  </a:txBody>
                  <a:tcPr/>
                </a:tc>
                <a:tc hMerge="1">
                  <a:txBody>
                    <a:bodyPr/>
                    <a:lstStyle/>
                    <a:p>
                      <a:endParaRPr kumimoji="1" lang="ja-JP" altLang="en-US"/>
                    </a:p>
                  </a:txBody>
                  <a:tcPr/>
                </a:tc>
                <a:extLst>
                  <a:ext uri="{0D108BD9-81ED-4DB2-BD59-A6C34878D82A}">
                    <a16:rowId xmlns:a16="http://schemas.microsoft.com/office/drawing/2014/main" val="1479607079"/>
                  </a:ext>
                </a:extLst>
              </a:tr>
              <a:tr h="1134604">
                <a:tc>
                  <a:txBody>
                    <a:bodyPr/>
                    <a:lstStyle/>
                    <a:p>
                      <a:pPr algn="l"/>
                      <a:r>
                        <a:rPr kumimoji="1" lang="ja-JP" altLang="en-US" sz="1800" dirty="0">
                          <a:latin typeface="ＭＳ 明朝" panose="02020609040205080304" pitchFamily="17" charset="-128"/>
                          <a:ea typeface="ＭＳ 明朝" panose="02020609040205080304" pitchFamily="17" charset="-128"/>
                        </a:rPr>
                        <a:t>　検   査   番   号</a:t>
                      </a:r>
                    </a:p>
                  </a:txBody>
                  <a:tcPr anchor="ctr"/>
                </a:tc>
                <a:tc gridSpan="2">
                  <a:txBody>
                    <a:bodyPr/>
                    <a:lstStyle/>
                    <a:p>
                      <a:pPr algn="l"/>
                      <a:r>
                        <a:rPr kumimoji="1" lang="ja-JP" altLang="en-US" sz="1800" dirty="0">
                          <a:latin typeface="ＭＳ 明朝" panose="02020609040205080304" pitchFamily="17" charset="-128"/>
                          <a:ea typeface="ＭＳ 明朝" panose="02020609040205080304" pitchFamily="17" charset="-128"/>
                        </a:rPr>
                        <a:t>　　令和　　年　　月　　日</a:t>
                      </a:r>
                      <a:endParaRPr kumimoji="1" lang="en-US" altLang="ja-JP" sz="1800" dirty="0">
                        <a:latin typeface="ＭＳ 明朝" panose="02020609040205080304" pitchFamily="17" charset="-128"/>
                        <a:ea typeface="ＭＳ 明朝" panose="02020609040205080304" pitchFamily="17" charset="-128"/>
                      </a:endParaRPr>
                    </a:p>
                    <a:p>
                      <a:pPr algn="l"/>
                      <a:endParaRPr kumimoji="1" lang="en-US" altLang="ja-JP" sz="1800" dirty="0">
                        <a:latin typeface="ＭＳ 明朝" panose="02020609040205080304" pitchFamily="17" charset="-128"/>
                        <a:ea typeface="ＭＳ 明朝" panose="02020609040205080304" pitchFamily="17" charset="-128"/>
                      </a:endParaRPr>
                    </a:p>
                    <a:p>
                      <a:pPr algn="l"/>
                      <a:r>
                        <a:rPr kumimoji="1" lang="ja-JP" altLang="en-US" sz="1800" dirty="0">
                          <a:latin typeface="ＭＳ 明朝" panose="02020609040205080304" pitchFamily="17" charset="-128"/>
                          <a:ea typeface="ＭＳ 明朝" panose="02020609040205080304" pitchFamily="17" charset="-128"/>
                        </a:rPr>
                        <a:t>　　一般社団法人兵庫県高圧ガス保安協会　　　　　第　　　　号　</a:t>
                      </a:r>
                    </a:p>
                  </a:txBody>
                  <a:tcPr anchor="ctr"/>
                </a:tc>
                <a:tc hMerge="1">
                  <a:txBody>
                    <a:bodyPr/>
                    <a:lstStyle/>
                    <a:p>
                      <a:endParaRPr kumimoji="1" lang="ja-JP" altLang="en-US"/>
                    </a:p>
                  </a:txBody>
                  <a:tcPr/>
                </a:tc>
                <a:extLst>
                  <a:ext uri="{0D108BD9-81ED-4DB2-BD59-A6C34878D82A}">
                    <a16:rowId xmlns:a16="http://schemas.microsoft.com/office/drawing/2014/main" val="76281385"/>
                  </a:ext>
                </a:extLst>
              </a:tr>
              <a:tr h="846079">
                <a:tc>
                  <a:txBody>
                    <a:bodyPr/>
                    <a:lstStyle/>
                    <a:p>
                      <a:pPr algn="l"/>
                      <a:r>
                        <a:rPr kumimoji="1" lang="ja-JP" altLang="en-US" sz="1800" dirty="0">
                          <a:latin typeface="ＭＳ 明朝" panose="02020609040205080304" pitchFamily="17" charset="-128"/>
                          <a:ea typeface="ＭＳ 明朝" panose="02020609040205080304" pitchFamily="17" charset="-128"/>
                        </a:rPr>
                        <a:t>　備　　　　　　考</a:t>
                      </a:r>
                    </a:p>
                  </a:txBody>
                  <a:tcPr anchor="ctr"/>
                </a:tc>
                <a:tc gridSpan="2">
                  <a:txBody>
                    <a:bodyPr/>
                    <a:lstStyle/>
                    <a:p>
                      <a:pPr algn="l"/>
                      <a:r>
                        <a:rPr kumimoji="1" lang="ja-JP" altLang="en-US" sz="1800" dirty="0">
                          <a:latin typeface="ＭＳ 明朝" panose="02020609040205080304" pitchFamily="17" charset="-128"/>
                          <a:ea typeface="ＭＳ 明朝" panose="02020609040205080304" pitchFamily="17" charset="-128"/>
                        </a:rPr>
                        <a:t>　　保安検査基準日　　　　　　　　年　　　月　　　日</a:t>
                      </a:r>
                    </a:p>
                  </a:txBody>
                  <a:tcPr anchor="ctr"/>
                </a:tc>
                <a:tc hMerge="1">
                  <a:txBody>
                    <a:bodyPr/>
                    <a:lstStyle/>
                    <a:p>
                      <a:endParaRPr kumimoji="1" lang="ja-JP" altLang="en-US" dirty="0"/>
                    </a:p>
                  </a:txBody>
                  <a:tcPr/>
                </a:tc>
                <a:extLst>
                  <a:ext uri="{0D108BD9-81ED-4DB2-BD59-A6C34878D82A}">
                    <a16:rowId xmlns:a16="http://schemas.microsoft.com/office/drawing/2014/main" val="2100236848"/>
                  </a:ext>
                </a:extLst>
              </a:tr>
            </a:tbl>
          </a:graphicData>
        </a:graphic>
      </p:graphicFrame>
      <p:sp>
        <p:nvSpPr>
          <p:cNvPr id="7" name="正方形/長方形 6"/>
          <p:cNvSpPr/>
          <p:nvPr/>
        </p:nvSpPr>
        <p:spPr>
          <a:xfrm>
            <a:off x="5434149" y="5956663"/>
            <a:ext cx="5982788" cy="6270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ＭＳ 明朝" panose="02020609040205080304" pitchFamily="17" charset="-128"/>
                <a:ea typeface="ＭＳ 明朝" panose="02020609040205080304" pitchFamily="17" charset="-128"/>
                <a:cs typeface="+mn-cs"/>
              </a:rPr>
              <a:t>　　　一般社団法人兵庫県高圧ガス保安協会</a:t>
            </a:r>
          </a:p>
        </p:txBody>
      </p:sp>
      <p:sp>
        <p:nvSpPr>
          <p:cNvPr id="3" name="角丸四角形 2"/>
          <p:cNvSpPr/>
          <p:nvPr/>
        </p:nvSpPr>
        <p:spPr bwMode="auto">
          <a:xfrm>
            <a:off x="3645725" y="1995055"/>
            <a:ext cx="1258784" cy="641267"/>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en-US" sz="20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8" name="角丸四角形 7"/>
          <p:cNvSpPr/>
          <p:nvPr/>
        </p:nvSpPr>
        <p:spPr>
          <a:xfrm>
            <a:off x="3058265" y="5234785"/>
            <a:ext cx="7261391" cy="58544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3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11615432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1174460" y="208839"/>
            <a:ext cx="9518642" cy="921482"/>
          </a:xfrm>
          <a:prstGeom prst="roundRect">
            <a:avLst/>
          </a:prstGeom>
          <a:solidFill>
            <a:schemeClr val="accent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3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Ⅲ</a:t>
            </a:r>
            <a:r>
              <a:rPr kumimoji="1" lang="ja-JP" altLang="en-US" sz="3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3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令和５年度</a:t>
            </a:r>
            <a:r>
              <a:rPr kumimoji="1" lang="ja-JP" altLang="en-US" sz="3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保安検査における主な指導事項</a:t>
            </a:r>
          </a:p>
        </p:txBody>
      </p:sp>
      <p:sp>
        <p:nvSpPr>
          <p:cNvPr id="9" name="正方形/長方形 8"/>
          <p:cNvSpPr/>
          <p:nvPr/>
        </p:nvSpPr>
        <p:spPr>
          <a:xfrm>
            <a:off x="547443" y="1376167"/>
            <a:ext cx="1869184" cy="354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１．製造設備</a:t>
            </a:r>
          </a:p>
        </p:txBody>
      </p:sp>
      <p:graphicFrame>
        <p:nvGraphicFramePr>
          <p:cNvPr id="3" name="表 2"/>
          <p:cNvGraphicFramePr>
            <a:graphicFrameLocks noGrp="1"/>
          </p:cNvGraphicFramePr>
          <p:nvPr>
            <p:extLst>
              <p:ext uri="{D42A27DB-BD31-4B8C-83A1-F6EECF244321}">
                <p14:modId xmlns:p14="http://schemas.microsoft.com/office/powerpoint/2010/main" val="312189045"/>
              </p:ext>
            </p:extLst>
          </p:nvPr>
        </p:nvGraphicFramePr>
        <p:xfrm>
          <a:off x="547443" y="1879869"/>
          <a:ext cx="11218733" cy="4664365"/>
        </p:xfrm>
        <a:graphic>
          <a:graphicData uri="http://schemas.openxmlformats.org/drawingml/2006/table">
            <a:tbl>
              <a:tblPr firstRow="1" bandRow="1">
                <a:tableStyleId>{5940675A-B579-460E-94D1-54222C63F5DA}</a:tableStyleId>
              </a:tblPr>
              <a:tblGrid>
                <a:gridCol w="2474537">
                  <a:extLst>
                    <a:ext uri="{9D8B030D-6E8A-4147-A177-3AD203B41FA5}">
                      <a16:colId xmlns:a16="http://schemas.microsoft.com/office/drawing/2014/main" val="397489653"/>
                    </a:ext>
                  </a:extLst>
                </a:gridCol>
                <a:gridCol w="8744196">
                  <a:extLst>
                    <a:ext uri="{9D8B030D-6E8A-4147-A177-3AD203B41FA5}">
                      <a16:colId xmlns:a16="http://schemas.microsoft.com/office/drawing/2014/main" val="1528843837"/>
                    </a:ext>
                  </a:extLst>
                </a:gridCol>
              </a:tblGrid>
              <a:tr h="317170">
                <a:tc>
                  <a:txBody>
                    <a:bodyPr/>
                    <a:lstStyle/>
                    <a:p>
                      <a:r>
                        <a:rPr kumimoji="1" lang="ja-JP" altLang="en-US" sz="1600" b="0" dirty="0" smtClean="0">
                          <a:latin typeface="ＭＳ ゴシック" panose="020B0609070205080204" pitchFamily="49" charset="-128"/>
                          <a:ea typeface="ＭＳ ゴシック" panose="020B0609070205080204" pitchFamily="49" charset="-128"/>
                        </a:rPr>
                        <a:t>検　査　項　目</a:t>
                      </a:r>
                      <a:endParaRPr kumimoji="1" lang="ja-JP" altLang="en-US" sz="1600" b="0" dirty="0">
                        <a:latin typeface="ＭＳ ゴシック" panose="020B0609070205080204" pitchFamily="49" charset="-128"/>
                        <a:ea typeface="ＭＳ ゴシック" panose="020B0609070205080204" pitchFamily="49" charset="-128"/>
                      </a:endParaRPr>
                    </a:p>
                  </a:txBody>
                  <a:tcPr anchor="ctr" anchorCtr="1">
                    <a:solidFill>
                      <a:schemeClr val="accent2">
                        <a:lumMod val="20000"/>
                        <a:lumOff val="80000"/>
                      </a:schemeClr>
                    </a:solidFill>
                  </a:tcPr>
                </a:tc>
                <a:tc>
                  <a:txBody>
                    <a:bodyPr/>
                    <a:lstStyle/>
                    <a:p>
                      <a:r>
                        <a:rPr kumimoji="1" lang="ja-JP" altLang="en-US" sz="1600" b="0" dirty="0" smtClean="0">
                          <a:latin typeface="ＭＳ ゴシック" panose="020B0609070205080204" pitchFamily="49" charset="-128"/>
                          <a:ea typeface="ＭＳ ゴシック" panose="020B0609070205080204" pitchFamily="49" charset="-128"/>
                        </a:rPr>
                        <a:t>指　導　事　項　等</a:t>
                      </a:r>
                      <a:endParaRPr kumimoji="1" lang="ja-JP" altLang="en-US" sz="1600" b="0" dirty="0">
                        <a:latin typeface="ＭＳ ゴシック" panose="020B0609070205080204" pitchFamily="49" charset="-128"/>
                        <a:ea typeface="ＭＳ ゴシック" panose="020B0609070205080204" pitchFamily="49" charset="-128"/>
                      </a:endParaRPr>
                    </a:p>
                  </a:txBody>
                  <a:tcPr anchor="ctr" anchorCtr="1">
                    <a:solidFill>
                      <a:schemeClr val="accent2">
                        <a:lumMod val="20000"/>
                        <a:lumOff val="80000"/>
                      </a:schemeClr>
                    </a:solidFill>
                  </a:tcPr>
                </a:tc>
                <a:extLst>
                  <a:ext uri="{0D108BD9-81ED-4DB2-BD59-A6C34878D82A}">
                    <a16:rowId xmlns:a16="http://schemas.microsoft.com/office/drawing/2014/main" val="2648356202"/>
                  </a:ext>
                </a:extLst>
              </a:tr>
              <a:tr h="355929">
                <a:tc rowSpan="6">
                  <a:txBody>
                    <a:bodyPr/>
                    <a:lstStyle/>
                    <a:p>
                      <a:r>
                        <a:rPr kumimoji="1" lang="en-US" altLang="ja-JP" sz="1600" b="0" dirty="0" smtClean="0">
                          <a:solidFill>
                            <a:schemeClr val="tx1"/>
                          </a:solidFill>
                          <a:latin typeface="ＭＳ ゴシック" panose="020B0609070205080204" pitchFamily="49" charset="-128"/>
                          <a:ea typeface="ＭＳ ゴシック" panose="020B0609070205080204" pitchFamily="49" charset="-128"/>
                        </a:rPr>
                        <a:t>1.1 </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警戒標等</a:t>
                      </a:r>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事業所入口に「高圧ガス製造所」の警戒標を掲げること。</a:t>
                      </a:r>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16357495"/>
                  </a:ext>
                </a:extLst>
              </a:tr>
              <a:tr h="344244">
                <a:tc vMerge="1">
                  <a:txBody>
                    <a:bodyPr/>
                    <a:lstStyle/>
                    <a:p>
                      <a:endParaRPr kumimoji="1" lang="ja-JP" altLang="en-US" dirty="0">
                        <a:solidFill>
                          <a:schemeClr val="tx1"/>
                        </a:solidFill>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警戒標</a:t>
                      </a:r>
                      <a:r>
                        <a:rPr kumimoji="1" lang="ja-JP" altLang="en-US" sz="1600" b="0" baseline="0" dirty="0" smtClean="0">
                          <a:solidFill>
                            <a:schemeClr val="tx1"/>
                          </a:solidFill>
                          <a:latin typeface="ＭＳ ゴシック" panose="020B0609070205080204" pitchFamily="49" charset="-128"/>
                          <a:ea typeface="ＭＳ ゴシック" panose="020B0609070205080204" pitchFamily="49" charset="-128"/>
                        </a:rPr>
                        <a:t>（移動基準を含む。）</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に記載されている文字</a:t>
                      </a:r>
                      <a:r>
                        <a:rPr kumimoji="1" lang="ja-JP" altLang="en-US" sz="1600" b="0" baseline="0" dirty="0" smtClean="0">
                          <a:solidFill>
                            <a:schemeClr val="tx1"/>
                          </a:solidFill>
                          <a:latin typeface="ＭＳ ゴシック" panose="020B0609070205080204" pitchFamily="49" charset="-128"/>
                          <a:ea typeface="ＭＳ ゴシック" panose="020B0609070205080204" pitchFamily="49" charset="-128"/>
                        </a:rPr>
                        <a:t>（高圧ガス、火気厳禁等）</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が劣化。</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b="1" dirty="0">
                        <a:solidFill>
                          <a:srgbClr val="C0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548724364"/>
                  </a:ext>
                </a:extLst>
              </a:tr>
              <a:tr h="333486">
                <a:tc vMerge="1">
                  <a:txBody>
                    <a:bodyPr/>
                    <a:lstStyle/>
                    <a:p>
                      <a:endParaRPr kumimoji="1" lang="ja-JP" altLang="en-US"/>
                    </a:p>
                  </a:txBody>
                  <a:tcPr/>
                </a:tc>
                <a:tc>
                  <a:txBody>
                    <a:bodyPr/>
                    <a:lstStyle/>
                    <a:p>
                      <a:r>
                        <a:rPr kumimoji="1" lang="ja-JP" altLang="en-US" sz="1600" b="0" baseline="0" dirty="0" smtClean="0">
                          <a:solidFill>
                            <a:schemeClr val="tx1"/>
                          </a:solidFill>
                          <a:latin typeface="ＭＳ ゴシック" panose="020B0609070205080204" pitchFamily="49" charset="-128"/>
                          <a:ea typeface="ＭＳ ゴシック" panose="020B0609070205080204" pitchFamily="49" charset="-128"/>
                        </a:rPr>
                        <a:t>選任者の時点修正なし、緊急連絡先（県、協会の電話番号の誤り）を訂正すること</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en-US" altLang="ja-JP" sz="1600" b="1" dirty="0" smtClean="0">
                        <a:solidFill>
                          <a:srgbClr val="C00000"/>
                        </a:solidFill>
                        <a:latin typeface="ＭＳ ゴシック" panose="020B0609070205080204" pitchFamily="49" charset="-128"/>
                        <a:ea typeface="ＭＳ ゴシック" panose="020B0609070205080204" pitchFamily="49" charset="-128"/>
                      </a:endParaRPr>
                    </a:p>
                    <a:p>
                      <a:r>
                        <a:rPr kumimoji="1" lang="ja-JP" altLang="en-US" sz="1600" b="0" dirty="0" smtClean="0">
                          <a:solidFill>
                            <a:srgbClr val="FF0000"/>
                          </a:solidFill>
                          <a:latin typeface="ＭＳ ゴシック" panose="020B0609070205080204" pitchFamily="49" charset="-128"/>
                          <a:ea typeface="ＭＳ ゴシック" panose="020B0609070205080204" pitchFamily="49" charset="-128"/>
                        </a:rPr>
                        <a:t>　　　　　　（注）</a:t>
                      </a:r>
                      <a:r>
                        <a:rPr kumimoji="1" lang="ja-JP" altLang="en-US" sz="1600" b="1" baseline="0" dirty="0" smtClean="0">
                          <a:solidFill>
                            <a:srgbClr val="FF0000"/>
                          </a:solidFill>
                          <a:latin typeface="ＭＳ ゴシック" panose="020B0609070205080204" pitchFamily="49" charset="-128"/>
                          <a:ea typeface="ＭＳ ゴシック" panose="020B0609070205080204" pitchFamily="49" charset="-128"/>
                        </a:rPr>
                        <a:t>県の部署名変更のも注意を！：</a:t>
                      </a:r>
                      <a:r>
                        <a:rPr kumimoji="1" lang="ja-JP" altLang="en-US" sz="1600" b="0" dirty="0" smtClean="0">
                          <a:solidFill>
                            <a:srgbClr val="00B050"/>
                          </a:solidFill>
                          <a:latin typeface="ＭＳ ゴシック" panose="020B0609070205080204" pitchFamily="49" charset="-128"/>
                          <a:ea typeface="ＭＳ ゴシック" panose="020B0609070205080204" pitchFamily="49" charset="-128"/>
                        </a:rPr>
                        <a:t>産業保安課 → </a:t>
                      </a:r>
                      <a:r>
                        <a:rPr kumimoji="1" lang="ja-JP" altLang="en-US" sz="1800" b="1" u="dbl" baseline="0" dirty="0" smtClean="0">
                          <a:solidFill>
                            <a:srgbClr val="00B050"/>
                          </a:solidFill>
                          <a:latin typeface="ＭＳ ゴシック" panose="020B0609070205080204" pitchFamily="49" charset="-128"/>
                          <a:ea typeface="ＭＳ ゴシック" panose="020B0609070205080204" pitchFamily="49" charset="-128"/>
                        </a:rPr>
                        <a:t>消防</a:t>
                      </a:r>
                      <a:r>
                        <a:rPr kumimoji="1" lang="ja-JP" altLang="en-US" sz="1600" b="0" dirty="0" smtClean="0">
                          <a:solidFill>
                            <a:srgbClr val="00B050"/>
                          </a:solidFill>
                          <a:latin typeface="ＭＳ ゴシック" panose="020B0609070205080204" pitchFamily="49" charset="-128"/>
                          <a:ea typeface="ＭＳ ゴシック" panose="020B0609070205080204" pitchFamily="49" charset="-128"/>
                        </a:rPr>
                        <a:t>保安課</a:t>
                      </a:r>
                      <a:endParaRPr kumimoji="1" lang="en-US" altLang="ja-JP" sz="1600" b="0" dirty="0" smtClean="0">
                        <a:solidFill>
                          <a:srgbClr val="00B05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328286830"/>
                  </a:ext>
                </a:extLst>
              </a:tr>
              <a:tr h="337072">
                <a:tc vMerge="1">
                  <a:txBody>
                    <a:bodyPr/>
                    <a:lstStyle/>
                    <a:p>
                      <a:endParaRPr kumimoji="1" lang="ja-JP" altLang="en-US"/>
                    </a:p>
                  </a:txBody>
                  <a:tcPr/>
                </a:tc>
                <a:tc>
                  <a:txBody>
                    <a:bodyPr/>
                    <a:lstStyle/>
                    <a:p>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「充填中」の警戒標を掲げること。</a:t>
                      </a:r>
                      <a:endParaRPr kumimoji="1" lang="en-US" altLang="ja-JP" sz="1600" b="1" dirty="0" smtClean="0">
                        <a:solidFill>
                          <a:srgbClr val="C0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65805212"/>
                  </a:ext>
                </a:extLst>
              </a:tr>
              <a:tr h="285079">
                <a:tc vMerge="1">
                  <a:txBody>
                    <a:bodyPr/>
                    <a:lstStyle/>
                    <a:p>
                      <a:endParaRPr kumimoji="1" lang="ja-JP" altLang="en-US" dirty="0">
                        <a:solidFill>
                          <a:schemeClr val="tx1"/>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容器置場（ローリー置場）に「高圧ガス容器置場」の警戒標を掲げること。</a:t>
                      </a:r>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2743390447"/>
                  </a:ext>
                </a:extLst>
              </a:tr>
              <a:tr h="285079">
                <a:tc vMerge="1">
                  <a:txBody>
                    <a:bodyPr/>
                    <a:lstStyle/>
                    <a:p>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r>
                        <a:rPr kumimoji="1" lang="ja-JP" altLang="en-US" sz="1600" b="0" baseline="0" dirty="0" smtClean="0">
                          <a:solidFill>
                            <a:schemeClr val="tx1"/>
                          </a:solidFill>
                          <a:latin typeface="ＭＳ ゴシック" panose="020B0609070205080204" pitchFamily="49" charset="-128"/>
                          <a:ea typeface="ＭＳ ゴシック" panose="020B0609070205080204" pitchFamily="49" charset="-128"/>
                        </a:rPr>
                        <a:t>ローリー停止位置の線が劣化し不鮮明である。</a:t>
                      </a:r>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170900639"/>
                  </a:ext>
                </a:extLst>
              </a:tr>
              <a:tr h="329902">
                <a:tc>
                  <a:txBody>
                    <a:bodyPr/>
                    <a:lstStyle/>
                    <a:p>
                      <a:r>
                        <a:rPr kumimoji="1" lang="en-US" altLang="ja-JP" sz="1600" b="0" dirty="0" smtClean="0">
                          <a:solidFill>
                            <a:schemeClr val="tx1"/>
                          </a:solidFill>
                          <a:latin typeface="ＭＳ ゴシック" panose="020B0609070205080204" pitchFamily="49" charset="-128"/>
                          <a:ea typeface="ＭＳ ゴシック" panose="020B0609070205080204" pitchFamily="49" charset="-128"/>
                        </a:rPr>
                        <a:t>1.2 </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開放検査</a:t>
                      </a:r>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開放検査が実施されていない設備がある。</a:t>
                      </a:r>
                      <a:endParaRPr kumimoji="1" lang="en-US" altLang="ja-JP" sz="1600" b="0" baseline="0" dirty="0" smtClean="0">
                        <a:solidFill>
                          <a:schemeClr val="tx1"/>
                        </a:solidFill>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38484184"/>
                  </a:ext>
                </a:extLst>
              </a:tr>
              <a:tr h="329902">
                <a:tc rowSpan="3">
                  <a:txBody>
                    <a:bodyPr/>
                    <a:lstStyle/>
                    <a:p>
                      <a:r>
                        <a:rPr kumimoji="1" lang="en-US" altLang="ja-JP" sz="1600" dirty="0" smtClean="0">
                          <a:latin typeface="ＭＳ ゴシック" panose="020B0609070205080204" pitchFamily="49" charset="-128"/>
                          <a:ea typeface="ＭＳ ゴシック" panose="020B0609070205080204" pitchFamily="49" charset="-128"/>
                        </a:rPr>
                        <a:t>1.3 </a:t>
                      </a:r>
                      <a:r>
                        <a:rPr kumimoji="1" lang="ja-JP" altLang="en-US" sz="1600" dirty="0" smtClean="0">
                          <a:latin typeface="ＭＳ ゴシック" panose="020B0609070205080204" pitchFamily="49" charset="-128"/>
                          <a:ea typeface="ＭＳ ゴシック" panose="020B0609070205080204" pitchFamily="49" charset="-128"/>
                        </a:rPr>
                        <a:t>腐食・破損等</a:t>
                      </a:r>
                      <a:endParaRPr kumimoji="1" lang="en-US" altLang="ja-JP" sz="1600" dirty="0" smtClean="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ＣＥ貯槽等外面や</a:t>
                      </a:r>
                      <a:r>
                        <a:rPr kumimoji="1" lang="ja-JP" altLang="en-US" sz="1600" baseline="0" dirty="0" smtClean="0">
                          <a:solidFill>
                            <a:schemeClr val="tx1"/>
                          </a:solidFill>
                          <a:latin typeface="ＭＳ ゴシック" panose="020B0609070205080204" pitchFamily="49" charset="-128"/>
                          <a:ea typeface="ＭＳ ゴシック" panose="020B0609070205080204" pitchFamily="49" charset="-128"/>
                        </a:rPr>
                        <a:t>ローリー車の弁箱内容器外面、蓄圧器、ホルダー等に</a:t>
                      </a:r>
                      <a:r>
                        <a:rPr kumimoji="1" lang="ja-JP" altLang="en-US" sz="1600" dirty="0" smtClean="0">
                          <a:latin typeface="ＭＳ ゴシック" panose="020B0609070205080204" pitchFamily="49" charset="-128"/>
                          <a:ea typeface="ＭＳ ゴシック" panose="020B0609070205080204" pitchFamily="49" charset="-128"/>
                        </a:rPr>
                        <a:t>発錆が見られる。</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b="1" baseline="0" dirty="0">
                        <a:solidFill>
                          <a:srgbClr val="C00000"/>
                        </a:solidFill>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9221287"/>
                  </a:ext>
                </a:extLst>
              </a:tr>
              <a:tr h="329902">
                <a:tc vMerge="1">
                  <a:txBody>
                    <a:bodyPr/>
                    <a:lstStyle/>
                    <a:p>
                      <a:endParaRPr kumimoji="1" lang="ja-JP" altLang="en-US" dirty="0"/>
                    </a:p>
                  </a:txBody>
                  <a:tcPr>
                    <a:solidFill>
                      <a:schemeClr val="accent2">
                        <a:lumMod val="20000"/>
                        <a:lumOff val="80000"/>
                      </a:schemeClr>
                    </a:solidFill>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配管、</a:t>
                      </a:r>
                      <a:r>
                        <a:rPr kumimoji="1" lang="ja-JP" altLang="en-US" sz="1600" baseline="0" dirty="0" smtClean="0">
                          <a:solidFill>
                            <a:schemeClr val="tx1"/>
                          </a:solidFill>
                          <a:latin typeface="ＭＳ ゴシック" panose="020B0609070205080204" pitchFamily="49" charset="-128"/>
                          <a:ea typeface="ＭＳ ゴシック" panose="020B0609070205080204" pitchFamily="49" charset="-128"/>
                        </a:rPr>
                        <a:t>フランジ面間</a:t>
                      </a:r>
                      <a:r>
                        <a:rPr kumimoji="1" lang="ja-JP" altLang="en-US" sz="1600" b="0" baseline="0" dirty="0" smtClean="0">
                          <a:solidFill>
                            <a:schemeClr val="tx1"/>
                          </a:solidFill>
                          <a:latin typeface="ＭＳ ゴシック" panose="020B0609070205080204" pitchFamily="49" charset="-128"/>
                          <a:ea typeface="ＭＳ ゴシック" panose="020B0609070205080204" pitchFamily="49" charset="-128"/>
                        </a:rPr>
                        <a:t>等の耐圧部分の</a:t>
                      </a:r>
                      <a:r>
                        <a:rPr kumimoji="1" lang="ja-JP" altLang="en-US" sz="1600" b="0" dirty="0" smtClean="0">
                          <a:solidFill>
                            <a:schemeClr val="tx1"/>
                          </a:solidFill>
                          <a:latin typeface="ＭＳ ゴシック" panose="020B0609070205080204" pitchFamily="49" charset="-128"/>
                          <a:ea typeface="ＭＳ ゴシック" panose="020B0609070205080204" pitchFamily="49" charset="-128"/>
                        </a:rPr>
                        <a:t>発錆</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が目立つ。</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b="1" dirty="0">
                        <a:solidFill>
                          <a:srgbClr val="C00000"/>
                        </a:solidFill>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20491203"/>
                  </a:ext>
                </a:extLst>
              </a:tr>
              <a:tr h="329902">
                <a:tc vMerge="1">
                  <a:txBody>
                    <a:bodyPr/>
                    <a:lstStyle/>
                    <a:p>
                      <a:endParaRPr kumimoji="1" lang="ja-JP" altLang="en-US" dirty="0"/>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配管の保温被覆材に開いた“穴”を放置している。</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19409597"/>
                  </a:ext>
                </a:extLst>
              </a:tr>
              <a:tr h="329902">
                <a:tc rowSpan="2">
                  <a:txBody>
                    <a:bodyPr/>
                    <a:lstStyle/>
                    <a:p>
                      <a:pPr algn="l"/>
                      <a:r>
                        <a:rPr kumimoji="1" lang="en-US" altLang="ja-JP" sz="1600" dirty="0" smtClean="0">
                          <a:latin typeface="ＭＳ ゴシック" panose="020B0609070205080204" pitchFamily="49" charset="-128"/>
                          <a:ea typeface="ＭＳ ゴシック" panose="020B0609070205080204" pitchFamily="49" charset="-128"/>
                        </a:rPr>
                        <a:t>1.4</a:t>
                      </a:r>
                      <a:r>
                        <a:rPr kumimoji="1" lang="ja-JP" altLang="en-US" sz="1600" baseline="0" dirty="0" smtClean="0">
                          <a:latin typeface="ＭＳ ゴシック" panose="020B0609070205080204" pitchFamily="49" charset="-128"/>
                          <a:ea typeface="ＭＳ ゴシック" panose="020B0609070205080204" pitchFamily="49" charset="-128"/>
                        </a:rPr>
                        <a:t> 圧力計</a:t>
                      </a:r>
                      <a:endParaRPr kumimoji="1" lang="en-US" altLang="ja-JP" sz="1600" dirty="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圧力計のガラスの汚損が著しい。</a:t>
                      </a:r>
                      <a:endParaRPr kumimoji="1" lang="ja-JP" altLang="en-US" sz="1600" dirty="0">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86227551"/>
                  </a:ext>
                </a:extLst>
              </a:tr>
              <a:tr h="329902">
                <a:tc vMerge="1">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aseline="0" dirty="0" smtClean="0">
                          <a:solidFill>
                            <a:schemeClr val="tx1"/>
                          </a:solidFill>
                          <a:latin typeface="ＭＳ ゴシック" panose="020B0609070205080204" pitchFamily="49" charset="-128"/>
                          <a:ea typeface="ＭＳ ゴシック" panose="020B0609070205080204" pitchFamily="49" charset="-128"/>
                        </a:rPr>
                        <a:t>マーキングすること。マーキング方法に不統一が見られる。</a:t>
                      </a:r>
                      <a:r>
                        <a:rPr kumimoji="1" lang="ja-JP" altLang="en-US" sz="1600" baseline="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1600" dirty="0" smtClean="0">
                        <a:solidFill>
                          <a:srgbClr val="FF0000"/>
                        </a:solidFill>
                        <a:latin typeface="ＭＳ ゴシック" panose="020B0609070205080204" pitchFamily="49" charset="-128"/>
                        <a:ea typeface="ＭＳ ゴシック" panose="020B0609070205080204" pitchFamily="49"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227228651"/>
                  </a:ext>
                </a:extLst>
              </a:tr>
            </a:tbl>
          </a:graphicData>
        </a:graphic>
      </p:graphicFrame>
      <p:sp>
        <p:nvSpPr>
          <p:cNvPr id="5" name="正方形/長方形 4"/>
          <p:cNvSpPr/>
          <p:nvPr/>
        </p:nvSpPr>
        <p:spPr>
          <a:xfrm>
            <a:off x="7259424" y="1377716"/>
            <a:ext cx="4506752" cy="354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5</a:t>
            </a: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事業所以上、</a:t>
            </a:r>
            <a:r>
              <a:rPr kumimoji="1" lang="ja-JP" altLang="en-US" sz="2000" b="1" i="0" u="none" strike="noStrike" kern="1200" cap="none" spc="0" normalizeH="0" baseline="0" noProof="0" dirty="0" smtClean="0">
                <a:ln>
                  <a:noFill/>
                </a:ln>
                <a:solidFill>
                  <a:srgbClr val="C00000"/>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3</a:t>
            </a: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事業所以上</a:t>
            </a:r>
            <a:endPar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Tree>
    <p:extLst>
      <p:ext uri="{BB962C8B-B14F-4D97-AF65-F5344CB8AC3E}">
        <p14:creationId xmlns:p14="http://schemas.microsoft.com/office/powerpoint/2010/main" val="2685953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09857378"/>
              </p:ext>
            </p:extLst>
          </p:nvPr>
        </p:nvGraphicFramePr>
        <p:xfrm>
          <a:off x="538670" y="571992"/>
          <a:ext cx="11155679" cy="5797275"/>
        </p:xfrm>
        <a:graphic>
          <a:graphicData uri="http://schemas.openxmlformats.org/drawingml/2006/table">
            <a:tbl>
              <a:tblPr firstRow="1" bandRow="1">
                <a:tableStyleId>{5940675A-B579-460E-94D1-54222C63F5DA}</a:tableStyleId>
              </a:tblPr>
              <a:tblGrid>
                <a:gridCol w="2080068">
                  <a:extLst>
                    <a:ext uri="{9D8B030D-6E8A-4147-A177-3AD203B41FA5}">
                      <a16:colId xmlns:a16="http://schemas.microsoft.com/office/drawing/2014/main" val="85342132"/>
                    </a:ext>
                  </a:extLst>
                </a:gridCol>
                <a:gridCol w="9075611">
                  <a:extLst>
                    <a:ext uri="{9D8B030D-6E8A-4147-A177-3AD203B41FA5}">
                      <a16:colId xmlns:a16="http://schemas.microsoft.com/office/drawing/2014/main" val="144530047"/>
                    </a:ext>
                  </a:extLst>
                </a:gridCol>
              </a:tblGrid>
              <a:tr h="361675">
                <a:tc>
                  <a:txBody>
                    <a:bodyPr/>
                    <a:lstStyle/>
                    <a:p>
                      <a:pPr algn="ctr"/>
                      <a:r>
                        <a:rPr kumimoji="1" lang="ja-JP" altLang="en-US" sz="1600" dirty="0">
                          <a:latin typeface="ＭＳ ゴシック" panose="020B0609070205080204" pitchFamily="49" charset="-128"/>
                          <a:ea typeface="ＭＳ ゴシック" panose="020B0609070205080204" pitchFamily="49" charset="-128"/>
                        </a:rPr>
                        <a:t>検　査　項　目</a:t>
                      </a:r>
                    </a:p>
                  </a:txBody>
                  <a:tcPr>
                    <a:solidFill>
                      <a:schemeClr val="accent2">
                        <a:lumMod val="20000"/>
                        <a:lumOff val="80000"/>
                      </a:schemeClr>
                    </a:solidFill>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指　導　事　項　等</a:t>
                      </a:r>
                    </a:p>
                  </a:txBody>
                  <a:tcPr>
                    <a:solidFill>
                      <a:schemeClr val="accent2">
                        <a:lumMod val="20000"/>
                        <a:lumOff val="80000"/>
                      </a:schemeClr>
                    </a:solidFill>
                  </a:tcPr>
                </a:tc>
                <a:extLst>
                  <a:ext uri="{0D108BD9-81ED-4DB2-BD59-A6C34878D82A}">
                    <a16:rowId xmlns:a16="http://schemas.microsoft.com/office/drawing/2014/main" val="3370586388"/>
                  </a:ext>
                </a:extLst>
              </a:tr>
              <a:tr h="370840">
                <a:tc rowSpan="2">
                  <a:txBody>
                    <a:bodyPr/>
                    <a:lstStyle/>
                    <a:p>
                      <a:r>
                        <a:rPr kumimoji="1" lang="en-US" altLang="ja-JP" sz="1600" dirty="0" smtClean="0">
                          <a:latin typeface="ＭＳ ゴシック" panose="020B0609070205080204" pitchFamily="49" charset="-128"/>
                          <a:ea typeface="ＭＳ ゴシック" panose="020B0609070205080204" pitchFamily="49" charset="-128"/>
                        </a:rPr>
                        <a:t>1.5 </a:t>
                      </a:r>
                      <a:r>
                        <a:rPr kumimoji="1" lang="ja-JP" altLang="en-US" sz="1600" dirty="0">
                          <a:latin typeface="ＭＳ ゴシック" panose="020B0609070205080204" pitchFamily="49" charset="-128"/>
                          <a:ea typeface="ＭＳ ゴシック" panose="020B0609070205080204" pitchFamily="49" charset="-128"/>
                        </a:rPr>
                        <a:t>安全弁・放出管</a:t>
                      </a:r>
                    </a:p>
                  </a:txBody>
                  <a:tcPr>
                    <a:solidFill>
                      <a:schemeClr val="accent2">
                        <a:lumMod val="20000"/>
                        <a:lumOff val="80000"/>
                      </a:schemeClr>
                    </a:solidFill>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リリーフ弁作動検査未実施</a:t>
                      </a:r>
                      <a:endParaRPr kumimoji="1" lang="ja-JP" altLang="en-US" sz="16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79714679"/>
                  </a:ext>
                </a:extLst>
              </a:tr>
              <a:tr h="370840">
                <a:tc vMerge="1">
                  <a:txBody>
                    <a:bodyPr/>
                    <a:lstStyle/>
                    <a:p>
                      <a:endParaRPr kumimoji="1" lang="ja-JP" altLang="en-US"/>
                    </a:p>
                  </a:txBody>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リリーフ弁作動検査記録の未保存（未記載）。</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3025735"/>
                  </a:ext>
                </a:extLst>
              </a:tr>
              <a:tr h="308586">
                <a:tc>
                  <a:txBody>
                    <a:bodyPr/>
                    <a:lstStyle/>
                    <a:p>
                      <a:pPr algn="l"/>
                      <a:r>
                        <a:rPr kumimoji="1" lang="en-US" altLang="ja-JP" sz="1600" dirty="0" smtClean="0">
                          <a:latin typeface="ＭＳ ゴシック" panose="020B0609070205080204" pitchFamily="49" charset="-128"/>
                          <a:ea typeface="ＭＳ ゴシック" panose="020B0609070205080204" pitchFamily="49" charset="-128"/>
                        </a:rPr>
                        <a:t>1.6 </a:t>
                      </a:r>
                      <a:r>
                        <a:rPr kumimoji="1" lang="ja-JP" altLang="en-US" sz="1600" dirty="0">
                          <a:latin typeface="ＭＳ ゴシック" panose="020B0609070205080204" pitchFamily="49" charset="-128"/>
                          <a:ea typeface="ＭＳ ゴシック" panose="020B0609070205080204" pitchFamily="49" charset="-128"/>
                        </a:rPr>
                        <a:t>緊急遮断弁</a:t>
                      </a:r>
                      <a:endParaRPr kumimoji="1" lang="en-US" altLang="ja-JP" sz="1600" dirty="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緊急遮断弁作動不良</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3281164"/>
                  </a:ext>
                </a:extLst>
              </a:tr>
              <a:tr h="308586">
                <a:tc rowSpan="4">
                  <a:txBody>
                    <a:bodyPr/>
                    <a:lstStyle/>
                    <a:p>
                      <a:r>
                        <a:rPr kumimoji="1" lang="en-US" altLang="ja-JP" sz="1600" dirty="0" smtClean="0">
                          <a:latin typeface="ＭＳ ゴシック" panose="020B0609070205080204" pitchFamily="49" charset="-128"/>
                          <a:ea typeface="ＭＳ ゴシック" panose="020B0609070205080204" pitchFamily="49" charset="-128"/>
                        </a:rPr>
                        <a:t>1.7 </a:t>
                      </a:r>
                      <a:r>
                        <a:rPr kumimoji="1" lang="ja-JP" altLang="en-US" sz="1600" dirty="0">
                          <a:latin typeface="ＭＳ ゴシック" panose="020B0609070205080204" pitchFamily="49" charset="-128"/>
                          <a:ea typeface="ＭＳ ゴシック" panose="020B0609070205080204" pitchFamily="49" charset="-128"/>
                        </a:rPr>
                        <a:t>防消火設備</a:t>
                      </a:r>
                    </a:p>
                  </a:txBody>
                  <a:tcPr>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散水ノズルの目詰まりが多い</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endParaRPr kumimoji="1" lang="en-US" altLang="ja-JP" sz="1600" b="0" dirty="0" smtClean="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346203255"/>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散水配管の腐食劣化</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207866789"/>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消火器の能力、本数が不足している。</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078019218"/>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消火器点検証票の貼り忘れ</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889626"/>
                  </a:ext>
                </a:extLst>
              </a:tr>
              <a:tr h="308586">
                <a:tc rowSpan="5">
                  <a:txBody>
                    <a:bodyPr/>
                    <a:lstStyle/>
                    <a:p>
                      <a:pPr algn="l"/>
                      <a:r>
                        <a:rPr kumimoji="1" lang="en-US" altLang="ja-JP" sz="1600" dirty="0" smtClean="0">
                          <a:latin typeface="ＭＳ ゴシック" panose="020B0609070205080204" pitchFamily="49" charset="-128"/>
                          <a:ea typeface="ＭＳ ゴシック" panose="020B0609070205080204" pitchFamily="49" charset="-128"/>
                        </a:rPr>
                        <a:t>1.8 </a:t>
                      </a:r>
                      <a:r>
                        <a:rPr kumimoji="1" lang="ja-JP" altLang="en-US" sz="1600" dirty="0" smtClean="0">
                          <a:latin typeface="ＭＳ ゴシック" panose="020B0609070205080204" pitchFamily="49" charset="-128"/>
                          <a:ea typeface="ＭＳ ゴシック" panose="020B0609070205080204" pitchFamily="49" charset="-128"/>
                        </a:rPr>
                        <a:t>バルブ</a:t>
                      </a:r>
                      <a:r>
                        <a:rPr kumimoji="1" lang="ja-JP" altLang="en-US" sz="1600" dirty="0">
                          <a:latin typeface="ＭＳ ゴシック" panose="020B0609070205080204" pitchFamily="49" charset="-128"/>
                          <a:ea typeface="ＭＳ ゴシック" panose="020B0609070205080204" pitchFamily="49" charset="-128"/>
                        </a:rPr>
                        <a:t>の誤操作　</a:t>
                      </a:r>
                      <a:endParaRPr kumimoji="1" lang="en-US" altLang="ja-JP" sz="1600" dirty="0">
                        <a:latin typeface="ＭＳ ゴシック" panose="020B0609070205080204" pitchFamily="49" charset="-128"/>
                        <a:ea typeface="ＭＳ ゴシック" panose="020B0609070205080204" pitchFamily="49" charset="-128"/>
                      </a:endParaRPr>
                    </a:p>
                    <a:p>
                      <a:pPr algn="l"/>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dirty="0" smtClean="0">
                          <a:latin typeface="ＭＳ ゴシック" panose="020B0609070205080204" pitchFamily="49" charset="-128"/>
                          <a:ea typeface="ＭＳ ゴシック" panose="020B0609070205080204" pitchFamily="49" charset="-128"/>
                        </a:rPr>
                        <a:t>防止</a:t>
                      </a:r>
                      <a:r>
                        <a:rPr kumimoji="1" lang="ja-JP" altLang="en-US" sz="1600" dirty="0">
                          <a:latin typeface="ＭＳ ゴシック" panose="020B0609070205080204" pitchFamily="49" charset="-128"/>
                          <a:ea typeface="ＭＳ ゴシック" panose="020B0609070205080204" pitchFamily="49" charset="-128"/>
                        </a:rPr>
                        <a:t>措置</a:t>
                      </a:r>
                      <a:r>
                        <a:rPr kumimoji="1" lang="en-US" altLang="ja-JP" sz="1600" dirty="0">
                          <a:latin typeface="ＭＳ ゴシック" panose="020B0609070205080204" pitchFamily="49" charset="-128"/>
                          <a:ea typeface="ＭＳ ゴシック" panose="020B0609070205080204" pitchFamily="49" charset="-128"/>
                        </a:rPr>
                        <a:t>  </a:t>
                      </a:r>
                    </a:p>
                  </a:txBody>
                  <a:tcPr>
                    <a:solidFill>
                      <a:schemeClr val="accent2">
                        <a:lumMod val="20000"/>
                        <a:lumOff val="80000"/>
                      </a:schemeClr>
                    </a:solidFill>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配管の流体名</a:t>
                      </a:r>
                      <a:r>
                        <a:rPr kumimoji="1" lang="ja-JP" altLang="en-US" sz="1600" dirty="0">
                          <a:latin typeface="ＭＳ ゴシック" panose="020B0609070205080204" pitchFamily="49" charset="-128"/>
                          <a:ea typeface="ＭＳ ゴシック" panose="020B0609070205080204" pitchFamily="49" charset="-128"/>
                        </a:rPr>
                        <a:t>、流れ方向の表示が</a:t>
                      </a:r>
                      <a:r>
                        <a:rPr kumimoji="1" lang="ja-JP" altLang="en-US" sz="1600" dirty="0" smtClean="0">
                          <a:latin typeface="ＭＳ ゴシック" panose="020B0609070205080204" pitchFamily="49" charset="-128"/>
                          <a:ea typeface="ＭＳ ゴシック" panose="020B0609070205080204" pitchFamily="49" charset="-128"/>
                        </a:rPr>
                        <a:t>不足</a:t>
                      </a:r>
                      <a:r>
                        <a:rPr kumimoji="1" lang="ja-JP" altLang="en-US" sz="1600" baseline="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劣化</a:t>
                      </a:r>
                      <a:r>
                        <a:rPr kumimoji="1" lang="ja-JP" altLang="en-US" sz="1600" dirty="0">
                          <a:latin typeface="ＭＳ ゴシック" panose="020B0609070205080204" pitchFamily="49" charset="-128"/>
                          <a:ea typeface="ＭＳ ゴシック" panose="020B0609070205080204" pitchFamily="49" charset="-128"/>
                        </a:rPr>
                        <a:t>等により不鮮明である</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585238917"/>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弁箱内に照明設備を常設すること。</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077896405"/>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安全弁元弁の封印措置なし</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37025435"/>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バルブ開閉札が一部ない。</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774426444"/>
                  </a:ext>
                </a:extLst>
              </a:tr>
              <a:tr h="308586">
                <a:tc vMerge="1">
                  <a:txBody>
                    <a:bodyPr/>
                    <a:lstStyle/>
                    <a:p>
                      <a:endParaRPr kumimoji="1" lang="ja-JP" altLang="en-US" sz="160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バルブ開閉札</a:t>
                      </a:r>
                      <a:r>
                        <a:rPr kumimoji="1" lang="ja-JP" altLang="en-US" sz="1600" dirty="0" smtClean="0">
                          <a:latin typeface="ＭＳ ゴシック" panose="020B0609070205080204" pitchFamily="49" charset="-128"/>
                          <a:ea typeface="ＭＳ ゴシック" panose="020B0609070205080204" pitchFamily="49" charset="-128"/>
                        </a:rPr>
                        <a:t>に破損、汚損、経年</a:t>
                      </a:r>
                      <a:r>
                        <a:rPr kumimoji="1" lang="ja-JP" altLang="en-US" sz="1600" dirty="0">
                          <a:latin typeface="ＭＳ ゴシック" panose="020B0609070205080204" pitchFamily="49" charset="-128"/>
                          <a:ea typeface="ＭＳ ゴシック" panose="020B0609070205080204" pitchFamily="49" charset="-128"/>
                        </a:rPr>
                        <a:t>劣化（退色）が見られる</a:t>
                      </a:r>
                      <a:r>
                        <a:rPr kumimoji="1" lang="ja-JP" altLang="en-US" sz="1600" dirty="0" smtClean="0">
                          <a:latin typeface="ＭＳ ゴシック" panose="020B0609070205080204" pitchFamily="49" charset="-128"/>
                          <a:ea typeface="ＭＳ ゴシック" panose="020B0609070205080204" pitchFamily="49" charset="-128"/>
                        </a:rPr>
                        <a:t>。</a:t>
                      </a:r>
                      <a:endParaRPr kumimoji="1" lang="ja-JP" altLang="en-US" sz="1600" b="1" dirty="0">
                        <a:solidFill>
                          <a:srgbClr val="C0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826078"/>
                  </a:ext>
                </a:extLst>
              </a:tr>
              <a:tr h="308586">
                <a:tc rowSpan="4">
                  <a:txBody>
                    <a:bodyPr/>
                    <a:lstStyle/>
                    <a:p>
                      <a:r>
                        <a:rPr kumimoji="1" lang="en-US" altLang="ja-JP" sz="1600" dirty="0" smtClean="0">
                          <a:latin typeface="ＭＳ ゴシック" panose="020B0609070205080204" pitchFamily="49" charset="-128"/>
                          <a:ea typeface="ＭＳ ゴシック" panose="020B0609070205080204" pitchFamily="49" charset="-128"/>
                        </a:rPr>
                        <a:t>1.9</a:t>
                      </a:r>
                      <a:r>
                        <a:rPr kumimoji="1" lang="ja-JP" altLang="en-US" sz="1600" baseline="0" dirty="0" smtClean="0">
                          <a:latin typeface="ＭＳ ゴシック" panose="020B0609070205080204" pitchFamily="49" charset="-128"/>
                          <a:ea typeface="ＭＳ ゴシック" panose="020B0609070205080204" pitchFamily="49" charset="-128"/>
                        </a:rPr>
                        <a:t> </a:t>
                      </a:r>
                      <a:r>
                        <a:rPr kumimoji="1" lang="ja-JP" altLang="en-US" sz="1600" baseline="0" dirty="0">
                          <a:latin typeface="ＭＳ ゴシック" panose="020B0609070205080204" pitchFamily="49" charset="-128"/>
                          <a:ea typeface="ＭＳ ゴシック" panose="020B0609070205080204" pitchFamily="49" charset="-128"/>
                        </a:rPr>
                        <a:t>その他</a:t>
                      </a:r>
                      <a:endParaRPr kumimoji="1" lang="ja-JP" altLang="en-US" sz="1600" dirty="0">
                        <a:latin typeface="ＭＳ ゴシック" panose="020B0609070205080204" pitchFamily="49" charset="-128"/>
                        <a:ea typeface="ＭＳ ゴシック" panose="020B0609070205080204" pitchFamily="49" charset="-128"/>
                      </a:endParaRPr>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通報設備の携帯用拡声器の作動不良、電池の劣化</a:t>
                      </a:r>
                      <a:endParaRPr kumimoji="1" lang="ja-JP" altLang="en-US" sz="1600"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314235057"/>
                  </a:ext>
                </a:extLst>
              </a:tr>
              <a:tr h="308586">
                <a:tc vMerge="1">
                  <a:txBody>
                    <a:bodyPr/>
                    <a:lstStyle/>
                    <a:p>
                      <a:endParaRPr kumimoji="1" lang="ja-JP" altLang="en-US"/>
                    </a:p>
                  </a:txBody>
                  <a:tcPr>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予備品</a:t>
                      </a:r>
                      <a:r>
                        <a:rPr kumimoji="1" lang="ja-JP" altLang="en-US" sz="1600" dirty="0" smtClean="0">
                          <a:latin typeface="ＭＳ ゴシック" panose="020B0609070205080204" pitchFamily="49" charset="-128"/>
                          <a:ea typeface="ＭＳ ゴシック" panose="020B0609070205080204" pitchFamily="49" charset="-128"/>
                        </a:rPr>
                        <a:t>（安全弁等）</a:t>
                      </a:r>
                      <a:r>
                        <a:rPr kumimoji="1" lang="ja-JP" altLang="en-US" sz="1600" dirty="0">
                          <a:latin typeface="ＭＳ ゴシック" panose="020B0609070205080204" pitchFamily="49" charset="-128"/>
                          <a:ea typeface="ＭＳ ゴシック" panose="020B0609070205080204" pitchFamily="49" charset="-128"/>
                        </a:rPr>
                        <a:t>の管理を十分に行うこと。</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764148270"/>
                  </a:ext>
                </a:extLst>
              </a:tr>
              <a:tr h="308586">
                <a:tc vMerge="1">
                  <a:txBody>
                    <a:bodyPr/>
                    <a:lstStyle/>
                    <a:p>
                      <a:endParaRPr kumimoji="1" lang="ja-JP" altLang="en-US"/>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フランジの締め付けボルトが短い。両端が不均等である。</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148740292"/>
                  </a:ext>
                </a:extLst>
              </a:tr>
              <a:tr h="308586">
                <a:tc vMerge="1">
                  <a:txBody>
                    <a:bodyPr/>
                    <a:lstStyle/>
                    <a:p>
                      <a:endParaRPr kumimoji="1" lang="ja-JP" altLang="en-US"/>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baseline="0" dirty="0" smtClean="0">
                          <a:solidFill>
                            <a:srgbClr val="FF0000"/>
                          </a:solidFill>
                          <a:latin typeface="ＭＳ ゴシック" panose="020B0609070205080204" pitchFamily="49" charset="-128"/>
                          <a:ea typeface="ＭＳ ゴシック" panose="020B0609070205080204" pitchFamily="49" charset="-128"/>
                        </a:rPr>
                        <a:t>気密性能不良（漏れ）</a:t>
                      </a:r>
                      <a:endParaRPr kumimoji="1" lang="ja-JP" altLang="en-US" sz="1600" baseline="0"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4172865"/>
                  </a:ext>
                </a:extLst>
              </a:tr>
            </a:tbl>
          </a:graphicData>
        </a:graphic>
      </p:graphicFrame>
    </p:spTree>
    <p:extLst>
      <p:ext uri="{BB962C8B-B14F-4D97-AF65-F5344CB8AC3E}">
        <p14:creationId xmlns:p14="http://schemas.microsoft.com/office/powerpoint/2010/main" val="42441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989704" y="375538"/>
            <a:ext cx="10381129" cy="871579"/>
          </a:xfrm>
          <a:prstGeom prst="roundRect">
            <a:avLst/>
          </a:prstGeom>
          <a:solidFill>
            <a:schemeClr val="accent2">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000" dirty="0" smtClean="0">
                <a:solidFill>
                  <a:schemeClr val="tx1"/>
                </a:solidFill>
                <a:latin typeface="ＭＳ ゴシック" panose="020B0609070205080204" pitchFamily="49" charset="-128"/>
                <a:ea typeface="ＭＳ ゴシック" panose="020B0609070205080204" pitchFamily="49" charset="-128"/>
              </a:rPr>
              <a:t>Ⅰ</a:t>
            </a:r>
            <a:r>
              <a:rPr kumimoji="1" lang="ja-JP" altLang="en-US" sz="3000" dirty="0">
                <a:solidFill>
                  <a:schemeClr val="tx1"/>
                </a:solidFill>
                <a:latin typeface="ＭＳ ゴシック" panose="020B0609070205080204" pitchFamily="49" charset="-128"/>
                <a:ea typeface="ＭＳ ゴシック" panose="020B0609070205080204" pitchFamily="49" charset="-128"/>
              </a:rPr>
              <a:t>　</a:t>
            </a:r>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保安検査の日程調整（</a:t>
            </a:r>
            <a:r>
              <a:rPr lang="zh-TW" altLang="en-US" sz="3000" dirty="0">
                <a:solidFill>
                  <a:schemeClr val="tx1"/>
                </a:solidFill>
                <a:latin typeface="ＭＳ ゴシック" panose="020B0609070205080204" pitchFamily="49" charset="-128"/>
                <a:ea typeface="ＭＳ ゴシック" panose="020B0609070205080204" pitchFamily="49" charset="-128"/>
              </a:rPr>
              <a:t>保安検査受検</a:t>
            </a:r>
            <a:r>
              <a:rPr lang="zh-TW" altLang="en-US" sz="3000" dirty="0" smtClean="0">
                <a:solidFill>
                  <a:schemeClr val="tx1"/>
                </a:solidFill>
                <a:latin typeface="ＭＳ ゴシック" panose="020B0609070205080204" pitchFamily="49" charset="-128"/>
                <a:ea typeface="ＭＳ ゴシック" panose="020B0609070205080204" pitchFamily="49" charset="-128"/>
              </a:rPr>
              <a:t>調査票</a:t>
            </a:r>
            <a:r>
              <a:rPr lang="ja-JP" altLang="en-US" sz="3000" dirty="0" smtClean="0">
                <a:solidFill>
                  <a:schemeClr val="tx1"/>
                </a:solidFill>
                <a:latin typeface="ＭＳ ゴシック" panose="020B0609070205080204" pitchFamily="49" charset="-128"/>
                <a:ea typeface="ＭＳ ゴシック" panose="020B0609070205080204" pitchFamily="49" charset="-128"/>
              </a:rPr>
              <a:t>を再掲載</a:t>
            </a:r>
            <a:r>
              <a:rPr kumimoji="1" lang="ja-JP" altLang="en-US" sz="30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3000"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785308" y="1613646"/>
            <a:ext cx="10585525" cy="5170646"/>
          </a:xfrm>
          <a:prstGeom prst="rect">
            <a:avLst/>
          </a:prstGeom>
        </p:spPr>
        <p:txBody>
          <a:bodyPr wrap="square">
            <a:spAutoFit/>
          </a:bodyPr>
          <a:lstStyle/>
          <a:p>
            <a:pPr>
              <a:spcAft>
                <a:spcPts val="0"/>
              </a:spcAft>
            </a:pPr>
            <a:r>
              <a:rPr lang="ja-JP" altLang="en-US" sz="2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2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保安検査</a:t>
            </a:r>
            <a:r>
              <a:rPr lang="ja-JP" altLang="en-US" sz="2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の日程調整をメールで行うことにご協力ください。</a:t>
            </a:r>
            <a:endParaRPr lang="en-US" altLang="ja-JP" sz="24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en-US" altLang="ja-JP" kern="100" dirty="0" smtClean="0">
                <a:latin typeface="ＭＳ 明朝" panose="02020609040205080304" pitchFamily="17" charset="-128"/>
                <a:ea typeface="ＭＳ 明朝" panose="02020609040205080304" pitchFamily="17" charset="-128"/>
                <a:cs typeface="Times New Roman" panose="02020603050405020304" pitchFamily="18" charset="0"/>
              </a:rPr>
              <a:t>2021</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年度（令和３年度）の調査まで</a:t>
            </a:r>
            <a:r>
              <a:rPr lang="ja-JP" altLang="ja-JP" kern="100" dirty="0" smtClean="0">
                <a:latin typeface="ＭＳ 明朝" panose="02020609040205080304" pitchFamily="17" charset="-128"/>
                <a:ea typeface="ＭＳ 明朝" panose="02020609040205080304" pitchFamily="17" charset="-128"/>
                <a:cs typeface="Times New Roman" panose="02020603050405020304" pitchFamily="18" charset="0"/>
              </a:rPr>
              <a:t>は、</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保安検査受検調査票を</a:t>
            </a:r>
            <a:r>
              <a:rPr lang="en-US" altLang="ja-JP" kern="100" dirty="0" smtClean="0">
                <a:latin typeface="ＭＳ 明朝" panose="02020609040205080304" pitchFamily="17" charset="-128"/>
                <a:ea typeface="ＭＳ 明朝" panose="02020609040205080304" pitchFamily="17" charset="-128"/>
                <a:cs typeface="Times New Roman" panose="02020603050405020304" pitchFamily="18" charset="0"/>
              </a:rPr>
              <a:t>FAX</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でやり取りしてきましたが、</a:t>
            </a:r>
            <a:endParaRPr lang="en-US" altLang="ja-JP"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152400" indent="-152400">
              <a:spcAft>
                <a:spcPts val="0"/>
              </a:spcAft>
            </a:pPr>
            <a:r>
              <a:rPr lang="ja-JP" altLang="en-US" b="1" kern="100" dirty="0" smtClean="0">
                <a:latin typeface="游明朝" panose="02020400000000000000" pitchFamily="18" charset="-128"/>
                <a:ea typeface="ＭＳ ゴシック" panose="020B0609070205080204" pitchFamily="49" charset="-128"/>
                <a:cs typeface="Times New Roman" panose="02020603050405020304" pitchFamily="18" charset="0"/>
              </a:rPr>
              <a:t>　</a:t>
            </a:r>
            <a:r>
              <a:rPr lang="en-US" altLang="ja-JP"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2022</a:t>
            </a:r>
            <a:r>
              <a:rPr lang="ja-JP" altLang="en-US" b="1" kern="100" dirty="0">
                <a:latin typeface="游明朝" panose="02020400000000000000" pitchFamily="18" charset="-128"/>
                <a:ea typeface="ＭＳ ゴシック" panose="020B0609070205080204" pitchFamily="49" charset="-128"/>
                <a:cs typeface="Times New Roman" panose="02020603050405020304" pitchFamily="18" charset="0"/>
              </a:rPr>
              <a:t>年度（</a:t>
            </a:r>
            <a:r>
              <a:rPr lang="ja-JP" altLang="en-US" b="1" kern="100" dirty="0" smtClean="0">
                <a:latin typeface="游明朝" panose="02020400000000000000" pitchFamily="18" charset="-128"/>
                <a:ea typeface="ＭＳ ゴシック" panose="020B0609070205080204" pitchFamily="49" charset="-128"/>
                <a:cs typeface="Times New Roman" panose="02020603050405020304" pitchFamily="18" charset="0"/>
              </a:rPr>
              <a:t>令和４年度）以降はメールでやり取り</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しています</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　　昨年度提出した“</a:t>
            </a:r>
            <a:r>
              <a:rPr lang="en-US" altLang="ja-JP"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R6</a:t>
            </a: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保安検査受検調査票”の最上列の“</a:t>
            </a:r>
            <a:r>
              <a:rPr lang="ja-JP" altLang="en-US" b="1" kern="100" dirty="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ja-JP" altLang="en-US" b="1" kern="10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b="1" kern="100" dirty="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年度用</a:t>
            </a: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”の“６”を“</a:t>
            </a:r>
            <a:r>
              <a:rPr lang="ja-JP" altLang="en-US"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７</a:t>
            </a: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”に</a:t>
            </a:r>
            <a:endParaRPr lang="en-US" altLang="ja-JP"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　変更していただければ、</a:t>
            </a:r>
            <a:r>
              <a:rPr lang="ja-JP" altLang="en-US"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令和７年度用</a:t>
            </a:r>
            <a:r>
              <a:rPr lang="ja-JP" altLang="en-US" b="1" kern="100" dirty="0" smtClean="0">
                <a:solidFill>
                  <a:srgbClr val="00B050"/>
                </a:solidFill>
                <a:latin typeface="ＭＳ ゴシック" panose="020B0609070205080204" pitchFamily="49" charset="-128"/>
                <a:ea typeface="ＭＳ ゴシック" panose="020B0609070205080204" pitchFamily="49" charset="-128"/>
                <a:cs typeface="Times New Roman" panose="02020603050405020304" pitchFamily="18" charset="0"/>
              </a:rPr>
              <a:t>に変わります。</a:t>
            </a:r>
            <a:r>
              <a:rPr lang="ja-JP" altLang="en-US" b="1"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（備考欄も含めて７年度に変わります。）</a:t>
            </a:r>
            <a:endParaRPr lang="ja-JP" altLang="ja-JP" b="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kern="100" dirty="0" smtClean="0">
              <a:solidFill>
                <a:srgbClr val="0070C0"/>
              </a:solidFill>
              <a:latin typeface="游明朝" panose="02020400000000000000" pitchFamily="18" charset="-128"/>
              <a:ea typeface="ＭＳ 明朝" panose="02020609040205080304" pitchFamily="17" charset="-128"/>
              <a:cs typeface="Times New Roman" panose="02020603050405020304" pitchFamily="18" charset="0"/>
            </a:endParaRPr>
          </a:p>
          <a:p>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様式をお持ちでない方は、当協会</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ホームページトップページ「お知らせ」の「保安検査受検</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調査</a:t>
            </a:r>
            <a:endParaRPr lang="en-US" altLang="ja-JP"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　票</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の</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最新版の手数料追加について</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」の“＞続きを見る”をクリックして、</a:t>
            </a:r>
            <a:r>
              <a:rPr lang="ja-JP" altLang="en-US"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「保安検査受検調査票</a:t>
            </a:r>
            <a:r>
              <a:rPr lang="ja-JP" altLang="en-US" b="1" kern="100" dirty="0" smtClean="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b="1" kern="100" dirty="0" smtClean="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en-US" b="1" kern="100" dirty="0" smtClean="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を</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ダウンロード</a:t>
            </a:r>
            <a:r>
              <a:rPr lang="ja-JP" altLang="en-US" kern="100" dirty="0" smtClean="0">
                <a:latin typeface="ＭＳ 明朝" panose="02020609040205080304" pitchFamily="17" charset="-128"/>
                <a:ea typeface="ＭＳ 明朝" panose="02020609040205080304" pitchFamily="17" charset="-128"/>
                <a:cs typeface="Times New Roman" panose="02020603050405020304" pitchFamily="18" charset="0"/>
              </a:rPr>
              <a:t>してください</a:t>
            </a:r>
            <a:r>
              <a:rPr lang="ja-JP" altLang="ja-JP" kern="100" dirty="0" smtClean="0">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endParaRPr lang="en-US" altLang="ja-JP" dirty="0" smtClean="0">
              <a:ea typeface="ＭＳ 明朝" panose="02020609040205080304" pitchFamily="17" charset="-128"/>
              <a:cs typeface="Times New Roman" panose="02020603050405020304" pitchFamily="18" charset="0"/>
            </a:endParaRPr>
          </a:p>
          <a:p>
            <a:r>
              <a:rPr lang="ja-JP" altLang="ja-JP" dirty="0">
                <a:ea typeface="ＭＳ 明朝" panose="02020609040205080304" pitchFamily="17" charset="-128"/>
                <a:cs typeface="Times New Roman" panose="02020603050405020304" pitchFamily="18" charset="0"/>
              </a:rPr>
              <a:t>　　なお</a:t>
            </a:r>
            <a:r>
              <a:rPr lang="ja-JP" altLang="ja-JP" dirty="0" smtClean="0">
                <a:ea typeface="ＭＳ 明朝" panose="02020609040205080304" pitchFamily="17" charset="-128"/>
                <a:cs typeface="Times New Roman" panose="02020603050405020304" pitchFamily="18" charset="0"/>
              </a:rPr>
              <a:t>、</a:t>
            </a:r>
            <a:r>
              <a:rPr lang="ja-JP" altLang="en-US" dirty="0" smtClean="0">
                <a:ea typeface="ＭＳ 明朝" panose="02020609040205080304" pitchFamily="17" charset="-128"/>
                <a:cs typeface="Times New Roman" panose="02020603050405020304" pitchFamily="18" charset="0"/>
              </a:rPr>
              <a:t>未登録の事業所は、日程調整依頼を行うに当たり、送付先のアドレスを</a:t>
            </a:r>
            <a:r>
              <a:rPr lang="ja-JP" altLang="en-US" dirty="0">
                <a:ea typeface="ＭＳ 明朝" panose="02020609040205080304" pitchFamily="17" charset="-128"/>
                <a:cs typeface="Times New Roman" panose="02020603050405020304" pitchFamily="18" charset="0"/>
              </a:rPr>
              <a:t>把握したいので、</a:t>
            </a:r>
            <a:endParaRPr lang="en-US" altLang="ja-JP" dirty="0" smtClean="0">
              <a:ea typeface="ＭＳ 明朝" panose="02020609040205080304" pitchFamily="17" charset="-128"/>
              <a:cs typeface="Times New Roman" panose="02020603050405020304" pitchFamily="18" charset="0"/>
            </a:endParaRPr>
          </a:p>
          <a:p>
            <a:r>
              <a:rPr lang="ja-JP" altLang="en-US" dirty="0">
                <a:ea typeface="ＭＳ 明朝" panose="02020609040205080304" pitchFamily="17" charset="-128"/>
                <a:cs typeface="Times New Roman" panose="02020603050405020304" pitchFamily="18" charset="0"/>
              </a:rPr>
              <a:t>　</a:t>
            </a:r>
            <a:r>
              <a:rPr lang="ja-JP" altLang="en-US" dirty="0" smtClean="0">
                <a:ea typeface="ＭＳ 明朝" panose="02020609040205080304" pitchFamily="17" charset="-128"/>
                <a:cs typeface="Times New Roman" panose="02020603050405020304" pitchFamily="18" charset="0"/>
              </a:rPr>
              <a:t>下記</a:t>
            </a:r>
            <a:r>
              <a:rPr lang="ja-JP" altLang="en-US" dirty="0">
                <a:ea typeface="ＭＳ 明朝" panose="02020609040205080304" pitchFamily="17" charset="-128"/>
                <a:cs typeface="Times New Roman" panose="02020603050405020304" pitchFamily="18" charset="0"/>
              </a:rPr>
              <a:t>のアドレス</a:t>
            </a:r>
            <a:r>
              <a:rPr lang="ja-JP" altLang="en-US" dirty="0" smtClean="0">
                <a:ea typeface="ＭＳ 明朝" panose="02020609040205080304" pitchFamily="17" charset="-128"/>
                <a:cs typeface="Times New Roman" panose="02020603050405020304" pitchFamily="18" charset="0"/>
              </a:rPr>
              <a:t>まで</a:t>
            </a:r>
            <a:r>
              <a:rPr lang="ja-JP" altLang="en-US" b="1"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タイトルを“アドレス登録希望（事業所名）”として空メール</a:t>
            </a:r>
            <a:r>
              <a:rPr lang="ja-JP" altLang="en-US" dirty="0" smtClean="0">
                <a:ea typeface="ＭＳ 明朝" panose="02020609040205080304" pitchFamily="17" charset="-128"/>
                <a:cs typeface="Times New Roman" panose="02020603050405020304" pitchFamily="18" charset="0"/>
              </a:rPr>
              <a:t>をください</a:t>
            </a:r>
            <a:r>
              <a:rPr lang="ja-JP" altLang="ja-JP" dirty="0" smtClean="0">
                <a:ea typeface="ＭＳ 明朝" panose="02020609040205080304" pitchFamily="17" charset="-128"/>
                <a:cs typeface="Times New Roman" panose="02020603050405020304" pitchFamily="18" charset="0"/>
              </a:rPr>
              <a:t>。</a:t>
            </a:r>
            <a:endParaRPr lang="en-US" altLang="ja-JP" dirty="0" smtClean="0">
              <a:ea typeface="ＭＳ 明朝" panose="02020609040205080304" pitchFamily="17" charset="-128"/>
              <a:cs typeface="Times New Roman" panose="02020603050405020304" pitchFamily="18" charset="0"/>
            </a:endParaRPr>
          </a:p>
          <a:p>
            <a:r>
              <a:rPr lang="ja-JP" altLang="en-US" dirty="0" smtClean="0">
                <a:ea typeface="ＭＳ 明朝" panose="02020609040205080304" pitchFamily="17" charset="-128"/>
                <a:cs typeface="Times New Roman" panose="02020603050405020304" pitchFamily="18" charset="0"/>
              </a:rPr>
              <a:t>　　　</a:t>
            </a:r>
            <a:r>
              <a:rPr lang="ja-JP" altLang="en-US" b="1"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送信先アドレス：ｈｏａｎｋｅｎｓａ＠ｈｙｏｇｏ－ｈｐｇａｓ．ｏｒ．ｊｐ</a:t>
            </a:r>
            <a:endParaRPr lang="en-US" altLang="ja-JP" b="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dirty="0">
              <a:ea typeface="ＭＳ 明朝" panose="02020609040205080304" pitchFamily="17" charset="-128"/>
              <a:cs typeface="Times New Roman" panose="02020603050405020304" pitchFamily="18" charset="0"/>
            </a:endParaRPr>
          </a:p>
          <a:p>
            <a:r>
              <a:rPr lang="ja-JP" altLang="en-US" dirty="0" smtClean="0"/>
              <a:t>　　</a:t>
            </a:r>
            <a:r>
              <a:rPr lang="en-US" altLang="ja-JP" b="1" dirty="0" smtClean="0">
                <a:solidFill>
                  <a:srgbClr val="FF0000"/>
                </a:solidFill>
              </a:rPr>
              <a:t>※</a:t>
            </a:r>
            <a:r>
              <a:rPr lang="ja-JP" altLang="en-US" b="1" dirty="0">
                <a:solidFill>
                  <a:srgbClr val="FF0000"/>
                </a:solidFill>
              </a:rPr>
              <a:t>　</a:t>
            </a:r>
            <a:r>
              <a:rPr lang="ja-JP" altLang="en-US" b="1" dirty="0" smtClean="0">
                <a:solidFill>
                  <a:srgbClr val="FF0000"/>
                </a:solidFill>
              </a:rPr>
              <a:t>保安検査受検調査票は、こちらから今年</a:t>
            </a:r>
            <a:r>
              <a:rPr lang="en-US" altLang="ja-JP" b="1" dirty="0" smtClean="0">
                <a:solidFill>
                  <a:srgbClr val="FF0000"/>
                </a:solidFill>
              </a:rPr>
              <a:t>12</a:t>
            </a:r>
            <a:r>
              <a:rPr lang="ja-JP" altLang="en-US" b="1" dirty="0" smtClean="0">
                <a:solidFill>
                  <a:srgbClr val="FF0000"/>
                </a:solidFill>
              </a:rPr>
              <a:t>月末頃に日程調整依頼メールを送付してから</a:t>
            </a:r>
            <a:endParaRPr lang="en-US" altLang="ja-JP" b="1" dirty="0" smtClean="0">
              <a:solidFill>
                <a:srgbClr val="FF0000"/>
              </a:solidFill>
            </a:endParaRPr>
          </a:p>
          <a:p>
            <a:r>
              <a:rPr lang="ja-JP" altLang="en-US" b="1" dirty="0" smtClean="0">
                <a:solidFill>
                  <a:srgbClr val="FF0000"/>
                </a:solidFill>
              </a:rPr>
              <a:t>　　　その返信で送付いただきますので、先に調査票を送らないでください。</a:t>
            </a:r>
            <a:endParaRPr lang="ja-JP" altLang="en-US" b="1" dirty="0">
              <a:solidFill>
                <a:srgbClr val="FF0000"/>
              </a:solidFill>
            </a:endParaRPr>
          </a:p>
        </p:txBody>
      </p:sp>
    </p:spTree>
    <p:extLst>
      <p:ext uri="{BB962C8B-B14F-4D97-AF65-F5344CB8AC3E}">
        <p14:creationId xmlns:p14="http://schemas.microsoft.com/office/powerpoint/2010/main" val="745748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07597" y="494083"/>
            <a:ext cx="2669090" cy="354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帳簿等</a:t>
            </a:r>
          </a:p>
        </p:txBody>
      </p:sp>
      <p:graphicFrame>
        <p:nvGraphicFramePr>
          <p:cNvPr id="4" name="表 3"/>
          <p:cNvGraphicFramePr>
            <a:graphicFrameLocks noGrp="1"/>
          </p:cNvGraphicFramePr>
          <p:nvPr>
            <p:extLst>
              <p:ext uri="{D42A27DB-BD31-4B8C-83A1-F6EECF244321}">
                <p14:modId xmlns:p14="http://schemas.microsoft.com/office/powerpoint/2010/main" val="926305292"/>
              </p:ext>
            </p:extLst>
          </p:nvPr>
        </p:nvGraphicFramePr>
        <p:xfrm>
          <a:off x="508256" y="1015502"/>
          <a:ext cx="11174549" cy="5191760"/>
        </p:xfrm>
        <a:graphic>
          <a:graphicData uri="http://schemas.openxmlformats.org/drawingml/2006/table">
            <a:tbl>
              <a:tblPr firstRow="1" bandRow="1">
                <a:tableStyleId>{5940675A-B579-460E-94D1-54222C63F5DA}</a:tableStyleId>
              </a:tblPr>
              <a:tblGrid>
                <a:gridCol w="2206513">
                  <a:extLst>
                    <a:ext uri="{9D8B030D-6E8A-4147-A177-3AD203B41FA5}">
                      <a16:colId xmlns:a16="http://schemas.microsoft.com/office/drawing/2014/main" val="85342132"/>
                    </a:ext>
                  </a:extLst>
                </a:gridCol>
                <a:gridCol w="8968036">
                  <a:extLst>
                    <a:ext uri="{9D8B030D-6E8A-4147-A177-3AD203B41FA5}">
                      <a16:colId xmlns:a16="http://schemas.microsoft.com/office/drawing/2014/main" val="144530047"/>
                    </a:ext>
                  </a:extLst>
                </a:gridCol>
              </a:tblGrid>
              <a:tr h="370840">
                <a:tc>
                  <a:txBody>
                    <a:bodyPr/>
                    <a:lstStyle/>
                    <a:p>
                      <a:pPr algn="ctr"/>
                      <a:r>
                        <a:rPr kumimoji="1" lang="ja-JP" altLang="en-US" sz="1600" dirty="0">
                          <a:latin typeface="ＭＳ ゴシック" panose="020B0609070205080204" pitchFamily="49" charset="-128"/>
                          <a:ea typeface="ＭＳ ゴシック" panose="020B0609070205080204" pitchFamily="49" charset="-128"/>
                        </a:rPr>
                        <a:t>検　査　項　目</a:t>
                      </a:r>
                    </a:p>
                  </a:txBody>
                  <a:tcPr>
                    <a:solidFill>
                      <a:schemeClr val="accent2">
                        <a:lumMod val="20000"/>
                        <a:lumOff val="80000"/>
                      </a:schemeClr>
                    </a:solidFill>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指　導　事　項　等</a:t>
                      </a:r>
                    </a:p>
                  </a:txBody>
                  <a:tcPr>
                    <a:solidFill>
                      <a:schemeClr val="accent2">
                        <a:lumMod val="20000"/>
                        <a:lumOff val="80000"/>
                      </a:schemeClr>
                    </a:solidFill>
                  </a:tcPr>
                </a:tc>
                <a:extLst>
                  <a:ext uri="{0D108BD9-81ED-4DB2-BD59-A6C34878D82A}">
                    <a16:rowId xmlns:a16="http://schemas.microsoft.com/office/drawing/2014/main" val="3370586388"/>
                  </a:ext>
                </a:extLst>
              </a:tr>
              <a:tr h="370840">
                <a:tc rowSpan="5">
                  <a:txBody>
                    <a:bodyPr/>
                    <a:lstStyle/>
                    <a:p>
                      <a:r>
                        <a:rPr kumimoji="1" lang="en-US" altLang="ja-JP" sz="1600" dirty="0" smtClean="0">
                          <a:latin typeface="ＭＳ ゴシック" panose="020B0609070205080204" pitchFamily="49" charset="-128"/>
                          <a:ea typeface="ＭＳ ゴシック" panose="020B0609070205080204" pitchFamily="49" charset="-128"/>
                        </a:rPr>
                        <a:t>2.1</a:t>
                      </a:r>
                      <a:r>
                        <a:rPr kumimoji="1" lang="ja-JP" altLang="en-US" sz="1600" baseline="0" dirty="0" smtClean="0">
                          <a:latin typeface="ＭＳ ゴシック" panose="020B0609070205080204" pitchFamily="49" charset="-128"/>
                          <a:ea typeface="ＭＳ ゴシック" panose="020B0609070205080204" pitchFamily="49" charset="-128"/>
                        </a:rPr>
                        <a:t> </a:t>
                      </a:r>
                      <a:r>
                        <a:rPr kumimoji="1" lang="ja-JP" altLang="en-US" sz="1600" baseline="0" dirty="0">
                          <a:latin typeface="ＭＳ ゴシック" panose="020B0609070205080204" pitchFamily="49" charset="-128"/>
                          <a:ea typeface="ＭＳ ゴシック" panose="020B0609070205080204" pitchFamily="49" charset="-128"/>
                        </a:rPr>
                        <a:t>設備台帳関係</a:t>
                      </a:r>
                      <a:endParaRPr kumimoji="1" lang="ja-JP" altLang="en-US" sz="16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設備</a:t>
                      </a:r>
                      <a:r>
                        <a:rPr kumimoji="1" lang="ja-JP" altLang="en-US" sz="1600" dirty="0" smtClean="0">
                          <a:latin typeface="ＭＳ ゴシック" panose="020B0609070205080204" pitchFamily="49" charset="-128"/>
                          <a:ea typeface="ＭＳ ゴシック" panose="020B0609070205080204" pitchFamily="49" charset="-128"/>
                        </a:rPr>
                        <a:t>台帳がない。</a:t>
                      </a:r>
                      <a:r>
                        <a:rPr kumimoji="1" lang="ja-JP" altLang="en-US" sz="1600" dirty="0">
                          <a:latin typeface="ＭＳ ゴシック" panose="020B0609070205080204" pitchFamily="49" charset="-128"/>
                          <a:ea typeface="ＭＳ ゴシック" panose="020B0609070205080204" pitchFamily="49" charset="-128"/>
                        </a:rPr>
                        <a:t>作成すること</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b="1" dirty="0">
                        <a:solidFill>
                          <a:srgbClr val="C00000"/>
                        </a:solidFill>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443123848"/>
                  </a:ext>
                </a:extLst>
              </a:tr>
              <a:tr h="37084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設備台帳に記載されていない設備がある。作成すること。</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dirty="0" smtClean="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20301108"/>
                  </a:ext>
                </a:extLst>
              </a:tr>
              <a:tr h="370840">
                <a:tc vMerge="1">
                  <a:txBody>
                    <a:bodyPr/>
                    <a:lstStyle/>
                    <a:p>
                      <a:endParaRPr kumimoji="1" lang="ja-JP" altLang="en-US"/>
                    </a:p>
                  </a:txBody>
                  <a:tcPr/>
                </a:tc>
                <a:tc>
                  <a:txBody>
                    <a:bodyPr/>
                    <a:lstStyle/>
                    <a:p>
                      <a:r>
                        <a:rPr kumimoji="1" lang="ja-JP" altLang="en-US" sz="1600" dirty="0">
                          <a:latin typeface="ＭＳ ゴシック" panose="020B0609070205080204" pitchFamily="49" charset="-128"/>
                          <a:ea typeface="ＭＳ ゴシック" panose="020B0609070205080204" pitchFamily="49" charset="-128"/>
                        </a:rPr>
                        <a:t>設備台帳には、設備仕様、申請履歴、</a:t>
                      </a:r>
                      <a:r>
                        <a:rPr kumimoji="1" lang="ja-JP" altLang="en-US" sz="1600" dirty="0">
                          <a:solidFill>
                            <a:schemeClr val="tx1"/>
                          </a:solidFill>
                          <a:latin typeface="ＭＳ ゴシック" panose="020B0609070205080204" pitchFamily="49" charset="-128"/>
                          <a:ea typeface="ＭＳ ゴシック" panose="020B0609070205080204" pitchFamily="49" charset="-128"/>
                        </a:rPr>
                        <a:t>検査履歴</a:t>
                      </a:r>
                      <a:r>
                        <a:rPr kumimoji="1" lang="ja-JP" altLang="en-US" sz="1600" dirty="0">
                          <a:latin typeface="ＭＳ ゴシック" panose="020B0609070205080204" pitchFamily="49" charset="-128"/>
                          <a:ea typeface="ＭＳ ゴシック" panose="020B0609070205080204" pitchFamily="49" charset="-128"/>
                        </a:rPr>
                        <a:t>及び修理履歴等を記録し、保存すること</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b="1" dirty="0">
                        <a:solidFill>
                          <a:srgbClr val="C0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79714679"/>
                  </a:ext>
                </a:extLst>
              </a:tr>
              <a:tr h="370840">
                <a:tc vMerge="1">
                  <a:txBody>
                    <a:bodyPr/>
                    <a:lstStyle/>
                    <a:p>
                      <a:endParaRPr kumimoji="1" lang="ja-JP" altLang="en-US"/>
                    </a:p>
                  </a:txBody>
                  <a:tcPr/>
                </a:tc>
                <a:tc>
                  <a:txBody>
                    <a:bodyPr/>
                    <a:lstStyle/>
                    <a:p>
                      <a:r>
                        <a:rPr kumimoji="1" lang="ja-JP" altLang="en-US" sz="1600" dirty="0">
                          <a:latin typeface="ＭＳ ゴシック" panose="020B0609070205080204" pitchFamily="49" charset="-128"/>
                          <a:ea typeface="ＭＳ ゴシック" panose="020B0609070205080204" pitchFamily="49" charset="-128"/>
                        </a:rPr>
                        <a:t>設備を</a:t>
                      </a:r>
                      <a:r>
                        <a:rPr kumimoji="1" lang="ja-JP" altLang="en-US" sz="1600" dirty="0" smtClean="0">
                          <a:latin typeface="ＭＳ ゴシック" panose="020B0609070205080204" pitchFamily="49" charset="-128"/>
                          <a:ea typeface="ＭＳ ゴシック" panose="020B0609070205080204" pitchFamily="49" charset="-128"/>
                        </a:rPr>
                        <a:t>更新・増設した</a:t>
                      </a:r>
                      <a:r>
                        <a:rPr kumimoji="1" lang="ja-JP" altLang="en-US" sz="1600" dirty="0">
                          <a:latin typeface="ＭＳ ゴシック" panose="020B0609070205080204" pitchFamily="49" charset="-128"/>
                          <a:ea typeface="ＭＳ ゴシック" panose="020B0609070205080204" pitchFamily="49" charset="-128"/>
                        </a:rPr>
                        <a:t>ときは、設備台帳に記載すること。</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616189675"/>
                  </a:ext>
                </a:extLst>
              </a:tr>
              <a:tr h="370840">
                <a:tc vMerge="1">
                  <a:txBody>
                    <a:bodyPr/>
                    <a:lstStyle/>
                    <a:p>
                      <a:endParaRPr kumimoji="1" lang="ja-JP" altLang="en-US"/>
                    </a:p>
                  </a:txBody>
                  <a:tcPr/>
                </a:tc>
                <a:tc>
                  <a:txBody>
                    <a:bodyPr/>
                    <a:lstStyle/>
                    <a:p>
                      <a:r>
                        <a:rPr kumimoji="1" lang="ja-JP" altLang="en-US" sz="1600" dirty="0" smtClean="0">
                          <a:latin typeface="ＭＳ ゴシック" panose="020B0609070205080204" pitchFamily="49" charset="-128"/>
                          <a:ea typeface="ＭＳ ゴシック" panose="020B0609070205080204" pitchFamily="49" charset="-128"/>
                        </a:rPr>
                        <a:t>常用圧力等の誤記があるので、修正すること。</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1422052"/>
                  </a:ext>
                </a:extLst>
              </a:tr>
              <a:tr h="370840">
                <a:tc>
                  <a:txBody>
                    <a:bodyPr/>
                    <a:lstStyle/>
                    <a:p>
                      <a:r>
                        <a:rPr kumimoji="1" lang="en-US" altLang="ja-JP" sz="1600" dirty="0" smtClean="0">
                          <a:latin typeface="ＭＳ ゴシック" panose="020B0609070205080204" pitchFamily="49" charset="-128"/>
                          <a:ea typeface="ＭＳ ゴシック" panose="020B0609070205080204" pitchFamily="49" charset="-128"/>
                        </a:rPr>
                        <a:t>2.2 </a:t>
                      </a:r>
                      <a:r>
                        <a:rPr kumimoji="1" lang="ja-JP" altLang="en-US" sz="1600" dirty="0">
                          <a:latin typeface="ＭＳ ゴシック" panose="020B0609070205080204" pitchFamily="49" charset="-128"/>
                          <a:ea typeface="ＭＳ ゴシック" panose="020B0609070205080204" pitchFamily="49" charset="-128"/>
                        </a:rPr>
                        <a:t>帳簿管理</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充填日誌の確認項目の一部について、結果の記載がない。</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5646153"/>
                  </a:ext>
                </a:extLst>
              </a:tr>
              <a:tr h="370840">
                <a:tc row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ＭＳ ゴシック" panose="020B0609070205080204" pitchFamily="49" charset="-128"/>
                          <a:ea typeface="ＭＳ ゴシック" panose="020B0609070205080204" pitchFamily="49" charset="-128"/>
                        </a:rPr>
                        <a:t>2.3</a:t>
                      </a:r>
                      <a:r>
                        <a:rPr kumimoji="1" lang="ja-JP" altLang="en-US" sz="1600" baseline="0" dirty="0" smtClean="0">
                          <a:latin typeface="ＭＳ ゴシック" panose="020B0609070205080204" pitchFamily="49" charset="-128"/>
                          <a:ea typeface="ＭＳ ゴシック" panose="020B0609070205080204" pitchFamily="49" charset="-128"/>
                        </a:rPr>
                        <a:t> </a:t>
                      </a:r>
                      <a:r>
                        <a:rPr kumimoji="1" lang="ja-JP" altLang="en-US" sz="1600" baseline="0" dirty="0">
                          <a:latin typeface="ＭＳ ゴシック" panose="020B0609070205080204" pitchFamily="49" charset="-128"/>
                          <a:ea typeface="ＭＳ ゴシック" panose="020B0609070205080204" pitchFamily="49" charset="-128"/>
                        </a:rPr>
                        <a:t>日常</a:t>
                      </a:r>
                      <a:r>
                        <a:rPr kumimoji="1" lang="ja-JP" altLang="en-US" sz="1600" baseline="0" dirty="0" smtClean="0">
                          <a:latin typeface="ＭＳ ゴシック" panose="020B0609070205080204" pitchFamily="49" charset="-128"/>
                          <a:ea typeface="ＭＳ ゴシック" panose="020B0609070205080204" pitchFamily="49" charset="-128"/>
                        </a:rPr>
                        <a:t>点検等</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日常点検は</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latin typeface="ＭＳ ゴシック" panose="020B0609070205080204" pitchFamily="49" charset="-128"/>
                          <a:ea typeface="ＭＳ ゴシック" panose="020B0609070205080204" pitchFamily="49" charset="-128"/>
                        </a:rPr>
                        <a:t>開始時、終了時及び運転中に</a:t>
                      </a:r>
                      <a:r>
                        <a:rPr kumimoji="1" lang="ja-JP" altLang="en-US" sz="1600" dirty="0" smtClean="0">
                          <a:latin typeface="ＭＳ ゴシック" panose="020B0609070205080204" pitchFamily="49" charset="-128"/>
                          <a:ea typeface="ＭＳ ゴシック" panose="020B0609070205080204" pitchFamily="49" charset="-128"/>
                        </a:rPr>
                        <a:t>実施し記録</a:t>
                      </a:r>
                      <a:r>
                        <a:rPr kumimoji="1" lang="ja-JP" altLang="en-US" sz="1600" dirty="0">
                          <a:latin typeface="ＭＳ ゴシック" panose="020B0609070205080204" pitchFamily="49" charset="-128"/>
                          <a:ea typeface="ＭＳ ゴシック" panose="020B0609070205080204" pitchFamily="49" charset="-128"/>
                        </a:rPr>
                        <a:t>すること</a:t>
                      </a:r>
                      <a:r>
                        <a:rPr kumimoji="1" lang="ja-JP" altLang="en-US" sz="1600" dirty="0" smtClean="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905440606"/>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日常点検簿には、圧力、温度、液面等の管理範囲</a:t>
                      </a:r>
                      <a:r>
                        <a:rPr kumimoji="1" lang="ja-JP" altLang="en-US" sz="1600" b="1" dirty="0" smtClean="0">
                          <a:latin typeface="ＭＳ ゴシック" panose="020B0609070205080204" pitchFamily="49" charset="-128"/>
                          <a:ea typeface="ＭＳ ゴシック" panose="020B0609070205080204" pitchFamily="49" charset="-128"/>
                        </a:rPr>
                        <a:t>（管理値を定める）</a:t>
                      </a:r>
                      <a:r>
                        <a:rPr kumimoji="1" lang="ja-JP" altLang="en-US" sz="1600" dirty="0" smtClean="0">
                          <a:latin typeface="ＭＳ ゴシック" panose="020B0609070205080204" pitchFamily="49" charset="-128"/>
                          <a:ea typeface="ＭＳ ゴシック" panose="020B0609070205080204" pitchFamily="49" charset="-128"/>
                        </a:rPr>
                        <a:t>を明確にしておくこと。</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251796083"/>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日常点検簿で、</a:t>
                      </a:r>
                      <a:r>
                        <a:rPr kumimoji="1" lang="ja-JP" altLang="en-US" sz="1600" b="0" dirty="0" smtClean="0">
                          <a:latin typeface="ＭＳ ゴシック" panose="020B0609070205080204" pitchFamily="49" charset="-128"/>
                          <a:ea typeface="ＭＳ ゴシック" panose="020B0609070205080204" pitchFamily="49" charset="-128"/>
                        </a:rPr>
                        <a:t>（点検の数値どころか）</a:t>
                      </a:r>
                      <a:r>
                        <a:rPr kumimoji="1" lang="ja-JP" altLang="en-US" sz="1600" b="1" dirty="0" smtClean="0">
                          <a:latin typeface="ＭＳ ゴシック" panose="020B0609070205080204" pitchFamily="49" charset="-128"/>
                          <a:ea typeface="ＭＳ ゴシック" panose="020B0609070205080204" pitchFamily="49" charset="-128"/>
                        </a:rPr>
                        <a:t>圧力の管理値が常用圧力を超え</a:t>
                      </a:r>
                      <a:r>
                        <a:rPr kumimoji="1" lang="ja-JP" altLang="en-US" sz="1600" dirty="0" smtClean="0">
                          <a:latin typeface="ＭＳ ゴシック" panose="020B0609070205080204" pitchFamily="49" charset="-128"/>
                          <a:ea typeface="ＭＳ ゴシック" panose="020B0609070205080204" pitchFamily="49" charset="-128"/>
                        </a:rPr>
                        <a:t>ている。</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202528756"/>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受入の際の</a:t>
                      </a:r>
                      <a:r>
                        <a:rPr kumimoji="1" lang="ja-JP" altLang="en-US" sz="1600" b="1" dirty="0" smtClean="0">
                          <a:latin typeface="ＭＳ ゴシック" panose="020B0609070205080204" pitchFamily="49" charset="-128"/>
                          <a:ea typeface="ＭＳ ゴシック" panose="020B0609070205080204" pitchFamily="49" charset="-128"/>
                        </a:rPr>
                        <a:t>伝票の保管だけ</a:t>
                      </a:r>
                      <a:r>
                        <a:rPr kumimoji="1" lang="ja-JP" altLang="en-US" sz="1600" dirty="0" smtClean="0">
                          <a:latin typeface="ＭＳ ゴシック" panose="020B0609070205080204" pitchFamily="49" charset="-128"/>
                          <a:ea typeface="ＭＳ ゴシック" panose="020B0609070205080204" pitchFamily="49" charset="-128"/>
                        </a:rPr>
                        <a:t>で、受入日誌が作成されていない。</a:t>
                      </a:r>
                      <a:endParaRPr kumimoji="1" lang="ja-JP" altLang="en-US" sz="1600" dirty="0" smtClean="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177590708"/>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受入日誌に</a:t>
                      </a: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点検時間や点検対象設備名等</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の記載がない。</a:t>
                      </a:r>
                      <a:endParaRPr kumimoji="1" lang="ja-JP" altLang="en-US" sz="1600" dirty="0" smtClean="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286559603"/>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受入日誌で</a:t>
                      </a: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管理値（受入の上限があるはず）</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が定められていない。</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646896515"/>
                  </a:ext>
                </a:extLst>
              </a:tr>
              <a:tr h="370840">
                <a:tc vMerge="1">
                  <a:txBody>
                    <a:bodyPr/>
                    <a:lstStyle/>
                    <a:p>
                      <a:endParaRPr kumimoji="1" lang="ja-JP" altLang="en-US"/>
                    </a:p>
                  </a:txBody>
                  <a:tcP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各種点検記録に確認者の記名又は押印がない。</a:t>
                      </a:r>
                      <a:r>
                        <a:rPr kumimoji="1" lang="ja-JP" altLang="en-US" sz="1600" b="1"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1600" b="1"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017707"/>
                  </a:ext>
                </a:extLst>
              </a:tr>
            </a:tbl>
          </a:graphicData>
        </a:graphic>
      </p:graphicFrame>
    </p:spTree>
    <p:extLst>
      <p:ext uri="{BB962C8B-B14F-4D97-AF65-F5344CB8AC3E}">
        <p14:creationId xmlns:p14="http://schemas.microsoft.com/office/powerpoint/2010/main" val="789440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45986269"/>
              </p:ext>
            </p:extLst>
          </p:nvPr>
        </p:nvGraphicFramePr>
        <p:xfrm>
          <a:off x="432164" y="543606"/>
          <a:ext cx="11217581" cy="2570480"/>
        </p:xfrm>
        <a:graphic>
          <a:graphicData uri="http://schemas.openxmlformats.org/drawingml/2006/table">
            <a:tbl>
              <a:tblPr firstRow="1" bandRow="1">
                <a:tableStyleId>{5940675A-B579-460E-94D1-54222C63F5DA}</a:tableStyleId>
              </a:tblPr>
              <a:tblGrid>
                <a:gridCol w="2110314">
                  <a:extLst>
                    <a:ext uri="{9D8B030D-6E8A-4147-A177-3AD203B41FA5}">
                      <a16:colId xmlns:a16="http://schemas.microsoft.com/office/drawing/2014/main" val="85342132"/>
                    </a:ext>
                  </a:extLst>
                </a:gridCol>
                <a:gridCol w="9107267">
                  <a:extLst>
                    <a:ext uri="{9D8B030D-6E8A-4147-A177-3AD203B41FA5}">
                      <a16:colId xmlns:a16="http://schemas.microsoft.com/office/drawing/2014/main" val="144530047"/>
                    </a:ext>
                  </a:extLst>
                </a:gridCol>
              </a:tblGrid>
              <a:tr h="370840">
                <a:tc>
                  <a:txBody>
                    <a:bodyPr/>
                    <a:lstStyle/>
                    <a:p>
                      <a:pPr algn="ctr"/>
                      <a:r>
                        <a:rPr kumimoji="1" lang="ja-JP" altLang="en-US" sz="1600" dirty="0">
                          <a:latin typeface="ＭＳ ゴシック" panose="020B0609070205080204" pitchFamily="49" charset="-128"/>
                          <a:ea typeface="ＭＳ ゴシック" panose="020B0609070205080204" pitchFamily="49" charset="-128"/>
                        </a:rPr>
                        <a:t>検　査　項　目</a:t>
                      </a:r>
                    </a:p>
                  </a:txBody>
                  <a:tcPr>
                    <a:solidFill>
                      <a:schemeClr val="accent2">
                        <a:lumMod val="20000"/>
                        <a:lumOff val="80000"/>
                      </a:schemeClr>
                    </a:solidFill>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指　導　事　項　等</a:t>
                      </a:r>
                    </a:p>
                  </a:txBody>
                  <a:tcPr>
                    <a:solidFill>
                      <a:schemeClr val="accent2">
                        <a:lumMod val="20000"/>
                        <a:lumOff val="80000"/>
                      </a:schemeClr>
                    </a:solidFill>
                  </a:tcPr>
                </a:tc>
                <a:extLst>
                  <a:ext uri="{0D108BD9-81ED-4DB2-BD59-A6C34878D82A}">
                    <a16:rowId xmlns:a16="http://schemas.microsoft.com/office/drawing/2014/main" val="3370586388"/>
                  </a:ext>
                </a:extLst>
              </a:tr>
              <a:tr h="370840">
                <a:tc rowSpan="2">
                  <a:txBody>
                    <a:bodyPr/>
                    <a:lstStyle/>
                    <a:p>
                      <a:r>
                        <a:rPr kumimoji="1" lang="en-US" altLang="ja-JP" sz="1600" dirty="0" smtClean="0">
                          <a:latin typeface="ＭＳ ゴシック" panose="020B0609070205080204" pitchFamily="49" charset="-128"/>
                          <a:ea typeface="ＭＳ ゴシック" panose="020B0609070205080204" pitchFamily="49" charset="-128"/>
                        </a:rPr>
                        <a:t>2.4</a:t>
                      </a:r>
                      <a:r>
                        <a:rPr kumimoji="1" lang="ja-JP" altLang="en-US" sz="1600" baseline="0" dirty="0" smtClean="0">
                          <a:latin typeface="ＭＳ ゴシック" panose="020B0609070205080204" pitchFamily="49" charset="-128"/>
                          <a:ea typeface="ＭＳ ゴシック" panose="020B0609070205080204" pitchFamily="49" charset="-128"/>
                        </a:rPr>
                        <a:t> </a:t>
                      </a:r>
                      <a:r>
                        <a:rPr kumimoji="1" lang="ja-JP" altLang="en-US" sz="1600" baseline="0" dirty="0">
                          <a:latin typeface="ＭＳ ゴシック" panose="020B0609070205080204" pitchFamily="49" charset="-128"/>
                          <a:ea typeface="ＭＳ ゴシック" panose="020B0609070205080204" pitchFamily="49" charset="-128"/>
                        </a:rPr>
                        <a:t>定期自主検査</a:t>
                      </a:r>
                      <a:endParaRPr kumimoji="1" lang="ja-JP" altLang="en-US" sz="16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検査実施者氏名の記載、</a:t>
                      </a:r>
                      <a:r>
                        <a:rPr kumimoji="1" lang="ja-JP" altLang="en-US" sz="1600" b="0" dirty="0" smtClean="0">
                          <a:latin typeface="ＭＳ ゴシック" panose="020B0609070205080204" pitchFamily="49" charset="-128"/>
                          <a:ea typeface="ＭＳ ゴシック" panose="020B0609070205080204" pitchFamily="49" charset="-128"/>
                        </a:rPr>
                        <a:t>検査機器の校正記録、非破壊検査実施者の資格証明書</a:t>
                      </a:r>
                      <a:r>
                        <a:rPr kumimoji="1" lang="ja-JP" altLang="en-US" sz="1600" dirty="0" smtClean="0">
                          <a:latin typeface="ＭＳ ゴシック" panose="020B0609070205080204" pitchFamily="49" charset="-128"/>
                          <a:ea typeface="ＭＳ ゴシック" panose="020B0609070205080204" pitchFamily="49" charset="-128"/>
                        </a:rPr>
                        <a:t>が添付されていない。</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endParaRPr kumimoji="1" lang="en-US" altLang="ja-JP" sz="1600" dirty="0" smtClean="0">
                        <a:solidFill>
                          <a:srgbClr val="FF0000"/>
                        </a:solidFill>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188317576"/>
                  </a:ext>
                </a:extLst>
              </a:tr>
              <a:tr h="37084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定期自主検査結果報告書は、</a:t>
                      </a:r>
                      <a:r>
                        <a:rPr kumimoji="1" lang="ja-JP" altLang="en-US" sz="1600" b="1" dirty="0" smtClean="0">
                          <a:latin typeface="ＭＳ ゴシック" panose="020B0609070205080204" pitchFamily="49" charset="-128"/>
                          <a:ea typeface="ＭＳ ゴシック" panose="020B0609070205080204" pitchFamily="49" charset="-128"/>
                        </a:rPr>
                        <a:t>保安係員が確認</a:t>
                      </a:r>
                      <a:r>
                        <a:rPr kumimoji="1" lang="ja-JP" altLang="en-US" sz="1600" b="0" dirty="0" smtClean="0">
                          <a:latin typeface="ＭＳ ゴシック" panose="020B0609070205080204" pitchFamily="49" charset="-128"/>
                          <a:ea typeface="ＭＳ ゴシック" panose="020B0609070205080204" pitchFamily="49" charset="-128"/>
                        </a:rPr>
                        <a:t>（検印なし）</a:t>
                      </a:r>
                      <a:r>
                        <a:rPr kumimoji="1" lang="ja-JP" altLang="en-US" sz="1600" dirty="0" smtClean="0">
                          <a:latin typeface="ＭＳ ゴシック" panose="020B0609070205080204" pitchFamily="49" charset="-128"/>
                          <a:ea typeface="ＭＳ ゴシック" panose="020B0609070205080204" pitchFamily="49" charset="-128"/>
                        </a:rPr>
                        <a:t>したうえ、</a:t>
                      </a:r>
                      <a:r>
                        <a:rPr kumimoji="1" lang="ja-JP" altLang="en-US" sz="1600" b="1" dirty="0" smtClean="0">
                          <a:latin typeface="ＭＳ ゴシック" panose="020B0609070205080204" pitchFamily="49" charset="-128"/>
                          <a:ea typeface="ＭＳ ゴシック" panose="020B0609070205080204" pitchFamily="49" charset="-128"/>
                        </a:rPr>
                        <a:t>保安統括者等に報告</a:t>
                      </a:r>
                      <a:r>
                        <a:rPr kumimoji="1" lang="ja-JP" altLang="en-US" sz="1600" dirty="0" smtClean="0">
                          <a:latin typeface="ＭＳ ゴシック" panose="020B0609070205080204" pitchFamily="49" charset="-128"/>
                          <a:ea typeface="ＭＳ ゴシック" panose="020B0609070205080204" pitchFamily="49" charset="-128"/>
                        </a:rPr>
                        <a:t>すること。</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9574661"/>
                  </a:ext>
                </a:extLst>
              </a:tr>
              <a:tr h="370840">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ＭＳ ゴシック" panose="020B0609070205080204" pitchFamily="49" charset="-128"/>
                          <a:ea typeface="ＭＳ ゴシック" panose="020B0609070205080204" pitchFamily="49" charset="-128"/>
                        </a:rPr>
                        <a:t>2.5</a:t>
                      </a:r>
                      <a:r>
                        <a:rPr kumimoji="1" lang="ja-JP" altLang="en-US" sz="1600" baseline="0" dirty="0" smtClean="0">
                          <a:latin typeface="ＭＳ ゴシック" panose="020B0609070205080204" pitchFamily="49" charset="-128"/>
                          <a:ea typeface="ＭＳ ゴシック" panose="020B0609070205080204" pitchFamily="49" charset="-128"/>
                        </a:rPr>
                        <a:t> 保安教育</a:t>
                      </a:r>
                      <a:endParaRPr kumimoji="1" lang="ja-JP" altLang="en-US" sz="1600" dirty="0">
                        <a:latin typeface="ＭＳ ゴシック" panose="020B0609070205080204" pitchFamily="49" charset="-128"/>
                        <a:ea typeface="ＭＳ ゴシック" panose="020B0609070205080204" pitchFamily="49" charset="-128"/>
                      </a:endParaRPr>
                    </a:p>
                    <a:p>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ＭＳ ゴシック" panose="020B0609070205080204" pitchFamily="49" charset="-128"/>
                          <a:ea typeface="ＭＳ ゴシック" panose="020B0609070205080204" pitchFamily="49" charset="-128"/>
                        </a:rPr>
                        <a:t>年間保安教育計画</a:t>
                      </a:r>
                      <a:r>
                        <a:rPr kumimoji="1" lang="ja-JP" altLang="en-US" sz="1600" dirty="0" smtClean="0">
                          <a:latin typeface="ＭＳ ゴシック" panose="020B0609070205080204" pitchFamily="49" charset="-128"/>
                          <a:ea typeface="ＭＳ ゴシック" panose="020B0609070205080204" pitchFamily="49" charset="-128"/>
                        </a:rPr>
                        <a:t>が作成されていない。又は、</a:t>
                      </a:r>
                      <a:r>
                        <a:rPr kumimoji="1" lang="ja-JP" altLang="en-US" sz="1600" b="1" dirty="0" smtClean="0">
                          <a:latin typeface="ＭＳ ゴシック" panose="020B0609070205080204" pitchFamily="49" charset="-128"/>
                          <a:ea typeface="ＭＳ ゴシック" panose="020B0609070205080204" pitchFamily="49" charset="-128"/>
                        </a:rPr>
                        <a:t>作成が実施の後追い</a:t>
                      </a:r>
                      <a:r>
                        <a:rPr kumimoji="1" lang="ja-JP" altLang="en-US" sz="1600" dirty="0" smtClean="0">
                          <a:latin typeface="ＭＳ ゴシック" panose="020B0609070205080204" pitchFamily="49" charset="-128"/>
                          <a:ea typeface="ＭＳ ゴシック" panose="020B0609070205080204" pitchFamily="49" charset="-128"/>
                        </a:rPr>
                        <a:t>になっている。</a:t>
                      </a:r>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794819878"/>
                  </a:ext>
                </a:extLst>
              </a:tr>
              <a:tr h="18542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年に１回以上と定めた訓練等が計画に載っていない</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1600"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692258448"/>
                  </a:ext>
                </a:extLst>
              </a:tr>
              <a:tr h="18542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保安教育の</a:t>
                      </a:r>
                      <a:r>
                        <a:rPr kumimoji="1" lang="ja-JP" altLang="en-US" sz="1600" b="1" dirty="0" smtClean="0">
                          <a:latin typeface="ＭＳ ゴシック" panose="020B0609070205080204" pitchFamily="49" charset="-128"/>
                          <a:ea typeface="ＭＳ ゴシック" panose="020B0609070205080204" pitchFamily="49" charset="-128"/>
                        </a:rPr>
                        <a:t>実施記録がない</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防災訓練の記録を担当した総務等から取り寄せていない。◎</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723985"/>
                  </a:ext>
                </a:extLst>
              </a:tr>
            </a:tbl>
          </a:graphicData>
        </a:graphic>
      </p:graphicFrame>
    </p:spTree>
    <p:extLst>
      <p:ext uri="{BB962C8B-B14F-4D97-AF65-F5344CB8AC3E}">
        <p14:creationId xmlns:p14="http://schemas.microsoft.com/office/powerpoint/2010/main" val="73414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06908785"/>
              </p:ext>
            </p:extLst>
          </p:nvPr>
        </p:nvGraphicFramePr>
        <p:xfrm>
          <a:off x="407597" y="1145773"/>
          <a:ext cx="11217581" cy="4455160"/>
        </p:xfrm>
        <a:graphic>
          <a:graphicData uri="http://schemas.openxmlformats.org/drawingml/2006/table">
            <a:tbl>
              <a:tblPr firstRow="1" bandRow="1">
                <a:tableStyleId>{5940675A-B579-460E-94D1-54222C63F5DA}</a:tableStyleId>
              </a:tblPr>
              <a:tblGrid>
                <a:gridCol w="2110314">
                  <a:extLst>
                    <a:ext uri="{9D8B030D-6E8A-4147-A177-3AD203B41FA5}">
                      <a16:colId xmlns:a16="http://schemas.microsoft.com/office/drawing/2014/main" val="85342132"/>
                    </a:ext>
                  </a:extLst>
                </a:gridCol>
                <a:gridCol w="9107267">
                  <a:extLst>
                    <a:ext uri="{9D8B030D-6E8A-4147-A177-3AD203B41FA5}">
                      <a16:colId xmlns:a16="http://schemas.microsoft.com/office/drawing/2014/main" val="144530047"/>
                    </a:ext>
                  </a:extLst>
                </a:gridCol>
              </a:tblGrid>
              <a:tr h="370840">
                <a:tc>
                  <a:txBody>
                    <a:bodyPr/>
                    <a:lstStyle/>
                    <a:p>
                      <a:pPr algn="ctr"/>
                      <a:r>
                        <a:rPr kumimoji="1" lang="ja-JP" altLang="en-US" sz="1600" dirty="0">
                          <a:latin typeface="ＭＳ ゴシック" panose="020B0609070205080204" pitchFamily="49" charset="-128"/>
                          <a:ea typeface="ＭＳ ゴシック" panose="020B0609070205080204" pitchFamily="49" charset="-128"/>
                        </a:rPr>
                        <a:t>検　査　項　目</a:t>
                      </a:r>
                    </a:p>
                  </a:txBody>
                  <a:tcPr>
                    <a:solidFill>
                      <a:schemeClr val="accent2">
                        <a:lumMod val="20000"/>
                        <a:lumOff val="80000"/>
                      </a:schemeClr>
                    </a:solidFill>
                  </a:tcPr>
                </a:tc>
                <a:tc>
                  <a:txBody>
                    <a:bodyPr/>
                    <a:lstStyle/>
                    <a:p>
                      <a:pPr algn="ctr"/>
                      <a:r>
                        <a:rPr kumimoji="1" lang="ja-JP" altLang="en-US" sz="1600" dirty="0">
                          <a:latin typeface="ＭＳ ゴシック" panose="020B0609070205080204" pitchFamily="49" charset="-128"/>
                          <a:ea typeface="ＭＳ ゴシック" panose="020B0609070205080204" pitchFamily="49" charset="-128"/>
                        </a:rPr>
                        <a:t>指　導　事　項　等</a:t>
                      </a:r>
                    </a:p>
                  </a:txBody>
                  <a:tcPr>
                    <a:solidFill>
                      <a:schemeClr val="accent2">
                        <a:lumMod val="20000"/>
                        <a:lumOff val="80000"/>
                      </a:schemeClr>
                    </a:solidFill>
                  </a:tcPr>
                </a:tc>
                <a:extLst>
                  <a:ext uri="{0D108BD9-81ED-4DB2-BD59-A6C34878D82A}">
                    <a16:rowId xmlns:a16="http://schemas.microsoft.com/office/drawing/2014/main" val="3370586388"/>
                  </a:ext>
                </a:extLst>
              </a:tr>
              <a:tr h="185420">
                <a:tc>
                  <a:txBody>
                    <a:bodyPr/>
                    <a:lstStyle/>
                    <a:p>
                      <a:r>
                        <a:rPr kumimoji="1" lang="en-US" altLang="ja-JP" sz="1600" dirty="0" smtClean="0">
                          <a:latin typeface="ＭＳ ゴシック" panose="020B0609070205080204" pitchFamily="49" charset="-128"/>
                          <a:ea typeface="ＭＳ ゴシック" panose="020B0609070205080204" pitchFamily="49" charset="-128"/>
                        </a:rPr>
                        <a:t>3.1 </a:t>
                      </a:r>
                      <a:r>
                        <a:rPr kumimoji="1" lang="ja-JP" altLang="en-US" sz="1600" dirty="0">
                          <a:latin typeface="ＭＳ ゴシック" panose="020B0609070205080204" pitchFamily="49" charset="-128"/>
                          <a:ea typeface="ＭＳ ゴシック" panose="020B0609070205080204" pitchFamily="49" charset="-128"/>
                        </a:rPr>
                        <a:t>保安係員</a:t>
                      </a:r>
                      <a:r>
                        <a:rPr kumimoji="1" lang="ja-JP" altLang="en-US" sz="1600" dirty="0" smtClean="0">
                          <a:latin typeface="ＭＳ ゴシック" panose="020B0609070205080204" pitchFamily="49" charset="-128"/>
                          <a:ea typeface="ＭＳ ゴシック" panose="020B0609070205080204" pitchFamily="49" charset="-128"/>
                        </a:rPr>
                        <a:t>等</a:t>
                      </a:r>
                      <a:endParaRPr kumimoji="1" lang="ja-JP" altLang="en-US" sz="16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保安係員講習を受講していない</a:t>
                      </a:r>
                      <a:r>
                        <a:rPr kumimoji="1" lang="ja-JP" altLang="en-US" sz="1600" dirty="0" smtClean="0">
                          <a:latin typeface="ＭＳ ゴシック" panose="020B0609070205080204" pitchFamily="49" charset="-128"/>
                          <a:ea typeface="ＭＳ ゴシック" panose="020B0609070205080204" pitchFamily="49" charset="-128"/>
                        </a:rPr>
                        <a:t>。</a:t>
                      </a:r>
                      <a:endParaRPr kumimoji="1" lang="ja-JP" altLang="en-US" sz="1600" dirty="0">
                        <a:latin typeface="ＭＳ ゴシック" panose="020B0609070205080204" pitchFamily="49" charset="-128"/>
                        <a:ea typeface="ＭＳ ゴシック" panose="020B0609070205080204" pitchFamily="49" charset="-128"/>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5254543"/>
                  </a:ext>
                </a:extLst>
              </a:tr>
              <a:tr h="185420">
                <a:tc rowSpan="6">
                  <a:txBody>
                    <a:bodyPr/>
                    <a:lstStyle/>
                    <a:p>
                      <a:pPr algn="l"/>
                      <a:r>
                        <a:rPr kumimoji="1" lang="en-US" altLang="ja-JP" sz="1600" dirty="0" smtClean="0">
                          <a:latin typeface="ＭＳ ゴシック" panose="020B0609070205080204" pitchFamily="49" charset="-128"/>
                          <a:ea typeface="ＭＳ ゴシック" panose="020B0609070205080204" pitchFamily="49" charset="-128"/>
                        </a:rPr>
                        <a:t>3.2 </a:t>
                      </a:r>
                      <a:r>
                        <a:rPr kumimoji="1" lang="ja-JP" altLang="en-US" sz="1600" dirty="0">
                          <a:latin typeface="ＭＳ ゴシック" panose="020B0609070205080204" pitchFamily="49" charset="-128"/>
                          <a:ea typeface="ＭＳ ゴシック" panose="020B0609070205080204" pitchFamily="49" charset="-128"/>
                        </a:rPr>
                        <a:t>保安検査申請書</a:t>
                      </a:r>
                      <a:endParaRPr kumimoji="1" lang="en-US" altLang="ja-JP"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保安検査申請書の</a:t>
                      </a:r>
                      <a:r>
                        <a:rPr kumimoji="1" lang="ja-JP" altLang="en-US" sz="1600" dirty="0">
                          <a:solidFill>
                            <a:schemeClr val="tx1"/>
                          </a:solidFill>
                          <a:latin typeface="ＭＳ ゴシック" panose="020B0609070205080204" pitchFamily="49" charset="-128"/>
                          <a:ea typeface="ＭＳ ゴシック" panose="020B0609070205080204" pitchFamily="49" charset="-128"/>
                        </a:rPr>
                        <a:t>誤記</a:t>
                      </a:r>
                      <a:r>
                        <a:rPr kumimoji="1" lang="ja-JP" altLang="en-US" sz="1600" dirty="0">
                          <a:latin typeface="ＭＳ ゴシック" panose="020B0609070205080204" pitchFamily="49" charset="-128"/>
                          <a:ea typeface="ＭＳ ゴシック" panose="020B0609070205080204" pitchFamily="49" charset="-128"/>
                        </a:rPr>
                        <a:t>が多い</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solidFill>
                            <a:srgbClr val="C00000"/>
                          </a:solidFill>
                          <a:latin typeface="ＭＳ ゴシック" panose="020B0609070205080204" pitchFamily="49" charset="-128"/>
                          <a:ea typeface="ＭＳ ゴシック" panose="020B0609070205080204" pitchFamily="49" charset="-128"/>
                        </a:rPr>
                        <a:t>◎　</a:t>
                      </a:r>
                      <a:r>
                        <a:rPr kumimoji="1" lang="ja-JP" altLang="en-US" sz="1600" dirty="0" smtClean="0">
                          <a:latin typeface="ＭＳ ゴシック" panose="020B0609070205080204" pitchFamily="49" charset="-128"/>
                          <a:ea typeface="ＭＳ ゴシック" panose="020B0609070205080204" pitchFamily="49" charset="-128"/>
                        </a:rPr>
                        <a:t>次回申請</a:t>
                      </a:r>
                      <a:r>
                        <a:rPr kumimoji="1" lang="ja-JP" altLang="en-US" sz="1600" dirty="0">
                          <a:latin typeface="ＭＳ ゴシック" panose="020B0609070205080204" pitchFamily="49" charset="-128"/>
                          <a:ea typeface="ＭＳ ゴシック" panose="020B0609070205080204" pitchFamily="49" charset="-128"/>
                        </a:rPr>
                        <a:t>時には改善すること</a:t>
                      </a:r>
                      <a:r>
                        <a:rPr kumimoji="1" lang="ja-JP" altLang="en-US" sz="1600" dirty="0" smtClean="0">
                          <a:latin typeface="ＭＳ ゴシック" panose="020B0609070205080204" pitchFamily="49" charset="-128"/>
                          <a:ea typeface="ＭＳ ゴシック" panose="020B0609070205080204" pitchFamily="49" charset="-128"/>
                        </a:rPr>
                        <a:t>。（</a:t>
                      </a:r>
                      <a:r>
                        <a:rPr kumimoji="1" lang="ja-JP" altLang="en-US" sz="1600" b="1" dirty="0" smtClean="0">
                          <a:solidFill>
                            <a:srgbClr val="FF0000"/>
                          </a:solidFill>
                          <a:latin typeface="ＭＳ ゴシック" panose="020B0609070205080204" pitchFamily="49" charset="-128"/>
                          <a:ea typeface="ＭＳ ゴシック" panose="020B0609070205080204" pitchFamily="49" charset="-128"/>
                        </a:rPr>
                        <a:t>保安検査基準日</a:t>
                      </a:r>
                      <a:r>
                        <a:rPr kumimoji="1" lang="ja-JP" altLang="en-US" sz="1600" dirty="0" smtClean="0">
                          <a:latin typeface="ＭＳ ゴシック" panose="020B0609070205080204" pitchFamily="49" charset="-128"/>
                          <a:ea typeface="ＭＳ ゴシック" panose="020B0609070205080204" pitchFamily="49" charset="-128"/>
                        </a:rPr>
                        <a:t>、保安係員、許可年月日、保安係員講習受講日、常用圧力、</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対象設備の概要</a:t>
                      </a:r>
                      <a:r>
                        <a:rPr kumimoji="1" lang="ja-JP" altLang="en-US" sz="1600" dirty="0" smtClean="0">
                          <a:latin typeface="ＭＳ ゴシック" panose="020B0609070205080204" pitchFamily="49" charset="-128"/>
                          <a:ea typeface="ＭＳ ゴシック" panose="020B0609070205080204" pitchFamily="49" charset="-128"/>
                        </a:rPr>
                        <a:t>等）</a:t>
                      </a:r>
                      <a:r>
                        <a:rPr kumimoji="1" lang="ja-JP" altLang="en-US" sz="1600" b="1" dirty="0" smtClean="0">
                          <a:solidFill>
                            <a:srgbClr val="0070C0"/>
                          </a:solidFill>
                          <a:latin typeface="ＭＳ ゴシック" panose="020B0609070205080204" pitchFamily="49" charset="-128"/>
                          <a:ea typeface="ＭＳ ゴシック" panose="020B0609070205080204" pitchFamily="49" charset="-128"/>
                        </a:rPr>
                        <a:t>前回の内容を時点修正漏れ</a:t>
                      </a:r>
                      <a:endParaRPr kumimoji="1" lang="ja-JP" altLang="en-US" sz="1600" b="1" dirty="0">
                        <a:solidFill>
                          <a:srgbClr val="0070C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122347457"/>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a:latin typeface="ＭＳ ゴシック" panose="020B0609070205080204" pitchFamily="49" charset="-128"/>
                          <a:ea typeface="ＭＳ ゴシック" panose="020B0609070205080204" pitchFamily="49" charset="-128"/>
                        </a:rPr>
                        <a:t>保安検査申請書には、</a:t>
                      </a:r>
                      <a:r>
                        <a:rPr kumimoji="1" lang="ja-JP" altLang="en-US" sz="1600" b="1" dirty="0" smtClean="0">
                          <a:latin typeface="ＭＳ ゴシック" panose="020B0609070205080204" pitchFamily="49" charset="-128"/>
                          <a:ea typeface="ＭＳ ゴシック" panose="020B0609070205080204" pitchFamily="49" charset="-128"/>
                        </a:rPr>
                        <a:t>フローシート（最新のもの）</a:t>
                      </a:r>
                      <a:r>
                        <a:rPr kumimoji="1" lang="ja-JP" altLang="en-US" sz="1600" dirty="0" smtClean="0">
                          <a:latin typeface="ＭＳ ゴシック" panose="020B0609070205080204" pitchFamily="49" charset="-128"/>
                          <a:ea typeface="ＭＳ ゴシック" panose="020B0609070205080204" pitchFamily="49" charset="-128"/>
                        </a:rPr>
                        <a:t>を</a:t>
                      </a:r>
                      <a:r>
                        <a:rPr kumimoji="1" lang="ja-JP" altLang="en-US" sz="1600" dirty="0">
                          <a:latin typeface="ＭＳ ゴシック" panose="020B0609070205080204" pitchFamily="49" charset="-128"/>
                          <a:ea typeface="ＭＳ ゴシック" panose="020B0609070205080204" pitchFamily="49" charset="-128"/>
                        </a:rPr>
                        <a:t>添付すること</a:t>
                      </a:r>
                      <a:r>
                        <a:rPr kumimoji="1" lang="ja-JP" altLang="en-US" sz="1600" dirty="0" smtClean="0">
                          <a:latin typeface="ＭＳ ゴシック" panose="020B0609070205080204" pitchFamily="49" charset="-128"/>
                          <a:ea typeface="ＭＳ ゴシック" panose="020B0609070205080204" pitchFamily="49" charset="-128"/>
                        </a:rPr>
                        <a:t>。（機器</a:t>
                      </a:r>
                      <a:r>
                        <a:rPr kumimoji="1" lang="en-US" altLang="ja-JP" sz="1600" dirty="0" err="1" smtClean="0">
                          <a:latin typeface="ＭＳ ゴシック" panose="020B0609070205080204" pitchFamily="49" charset="-128"/>
                          <a:ea typeface="ＭＳ ゴシック" panose="020B0609070205080204" pitchFamily="49" charset="-128"/>
                        </a:rPr>
                        <a:t>Tag.No</a:t>
                      </a:r>
                      <a:r>
                        <a:rPr kumimoji="1" lang="en-US" altLang="ja-JP" sz="1600" dirty="0" smtClean="0">
                          <a:latin typeface="ＭＳ ゴシック" panose="020B0609070205080204" pitchFamily="49" charset="-128"/>
                          <a:ea typeface="ＭＳ ゴシック" panose="020B0609070205080204" pitchFamily="49" charset="-128"/>
                        </a:rPr>
                        <a:t>.</a:t>
                      </a:r>
                      <a:r>
                        <a:rPr kumimoji="1" lang="ja-JP" altLang="en-US" sz="1600" dirty="0" smtClean="0">
                          <a:latin typeface="ＭＳ ゴシック" panose="020B0609070205080204" pitchFamily="49" charset="-128"/>
                          <a:ea typeface="ＭＳ ゴシック" panose="020B0609070205080204" pitchFamily="49" charset="-128"/>
                        </a:rPr>
                        <a:t>等が誤記のものも見受けられる。）</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1600"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175222157"/>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保安検査申請書及びチェック表は、新しい様式を使用すること。施設ごとに作成すること。</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345479488"/>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チェック表は施設に応じたものを使用すること。</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r>
                        <a:rPr kumimoji="1" lang="en-US" altLang="ja-JP" sz="1600" dirty="0" smtClean="0">
                          <a:solidFill>
                            <a:srgbClr val="FF0000"/>
                          </a:solidFill>
                          <a:latin typeface="ＭＳ ゴシック" panose="020B0609070205080204" pitchFamily="49" charset="-128"/>
                          <a:ea typeface="ＭＳ ゴシック" panose="020B0609070205080204" pitchFamily="49" charset="-128"/>
                        </a:rPr>
                        <a:t>LP</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則移動式設備に一般則移動式）</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959002805"/>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チェック表の誤記、該当項目の未記入、該当しない項目の記入が見られる。</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720500775"/>
                  </a:ext>
                </a:extLst>
              </a:tr>
              <a:tr h="185420">
                <a:tc vMerge="1">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ＭＳ ゴシック" panose="020B0609070205080204" pitchFamily="49" charset="-128"/>
                          <a:ea typeface="ＭＳ ゴシック" panose="020B0609070205080204" pitchFamily="49" charset="-128"/>
                        </a:rPr>
                        <a:t>チェック表で、該当するにもかかわらず適用が「無」となっている。あるいは、適用がないにも関わらず「有」「良」と記載されている。正確に記載すること。</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5620500"/>
                  </a:ext>
                </a:extLst>
              </a:tr>
              <a:tr h="185420">
                <a:tc rowSpan="3">
                  <a:txBody>
                    <a:bodyPr/>
                    <a:lstStyle/>
                    <a:p>
                      <a:r>
                        <a:rPr kumimoji="1" lang="en-US" altLang="ja-JP" sz="1600" dirty="0" smtClean="0">
                          <a:latin typeface="ＭＳ ゴシック" panose="020B0609070205080204" pitchFamily="49" charset="-128"/>
                          <a:ea typeface="ＭＳ ゴシック" panose="020B0609070205080204" pitchFamily="49" charset="-128"/>
                        </a:rPr>
                        <a:t>3.4 </a:t>
                      </a:r>
                      <a:r>
                        <a:rPr kumimoji="1" lang="ja-JP" altLang="en-US" sz="1600" dirty="0" smtClean="0">
                          <a:latin typeface="ＭＳ ゴシック" panose="020B0609070205080204" pitchFamily="49" charset="-128"/>
                          <a:ea typeface="ＭＳ ゴシック" panose="020B0609070205080204" pitchFamily="49" charset="-128"/>
                        </a:rPr>
                        <a:t>保安管理</a:t>
                      </a:r>
                      <a:endParaRPr kumimoji="1" lang="en-US" altLang="ja-JP" sz="1600" dirty="0">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ガス漏洩検知警報装置の位置表示（</a:t>
                      </a:r>
                      <a:r>
                        <a:rPr kumimoji="1" lang="en-US" altLang="ja-JP" sz="1600" dirty="0" err="1" smtClean="0">
                          <a:solidFill>
                            <a:schemeClr val="tx1"/>
                          </a:solidFill>
                          <a:latin typeface="ＭＳ ゴシック" panose="020B0609070205080204" pitchFamily="49" charset="-128"/>
                          <a:ea typeface="ＭＳ ゴシック" panose="020B0609070205080204" pitchFamily="49" charset="-128"/>
                        </a:rPr>
                        <a:t>Tag.No</a:t>
                      </a:r>
                      <a:r>
                        <a:rPr kumimoji="1" lang="en-US" altLang="ja-JP" sz="1600"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）が現場と制御卓で異なっている。</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4211993148"/>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回転機器の開放検査周期を規定していない。</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726766627"/>
                  </a:ext>
                </a:extLst>
              </a:tr>
              <a:tr h="185420">
                <a:tc vMerge="1">
                  <a:txBody>
                    <a:bodyPr/>
                    <a:lstStyle/>
                    <a:p>
                      <a:endParaRPr kumimoji="1" lang="ja-JP" altLang="en-US"/>
                    </a:p>
                  </a:txBody>
                  <a:tcPr>
                    <a:lnT w="127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緊急連絡先</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に県・市の電話番号等が入っていない。（</a:t>
                      </a: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連絡先の変更等</a:t>
                      </a: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が修正されていない。）</a:t>
                      </a:r>
                      <a:r>
                        <a:rPr kumimoji="1" lang="ja-JP" altLang="en-US" sz="1600" dirty="0" smtClean="0">
                          <a:solidFill>
                            <a:srgbClr val="FF0000"/>
                          </a:solidFill>
                          <a:latin typeface="ＭＳ ゴシック" panose="020B0609070205080204" pitchFamily="49" charset="-128"/>
                          <a:ea typeface="ＭＳ ゴシック" panose="020B0609070205080204" pitchFamily="49" charset="-128"/>
                        </a:rPr>
                        <a:t>○</a:t>
                      </a:r>
                      <a:endParaRPr kumimoji="1" lang="ja-JP" altLang="en-US" sz="1600" dirty="0">
                        <a:solidFill>
                          <a:srgbClr val="FF0000"/>
                        </a:solidFill>
                        <a:latin typeface="ＭＳ ゴシック" panose="020B0609070205080204" pitchFamily="49" charset="-128"/>
                        <a:ea typeface="ＭＳ ゴシック" panose="020B0609070205080204" pitchFamily="49"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426012269"/>
                  </a:ext>
                </a:extLst>
              </a:tr>
            </a:tbl>
          </a:graphicData>
        </a:graphic>
      </p:graphicFrame>
      <p:sp>
        <p:nvSpPr>
          <p:cNvPr id="3" name="正方形/長方形 2"/>
          <p:cNvSpPr/>
          <p:nvPr/>
        </p:nvSpPr>
        <p:spPr>
          <a:xfrm>
            <a:off x="407597" y="494083"/>
            <a:ext cx="2669090" cy="354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３．</a:t>
            </a:r>
            <a:r>
              <a:rPr kumimoji="1" lang="ja-JP" altLang="en-US" sz="2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帳簿等</a:t>
            </a:r>
          </a:p>
        </p:txBody>
      </p:sp>
    </p:spTree>
    <p:extLst>
      <p:ext uri="{BB962C8B-B14F-4D97-AF65-F5344CB8AC3E}">
        <p14:creationId xmlns:p14="http://schemas.microsoft.com/office/powerpoint/2010/main" val="2531801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球形タンク ガスタンク,ガスホルダー,球形,貯蔵タンク,エネルギー,燃料のイラスト素材"/>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0596" y="2156293"/>
            <a:ext cx="3779115" cy="3779116"/>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610551" y="1136073"/>
            <a:ext cx="7994072" cy="1200329"/>
          </a:xfrm>
          <a:prstGeom prst="rect">
            <a:avLst/>
          </a:prstGeom>
          <a:noFill/>
        </p:spPr>
        <p:txBody>
          <a:bodyPr wrap="square" rtlCol="0">
            <a:spAutoFit/>
          </a:bodyPr>
          <a:lstStyle/>
          <a:p>
            <a:r>
              <a:rPr kumimoji="1" lang="ja-JP" altLang="en-US" sz="7200" b="1" dirty="0" smtClean="0"/>
              <a:t>安　全　第　一</a:t>
            </a:r>
            <a:endParaRPr kumimoji="1" lang="en-US" altLang="ja-JP" sz="7200" b="1" dirty="0" smtClean="0"/>
          </a:p>
        </p:txBody>
      </p:sp>
      <p:sp>
        <p:nvSpPr>
          <p:cNvPr id="6" name="正方形/長方形 5"/>
          <p:cNvSpPr/>
          <p:nvPr/>
        </p:nvSpPr>
        <p:spPr>
          <a:xfrm>
            <a:off x="389370" y="1136073"/>
            <a:ext cx="2396837" cy="7481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rot="16200000">
            <a:off x="389369" y="1136072"/>
            <a:ext cx="2396837" cy="74814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12" name="Picture 16" descr="スパナを持っている白黒シルエット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5720" y="3397435"/>
            <a:ext cx="2517192" cy="2517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944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28423" y="256146"/>
            <a:ext cx="10424161" cy="6463308"/>
          </a:xfrm>
          <a:prstGeom prst="rect">
            <a:avLst/>
          </a:prstGeom>
        </p:spPr>
        <p:txBody>
          <a:bodyPr wrap="square">
            <a:spAutoFit/>
          </a:bodyPr>
          <a:lstStyle/>
          <a:p>
            <a:pPr>
              <a:spcAft>
                <a:spcPts val="0"/>
              </a:spcAft>
            </a:pPr>
            <a:r>
              <a:rPr lang="ja-JP" altLang="ja-JP" sz="28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2800" b="1" kern="100" dirty="0" smtClean="0">
                <a:latin typeface="游明朝" panose="02020400000000000000" pitchFamily="18" charset="-128"/>
                <a:ea typeface="ＭＳ ゴシック" panose="020B0609070205080204" pitchFamily="49" charset="-128"/>
                <a:cs typeface="Times New Roman" panose="02020603050405020304" pitchFamily="18" charset="0"/>
              </a:rPr>
              <a:t>保安</a:t>
            </a:r>
            <a:r>
              <a:rPr lang="ja-JP" altLang="en-US" sz="2800" b="1" kern="100" dirty="0">
                <a:latin typeface="游明朝" panose="02020400000000000000" pitchFamily="18" charset="-128"/>
                <a:ea typeface="ＭＳ ゴシック" panose="020B0609070205080204" pitchFamily="49" charset="-128"/>
                <a:cs typeface="Times New Roman" panose="02020603050405020304" pitchFamily="18" charset="0"/>
              </a:rPr>
              <a:t>検査受検</a:t>
            </a:r>
            <a:r>
              <a:rPr lang="ja-JP" altLang="en-US" sz="2800" b="1" kern="100" dirty="0" smtClean="0">
                <a:latin typeface="游明朝" panose="02020400000000000000" pitchFamily="18" charset="-128"/>
                <a:ea typeface="ＭＳ ゴシック" panose="020B0609070205080204" pitchFamily="49" charset="-128"/>
                <a:cs typeface="Times New Roman" panose="02020603050405020304" pitchFamily="18" charset="0"/>
              </a:rPr>
              <a:t>調査票の変更点（再掲載　</a:t>
            </a:r>
            <a:r>
              <a:rPr lang="ja-JP" altLang="en-US" sz="1600" b="1" kern="100" dirty="0" smtClean="0">
                <a:solidFill>
                  <a:srgbClr val="FF0000"/>
                </a:solidFill>
                <a:latin typeface="游明朝" panose="02020400000000000000" pitchFamily="18" charset="-128"/>
                <a:ea typeface="ＭＳ ゴシック" panose="020B0609070205080204" pitchFamily="49" charset="-128"/>
                <a:cs typeface="Times New Roman" panose="02020603050405020304" pitchFamily="18" charset="0"/>
              </a:rPr>
              <a:t>令和</a:t>
            </a:r>
            <a:r>
              <a:rPr lang="en-US" altLang="ja-JP" sz="1600" b="1" kern="100" dirty="0" smtClean="0">
                <a:solidFill>
                  <a:srgbClr val="FF0000"/>
                </a:solidFill>
                <a:latin typeface="游明朝" panose="02020400000000000000" pitchFamily="18" charset="-128"/>
                <a:ea typeface="ＭＳ ゴシック" panose="020B0609070205080204" pitchFamily="49" charset="-128"/>
                <a:cs typeface="Times New Roman" panose="02020603050405020304" pitchFamily="18" charset="0"/>
              </a:rPr>
              <a:t>7</a:t>
            </a:r>
            <a:r>
              <a:rPr lang="ja-JP" altLang="en-US" sz="1600" b="1" kern="100" dirty="0" smtClean="0">
                <a:solidFill>
                  <a:srgbClr val="FF0000"/>
                </a:solidFill>
                <a:latin typeface="游明朝" panose="02020400000000000000" pitchFamily="18" charset="-128"/>
                <a:ea typeface="ＭＳ ゴシック" panose="020B0609070205080204" pitchFamily="49" charset="-128"/>
                <a:cs typeface="Times New Roman" panose="02020603050405020304" pitchFamily="18" charset="0"/>
              </a:rPr>
              <a:t>年度申請に向けて</a:t>
            </a:r>
            <a:r>
              <a:rPr lang="ja-JP" altLang="en-US" sz="28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28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2800" kern="100" dirty="0">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en-US" altLang="ja-JP" kern="100" dirty="0">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旧様式は、手書きを前提に作成した従前のスタイルのままでしたが、　新様式は入力を前提に見直していま</a:t>
            </a:r>
            <a:r>
              <a:rPr lang="ja-JP" altLang="ja-JP" sz="2400" kern="100" dirty="0" smtClean="0">
                <a:latin typeface="游明朝" panose="02020400000000000000" pitchFamily="18" charset="-128"/>
                <a:ea typeface="ＭＳ 明朝" panose="02020609040205080304" pitchFamily="17" charset="-128"/>
                <a:cs typeface="Times New Roman" panose="02020603050405020304" pitchFamily="18" charset="0"/>
              </a:rPr>
              <a:t>す。</a:t>
            </a: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（主な変更点は下記のとおり）</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先頭に“令和○年度用”を追加</a:t>
            </a:r>
            <a:endParaRPr lang="ja-JP" altLang="ja-JP" sz="20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旧様式は、受検年度を変更する際、備考欄を含めて多数の年度の変更を要しましたが</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先頭の“令和○年度”の</a:t>
            </a:r>
            <a:r>
              <a:rPr lang="ja-JP" altLang="en-US"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“○”の数字を変更すればすべての年度の箇所が当該年度用に</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変わりま</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す。</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（受検希望日は、令和○年度内の日付しか入力できません。）</a:t>
            </a:r>
            <a:endParaRPr lang="en-US" altLang="ja-JP"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施設一覧に“基準日”欄を</a:t>
            </a: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追加し、周期はリスト選択とし、日付入力を改善</a:t>
            </a:r>
            <a:endParaRPr lang="en-US" altLang="ja-JP"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（１）周期をリスト選択方式に変更</a:t>
            </a: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（２）基準日欄を追加</a:t>
            </a:r>
            <a:r>
              <a:rPr lang="ja-JP" altLang="en-US" kern="100" dirty="0" smtClean="0">
                <a:solidFill>
                  <a:srgbClr val="FF0000"/>
                </a:solidFill>
                <a:latin typeface="游明朝" panose="02020400000000000000" pitchFamily="18" charset="-128"/>
                <a:ea typeface="ＭＳ 明朝" panose="02020609040205080304" pitchFamily="17" charset="-128"/>
                <a:cs typeface="Times New Roman" panose="02020603050405020304" pitchFamily="18" charset="0"/>
              </a:rPr>
              <a:t>（受検日は基準日の前後１ヶ月以内）</a:t>
            </a:r>
            <a:endParaRPr lang="en-US" altLang="ja-JP" kern="100" dirty="0" smtClean="0">
              <a:solidFill>
                <a:srgbClr val="FF0000"/>
              </a:solidFill>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（３）日付欄をエクセルの日付形式での入力に変更</a:t>
            </a:r>
            <a:r>
              <a:rPr lang="ja-JP" altLang="en-US" kern="100" dirty="0" smtClean="0">
                <a:solidFill>
                  <a:srgbClr val="FF0000"/>
                </a:solidFill>
                <a:latin typeface="游明朝" panose="02020400000000000000" pitchFamily="18" charset="-128"/>
                <a:ea typeface="ＭＳ 明朝" panose="02020609040205080304" pitchFamily="17" charset="-128"/>
                <a:cs typeface="Times New Roman" panose="02020603050405020304" pitchFamily="18" charset="0"/>
              </a:rPr>
              <a:t>（タイトル右下の提出年月日欄も同様）</a:t>
            </a:r>
            <a:endParaRPr lang="ja-JP" altLang="ja-JP"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（４）受検対象設備の合計処理量欄等を追加</a:t>
            </a:r>
            <a:r>
              <a:rPr lang="ja-JP" altLang="en-US" kern="100" dirty="0" smtClean="0">
                <a:solidFill>
                  <a:srgbClr val="FF0000"/>
                </a:solidFill>
                <a:latin typeface="游明朝" panose="02020400000000000000" pitchFamily="18" charset="-128"/>
                <a:ea typeface="ＭＳ 明朝" panose="02020609040205080304" pitchFamily="17" charset="-128"/>
                <a:cs typeface="Times New Roman" panose="02020603050405020304" pitchFamily="18" charset="0"/>
              </a:rPr>
              <a:t>（希望日欄が空欄以外の処理量のみ合計）</a:t>
            </a:r>
            <a:endParaRPr lang="ja-JP" altLang="ja-JP" kern="100" dirty="0">
              <a:solidFill>
                <a:srgbClr val="FF0000"/>
              </a:solidFill>
              <a:latin typeface="游明朝" panose="02020400000000000000" pitchFamily="18" charset="-128"/>
              <a:ea typeface="游明朝" panose="02020400000000000000" pitchFamily="18" charset="-128"/>
              <a:cs typeface="Times New Roman" panose="02020603050405020304" pitchFamily="18" charset="0"/>
            </a:endParaRPr>
          </a:p>
          <a:p>
            <a:r>
              <a:rPr lang="ja-JP" altLang="en-US" dirty="0" smtClean="0">
                <a:ea typeface="ＭＳ 明朝" panose="02020609040205080304" pitchFamily="17" charset="-128"/>
                <a:cs typeface="Times New Roman" panose="02020603050405020304" pitchFamily="18" charset="0"/>
              </a:rPr>
              <a:t>　　　</a:t>
            </a:r>
            <a:r>
              <a:rPr lang="ja-JP" altLang="en-US"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（様式右上の定置式の有無を入力すると、</a:t>
            </a:r>
            <a:r>
              <a:rPr lang="ja-JP" altLang="en-US" b="1" dirty="0" smtClean="0">
                <a:solidFill>
                  <a:srgbClr val="002060"/>
                </a:solidFill>
                <a:latin typeface="ＭＳ ゴシック" panose="020B0609070205080204" pitchFamily="49" charset="-128"/>
                <a:ea typeface="ＭＳ ゴシック" panose="020B0609070205080204" pitchFamily="49" charset="-128"/>
                <a:cs typeface="Times New Roman" panose="02020603050405020304" pitchFamily="18" charset="0"/>
              </a:rPr>
              <a:t>調査時点の手数料金額</a:t>
            </a:r>
            <a:r>
              <a:rPr lang="ja-JP" altLang="en-US"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を表示します。）</a:t>
            </a:r>
            <a:endParaRPr lang="en-US" altLang="ja-JP"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dirty="0" smtClean="0">
              <a:ea typeface="ＭＳ 明朝" panose="02020609040205080304" pitchFamily="17" charset="-128"/>
              <a:cs typeface="Times New Roman" panose="02020603050405020304" pitchFamily="18" charset="0"/>
            </a:endParaRPr>
          </a:p>
          <a:p>
            <a:r>
              <a:rPr lang="ja-JP" altLang="en-US"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en-US"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施設数が９施設以上の事業所向けに、別タブに２４施設まで入力できるファイルを追加</a:t>
            </a:r>
            <a:endParaRPr lang="ja-JP" altLang="ja-JP"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dirty="0">
              <a:ea typeface="ＭＳ 明朝" panose="02020609040205080304" pitchFamily="17" charset="-128"/>
              <a:cs typeface="Times New Roman" panose="02020603050405020304" pitchFamily="18" charset="0"/>
            </a:endParaRPr>
          </a:p>
          <a:p>
            <a:r>
              <a:rPr lang="ja-JP" altLang="en-US" dirty="0" smtClean="0"/>
              <a:t>　　</a:t>
            </a:r>
            <a:r>
              <a:rPr lang="en-US" altLang="ja-JP" b="1" dirty="0" smtClean="0">
                <a:solidFill>
                  <a:srgbClr val="FF0000"/>
                </a:solidFill>
              </a:rPr>
              <a:t>※</a:t>
            </a:r>
            <a:r>
              <a:rPr lang="ja-JP" altLang="en-US" b="1" dirty="0">
                <a:solidFill>
                  <a:srgbClr val="FF0000"/>
                </a:solidFill>
              </a:rPr>
              <a:t>　</a:t>
            </a:r>
            <a:r>
              <a:rPr lang="ja-JP" altLang="en-US" b="1" dirty="0" smtClean="0">
                <a:solidFill>
                  <a:srgbClr val="FF0000"/>
                </a:solidFill>
              </a:rPr>
              <a:t>基準日の入力追加等の手数が増えて申し訳ありませんが、新様式をご利用</a:t>
            </a:r>
            <a:r>
              <a:rPr lang="ja-JP" altLang="en-US" b="1" dirty="0">
                <a:solidFill>
                  <a:srgbClr val="FF0000"/>
                </a:solidFill>
              </a:rPr>
              <a:t>ください</a:t>
            </a:r>
            <a:r>
              <a:rPr lang="ja-JP" altLang="en-US" b="1" dirty="0" smtClean="0">
                <a:solidFill>
                  <a:srgbClr val="FF0000"/>
                </a:solidFill>
              </a:rPr>
              <a:t>。</a:t>
            </a:r>
            <a:endParaRPr lang="en-US" altLang="ja-JP" b="1" dirty="0" smtClean="0">
              <a:solidFill>
                <a:srgbClr val="FF0000"/>
              </a:solidFill>
            </a:endParaRPr>
          </a:p>
          <a:p>
            <a:r>
              <a:rPr lang="ja-JP" altLang="en-US" b="1" dirty="0" smtClean="0">
                <a:solidFill>
                  <a:srgbClr val="FF0000"/>
                </a:solidFill>
              </a:rPr>
              <a:t>　　　</a:t>
            </a:r>
            <a:r>
              <a:rPr lang="ja-JP" altLang="en-US" b="1" dirty="0" smtClean="0">
                <a:solidFill>
                  <a:srgbClr val="00B050"/>
                </a:solidFill>
              </a:rPr>
              <a:t>（ご面倒ですが、なるべく新様式の利用をお願いします。）</a:t>
            </a:r>
            <a:endParaRPr lang="ja-JP" altLang="en-US" b="1" dirty="0">
              <a:solidFill>
                <a:srgbClr val="00B050"/>
              </a:solidFill>
            </a:endParaRPr>
          </a:p>
        </p:txBody>
      </p:sp>
    </p:spTree>
    <p:extLst>
      <p:ext uri="{BB962C8B-B14F-4D97-AF65-F5344CB8AC3E}">
        <p14:creationId xmlns:p14="http://schemas.microsoft.com/office/powerpoint/2010/main" val="3035970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extLst>
              <p:ext uri="{D42A27DB-BD31-4B8C-83A1-F6EECF244321}">
                <p14:modId xmlns:p14="http://schemas.microsoft.com/office/powerpoint/2010/main" val="4096709634"/>
              </p:ext>
            </p:extLst>
          </p:nvPr>
        </p:nvGraphicFramePr>
        <p:xfrm>
          <a:off x="1196975" y="1414463"/>
          <a:ext cx="9647238" cy="5443537"/>
        </p:xfrm>
        <a:graphic>
          <a:graphicData uri="http://schemas.openxmlformats.org/presentationml/2006/ole">
            <mc:AlternateContent xmlns:mc="http://schemas.openxmlformats.org/markup-compatibility/2006">
              <mc:Choice xmlns:v="urn:schemas-microsoft-com:vml" Requires="v">
                <p:oleObj spid="_x0000_s2148" name="ワークシート" r:id="rId3" imgW="6667388" imgH="3762487" progId="Excel.Sheet.12">
                  <p:embed/>
                </p:oleObj>
              </mc:Choice>
              <mc:Fallback>
                <p:oleObj name="ワークシート" r:id="rId3" imgW="6667388" imgH="3762487" progId="Excel.Sheet.12">
                  <p:embed/>
                  <p:pic>
                    <p:nvPicPr>
                      <p:cNvPr id="0" name=""/>
                      <p:cNvPicPr/>
                      <p:nvPr/>
                    </p:nvPicPr>
                    <p:blipFill>
                      <a:blip r:embed="rId4"/>
                      <a:stretch>
                        <a:fillRect/>
                      </a:stretch>
                    </p:blipFill>
                    <p:spPr>
                      <a:xfrm>
                        <a:off x="1196975" y="1414463"/>
                        <a:ext cx="9647238" cy="5443537"/>
                      </a:xfrm>
                      <a:prstGeom prst="rect">
                        <a:avLst/>
                      </a:prstGeom>
                    </p:spPr>
                  </p:pic>
                </p:oleObj>
              </mc:Fallback>
            </mc:AlternateContent>
          </a:graphicData>
        </a:graphic>
      </p:graphicFrame>
      <p:sp>
        <p:nvSpPr>
          <p:cNvPr id="6" name="下矢印吹き出し 5"/>
          <p:cNvSpPr/>
          <p:nvPr/>
        </p:nvSpPr>
        <p:spPr>
          <a:xfrm>
            <a:off x="4883971" y="499980"/>
            <a:ext cx="2364967" cy="914400"/>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FF0000"/>
                </a:solidFill>
                <a:latin typeface="ＭＳ ゴシック" panose="020B0609070205080204" pitchFamily="49" charset="-128"/>
                <a:ea typeface="ＭＳ ゴシック" panose="020B0609070205080204" pitchFamily="49" charset="-128"/>
              </a:rPr>
              <a:t>(1)</a:t>
            </a:r>
          </a:p>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“７”に変更</a:t>
            </a:r>
            <a:endParaRPr kumimoji="1" lang="ja-JP" altLang="en-US" sz="2000" b="1" dirty="0">
              <a:solidFill>
                <a:srgbClr val="FF0000"/>
              </a:solidFill>
              <a:latin typeface="ＭＳ ゴシック" panose="020B0609070205080204" pitchFamily="49" charset="-128"/>
              <a:ea typeface="ＭＳ ゴシック" panose="020B0609070205080204" pitchFamily="49" charset="-128"/>
            </a:endParaRPr>
          </a:p>
        </p:txBody>
      </p:sp>
      <p:sp>
        <p:nvSpPr>
          <p:cNvPr id="7" name="下矢印吹き出し 6"/>
          <p:cNvSpPr/>
          <p:nvPr/>
        </p:nvSpPr>
        <p:spPr>
          <a:xfrm>
            <a:off x="8969188" y="499980"/>
            <a:ext cx="2290482" cy="914400"/>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FF0000"/>
                </a:solidFill>
                <a:latin typeface="ＭＳ ゴシック" panose="020B0609070205080204" pitchFamily="49" charset="-128"/>
                <a:ea typeface="ＭＳ ゴシック" panose="020B0609070205080204" pitchFamily="49" charset="-128"/>
              </a:rPr>
              <a:t>(2)</a:t>
            </a:r>
          </a:p>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必ず該当を選択</a:t>
            </a:r>
            <a:endParaRPr kumimoji="1" lang="ja-JP" altLang="en-US" sz="2000" b="1" dirty="0">
              <a:solidFill>
                <a:srgbClr val="FF0000"/>
              </a:solidFill>
              <a:latin typeface="ＭＳ ゴシック" panose="020B0609070205080204" pitchFamily="49" charset="-128"/>
              <a:ea typeface="ＭＳ ゴシック" panose="020B0609070205080204" pitchFamily="49" charset="-128"/>
            </a:endParaRPr>
          </a:p>
        </p:txBody>
      </p:sp>
      <p:sp>
        <p:nvSpPr>
          <p:cNvPr id="2" name="角丸四角形吹き出し 1"/>
          <p:cNvSpPr/>
          <p:nvPr/>
        </p:nvSpPr>
        <p:spPr>
          <a:xfrm>
            <a:off x="1196788" y="3564835"/>
            <a:ext cx="2341542" cy="927652"/>
          </a:xfrm>
          <a:prstGeom prst="wedgeRoundRectCallout">
            <a:avLst>
              <a:gd name="adj1" fmla="val 67949"/>
              <a:gd name="adj2" fmla="val 7982"/>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rgbClr val="FF0000"/>
                </a:solidFill>
              </a:rPr>
              <a:t>（１）のとおり７を入力すると自動的に表示が変わります</a:t>
            </a:r>
            <a:endParaRPr kumimoji="1" lang="ja-JP" altLang="en-US" dirty="0">
              <a:solidFill>
                <a:srgbClr val="FF0000"/>
              </a:solidFill>
            </a:endParaRPr>
          </a:p>
        </p:txBody>
      </p:sp>
      <p:sp>
        <p:nvSpPr>
          <p:cNvPr id="3" name="楕円 2"/>
          <p:cNvSpPr/>
          <p:nvPr/>
        </p:nvSpPr>
        <p:spPr>
          <a:xfrm>
            <a:off x="4717774" y="4134678"/>
            <a:ext cx="2411896" cy="41081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4532243" y="3737113"/>
            <a:ext cx="351729" cy="38431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5167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685038865"/>
              </p:ext>
            </p:extLst>
          </p:nvPr>
        </p:nvGraphicFramePr>
        <p:xfrm>
          <a:off x="895164" y="2162287"/>
          <a:ext cx="10075092" cy="4173967"/>
        </p:xfrm>
        <a:graphic>
          <a:graphicData uri="http://schemas.openxmlformats.org/presentationml/2006/ole">
            <mc:AlternateContent xmlns:mc="http://schemas.openxmlformats.org/markup-compatibility/2006">
              <mc:Choice xmlns:v="urn:schemas-microsoft-com:vml" Requires="v">
                <p:oleObj spid="_x0000_s3176" name="ワークシート" r:id="rId3" imgW="6667388" imgH="2762362" progId="Excel.Sheet.12">
                  <p:embed/>
                </p:oleObj>
              </mc:Choice>
              <mc:Fallback>
                <p:oleObj name="ワークシート" r:id="rId3" imgW="6667388" imgH="2762362" progId="Excel.Sheet.12">
                  <p:embed/>
                  <p:pic>
                    <p:nvPicPr>
                      <p:cNvPr id="0" name=""/>
                      <p:cNvPicPr/>
                      <p:nvPr/>
                    </p:nvPicPr>
                    <p:blipFill>
                      <a:blip r:embed="rId4"/>
                      <a:stretch>
                        <a:fillRect/>
                      </a:stretch>
                    </p:blipFill>
                    <p:spPr>
                      <a:xfrm>
                        <a:off x="895164" y="2162287"/>
                        <a:ext cx="10075092" cy="4173967"/>
                      </a:xfrm>
                      <a:prstGeom prst="rect">
                        <a:avLst/>
                      </a:prstGeom>
                    </p:spPr>
                  </p:pic>
                </p:oleObj>
              </mc:Fallback>
            </mc:AlternateContent>
          </a:graphicData>
        </a:graphic>
      </p:graphicFrame>
      <p:sp>
        <p:nvSpPr>
          <p:cNvPr id="3" name="下矢印吹き出し 2"/>
          <p:cNvSpPr/>
          <p:nvPr/>
        </p:nvSpPr>
        <p:spPr>
          <a:xfrm>
            <a:off x="7918244" y="1032733"/>
            <a:ext cx="2695688" cy="1323191"/>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周期外は空白とする</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a:t>
            </a:r>
            <a:r>
              <a:rPr kumimoji="1" lang="en-US" altLang="ja-JP" sz="2000" b="1" dirty="0" smtClean="0">
                <a:solidFill>
                  <a:srgbClr val="0070C0"/>
                </a:solidFill>
                <a:latin typeface="ＭＳ ゴシック" panose="020B0609070205080204" pitchFamily="49" charset="-128"/>
                <a:ea typeface="ＭＳ ゴシック" panose="020B0609070205080204" pitchFamily="49" charset="-128"/>
              </a:rPr>
              <a:t>EXCEL</a:t>
            </a: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の日付形式）</a:t>
            </a:r>
            <a:endParaRPr kumimoji="1" lang="ja-JP" altLang="en-US" sz="2000" b="1" dirty="0">
              <a:solidFill>
                <a:srgbClr val="0070C0"/>
              </a:solidFill>
              <a:latin typeface="ＭＳ ゴシック" panose="020B0609070205080204" pitchFamily="49" charset="-128"/>
              <a:ea typeface="ＭＳ ゴシック" panose="020B0609070205080204" pitchFamily="49" charset="-128"/>
            </a:endParaRPr>
          </a:p>
        </p:txBody>
      </p:sp>
      <p:sp>
        <p:nvSpPr>
          <p:cNvPr id="4" name="下矢印吹き出し 3"/>
          <p:cNvSpPr/>
          <p:nvPr/>
        </p:nvSpPr>
        <p:spPr>
          <a:xfrm>
            <a:off x="5475643" y="1032733"/>
            <a:ext cx="2302752" cy="1366220"/>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基準日をよく確認</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間違いが多い！</a:t>
            </a:r>
            <a:endParaRPr kumimoji="1" lang="ja-JP" altLang="en-US" sz="2000" b="1" dirty="0">
              <a:solidFill>
                <a:srgbClr val="0070C0"/>
              </a:solidFill>
              <a:latin typeface="ＭＳ ゴシック" panose="020B0609070205080204" pitchFamily="49" charset="-128"/>
              <a:ea typeface="ＭＳ ゴシック" panose="020B0609070205080204" pitchFamily="49" charset="-128"/>
            </a:endParaRPr>
          </a:p>
        </p:txBody>
      </p:sp>
      <p:sp>
        <p:nvSpPr>
          <p:cNvPr id="5" name="下矢印吹き出し 4"/>
          <p:cNvSpPr/>
          <p:nvPr/>
        </p:nvSpPr>
        <p:spPr>
          <a:xfrm>
            <a:off x="1015018" y="1086518"/>
            <a:ext cx="2798042" cy="1290919"/>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全保安検査対象施設</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周期外の施設も入力</a:t>
            </a:r>
            <a:endParaRPr kumimoji="1" lang="ja-JP" altLang="en-US" sz="2000" b="1" dirty="0">
              <a:solidFill>
                <a:srgbClr val="0070C0"/>
              </a:solidFill>
              <a:latin typeface="ＭＳ ゴシック" panose="020B0609070205080204" pitchFamily="49" charset="-128"/>
              <a:ea typeface="ＭＳ ゴシック" panose="020B0609070205080204" pitchFamily="49" charset="-128"/>
            </a:endParaRPr>
          </a:p>
        </p:txBody>
      </p:sp>
      <p:sp>
        <p:nvSpPr>
          <p:cNvPr id="6" name="下矢印吹き出し 5"/>
          <p:cNvSpPr/>
          <p:nvPr/>
        </p:nvSpPr>
        <p:spPr>
          <a:xfrm>
            <a:off x="3436936" y="3076687"/>
            <a:ext cx="2495774" cy="2969111"/>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最新の処理量を</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C00000"/>
                </a:solidFill>
                <a:latin typeface="ＭＳ ゴシック" panose="020B0609070205080204" pitchFamily="49" charset="-128"/>
                <a:ea typeface="ＭＳ ゴシック" panose="020B0609070205080204" pitchFamily="49" charset="-128"/>
              </a:rPr>
              <a:t>休止処理量を除き</a:t>
            </a:r>
            <a:endParaRPr kumimoji="1" lang="en-US" altLang="ja-JP" sz="2000" b="1" dirty="0" smtClean="0">
              <a:solidFill>
                <a:srgbClr val="C0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入力すること！</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希望日が空白の設備</a:t>
            </a:r>
            <a:endParaRPr kumimoji="1" lang="en-US" altLang="ja-JP" sz="2000" b="1" dirty="0" smtClean="0">
              <a:solidFill>
                <a:srgbClr val="0070C0"/>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rgbClr val="0070C0"/>
                </a:solidFill>
                <a:latin typeface="ＭＳ ゴシック" panose="020B0609070205080204" pitchFamily="49" charset="-128"/>
                <a:ea typeface="ＭＳ ゴシック" panose="020B0609070205080204" pitchFamily="49" charset="-128"/>
              </a:rPr>
              <a:t>処理量は合算しない</a:t>
            </a:r>
            <a:endParaRPr kumimoji="1" lang="ja-JP" altLang="en-US" sz="2000" b="1" dirty="0">
              <a:solidFill>
                <a:srgbClr val="0070C0"/>
              </a:solidFill>
              <a:latin typeface="ＭＳ ゴシック" panose="020B0609070205080204" pitchFamily="49" charset="-128"/>
              <a:ea typeface="ＭＳ ゴシック" panose="020B0609070205080204" pitchFamily="49" charset="-128"/>
            </a:endParaRPr>
          </a:p>
        </p:txBody>
      </p:sp>
      <p:sp>
        <p:nvSpPr>
          <p:cNvPr id="8" name="下矢印吹き出し 7"/>
          <p:cNvSpPr/>
          <p:nvPr/>
        </p:nvSpPr>
        <p:spPr>
          <a:xfrm>
            <a:off x="5992626" y="3872753"/>
            <a:ext cx="1925618" cy="2173045"/>
          </a:xfrm>
          <a:prstGeom prst="downArrowCallou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調査票右上を選択していないと手数料を表示しない！</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28721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42276" y="634701"/>
            <a:ext cx="10843709" cy="5632311"/>
          </a:xfrm>
          <a:prstGeom prst="rect">
            <a:avLst/>
          </a:prstGeom>
        </p:spPr>
        <p:txBody>
          <a:bodyPr wrap="square">
            <a:spAutoFit/>
          </a:bodyPr>
          <a:lstStyle/>
          <a:p>
            <a:pPr>
              <a:spcAft>
                <a:spcPts val="0"/>
              </a:spcAft>
            </a:pP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保安検査日程調整時における情報提供のお願い（再）</a:t>
            </a: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3200" kern="100" dirty="0">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en-US" altLang="ja-JP" kern="100" dirty="0">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　　保安検査日程調整では、受検予定設備一覧をいただく機会に併せて、</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　当協会の台帳の時点修正も行っていま</a:t>
            </a:r>
            <a:r>
              <a:rPr lang="ja-JP" altLang="ja-JP" sz="2400" kern="100" dirty="0" smtClean="0">
                <a:latin typeface="游明朝" panose="02020400000000000000" pitchFamily="18" charset="-128"/>
                <a:ea typeface="ＭＳ 明朝" panose="02020609040205080304" pitchFamily="17" charset="-128"/>
                <a:cs typeface="Times New Roman" panose="02020603050405020304" pitchFamily="18" charset="0"/>
              </a:rPr>
              <a:t>す</a:t>
            </a: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ので、ご協力ください</a:t>
            </a:r>
            <a:r>
              <a:rPr lang="ja-JP" altLang="ja-JP" sz="2400"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設備の新設や休廃止</a:t>
            </a:r>
            <a:endParaRPr lang="ja-JP" altLang="ja-JP" sz="20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当協会の台帳は県・市の許認可と連動していませんので、新設については、許可証・</a:t>
            </a: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完成検査証の</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写しを、休廃止については、県に提出した軽微変更届等の写しをＰＤＦでいただいています</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（設備名称、許可年月日・番号等を確認するため、公印や受付印のあるものとしています。）</a:t>
            </a:r>
            <a:endParaRPr lang="en-US" altLang="ja-JP"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処理量変更が伴う施設変更</a:t>
            </a:r>
            <a:endParaRPr lang="en-US" altLang="ja-JP"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上記１と同様、変更許可については、</a:t>
            </a: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許可証・完成検査証の写しを</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、軽微な変更に</a:t>
            </a: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ついては、県に提出した軽微変更届等の写しをＰＤＦでいただいています</a:t>
            </a: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（処理量変更が伴わない変更は不要です。許可証上の不明点は、別途、明細書を求めます。）</a:t>
            </a:r>
            <a:endParaRPr lang="en-US" altLang="ja-JP"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dirty="0" smtClean="0">
              <a:ea typeface="ＭＳ 明朝" panose="02020609040205080304" pitchFamily="17" charset="-128"/>
              <a:cs typeface="Times New Roman" panose="02020603050405020304" pitchFamily="18" charset="0"/>
            </a:endParaRPr>
          </a:p>
          <a:p>
            <a:r>
              <a:rPr lang="ja-JP" altLang="en-US" dirty="0" smtClean="0"/>
              <a:t>　　</a:t>
            </a:r>
            <a:r>
              <a:rPr lang="en-US" altLang="ja-JP" b="1" dirty="0" smtClean="0">
                <a:solidFill>
                  <a:srgbClr val="FF0000"/>
                </a:solidFill>
              </a:rPr>
              <a:t>※</a:t>
            </a:r>
            <a:r>
              <a:rPr lang="ja-JP" altLang="en-US" b="1" dirty="0">
                <a:solidFill>
                  <a:srgbClr val="FF0000"/>
                </a:solidFill>
              </a:rPr>
              <a:t>　</a:t>
            </a:r>
            <a:r>
              <a:rPr lang="ja-JP" altLang="en-US" b="1" dirty="0" smtClean="0">
                <a:solidFill>
                  <a:srgbClr val="FF0000"/>
                </a:solidFill>
              </a:rPr>
              <a:t>各事業所での変更の都度の情報提供は不要です。疑義が生じた</a:t>
            </a:r>
            <a:r>
              <a:rPr lang="ja-JP" altLang="en-US" b="1" smtClean="0">
                <a:solidFill>
                  <a:srgbClr val="FF0000"/>
                </a:solidFill>
              </a:rPr>
              <a:t>場合は当方から依頼</a:t>
            </a:r>
            <a:r>
              <a:rPr lang="ja-JP" altLang="en-US" b="1" dirty="0" smtClean="0">
                <a:solidFill>
                  <a:srgbClr val="FF0000"/>
                </a:solidFill>
              </a:rPr>
              <a:t>します。</a:t>
            </a:r>
            <a:endParaRPr lang="en-US" altLang="ja-JP" b="1" dirty="0" smtClean="0">
              <a:solidFill>
                <a:srgbClr val="FF0000"/>
              </a:solidFill>
            </a:endParaRPr>
          </a:p>
          <a:p>
            <a:endParaRPr lang="en-US" altLang="ja-JP" b="1" dirty="0" smtClean="0">
              <a:solidFill>
                <a:srgbClr val="FF0000"/>
              </a:solidFill>
            </a:endParaRPr>
          </a:p>
          <a:p>
            <a:r>
              <a:rPr lang="ja-JP" altLang="en-US" b="1" dirty="0" smtClean="0">
                <a:solidFill>
                  <a:srgbClr val="FF0000"/>
                </a:solidFill>
              </a:rPr>
              <a:t>　　　</a:t>
            </a:r>
            <a:r>
              <a:rPr lang="ja-JP" altLang="en-US" b="1" dirty="0" smtClean="0">
                <a:solidFill>
                  <a:srgbClr val="00B050"/>
                </a:solidFill>
              </a:rPr>
              <a:t>（ご面倒をお掛けしますが、よろしくお願いします。）</a:t>
            </a:r>
            <a:endParaRPr lang="ja-JP" altLang="en-US" b="1" dirty="0">
              <a:solidFill>
                <a:srgbClr val="00B050"/>
              </a:solidFill>
            </a:endParaRPr>
          </a:p>
        </p:txBody>
      </p:sp>
    </p:spTree>
    <p:extLst>
      <p:ext uri="{BB962C8B-B14F-4D97-AF65-F5344CB8AC3E}">
        <p14:creationId xmlns:p14="http://schemas.microsoft.com/office/powerpoint/2010/main" val="812471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2"/>
          <p:cNvSpPr txBox="1">
            <a:spLocks noChangeArrowheads="1"/>
          </p:cNvSpPr>
          <p:nvPr/>
        </p:nvSpPr>
        <p:spPr bwMode="auto">
          <a:xfrm>
            <a:off x="3513251" y="556534"/>
            <a:ext cx="6777915" cy="544700"/>
          </a:xfrm>
          <a:prstGeom prst="rect">
            <a:avLst/>
          </a:prstGeom>
          <a:solidFill>
            <a:schemeClr val="bg1"/>
          </a:solidFill>
          <a:ln w="57150" cmpd="thickThin">
            <a:solidFill>
              <a:srgbClr val="000000"/>
            </a:solidFill>
            <a:miter lim="800000"/>
            <a:headEnd/>
            <a:tailEnd/>
          </a:ln>
        </p:spPr>
        <p:txBody>
          <a:bodyPr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1" lang="ja-JP" altLang="en-US" sz="2400" b="1"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保安検査日程調整から保安検査までの流れ</a:t>
            </a:r>
            <a:endParaRPr kumimoji="1" lang="ja-JP" altLang="en-US" sz="2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0117" name="Line 3"/>
          <p:cNvSpPr>
            <a:spLocks noChangeShapeType="1"/>
          </p:cNvSpPr>
          <p:nvPr/>
        </p:nvSpPr>
        <p:spPr bwMode="auto">
          <a:xfrm flipV="1">
            <a:off x="450670" y="4601516"/>
            <a:ext cx="10657045" cy="3497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0118" name="Line 4"/>
          <p:cNvSpPr>
            <a:spLocks noChangeShapeType="1"/>
          </p:cNvSpPr>
          <p:nvPr/>
        </p:nvSpPr>
        <p:spPr bwMode="auto">
          <a:xfrm>
            <a:off x="701111" y="3148424"/>
            <a:ext cx="36577" cy="1488065"/>
          </a:xfrm>
          <a:prstGeom prst="line">
            <a:avLst/>
          </a:prstGeom>
          <a:noFill/>
          <a:ln w="57150">
            <a:solidFill>
              <a:schemeClr val="tx1"/>
            </a:solidFill>
            <a:round/>
            <a:headEnd type="triangle"/>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90128" name="Text Box 14"/>
          <p:cNvSpPr txBox="1">
            <a:spLocks noChangeArrowheads="1"/>
          </p:cNvSpPr>
          <p:nvPr/>
        </p:nvSpPr>
        <p:spPr bwMode="auto">
          <a:xfrm>
            <a:off x="450670" y="675706"/>
            <a:ext cx="11016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en-US" altLang="ja-JP"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12</a:t>
            </a: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月下旬</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90131" name="Text Box 17"/>
          <p:cNvSpPr txBox="1">
            <a:spLocks noChangeArrowheads="1"/>
          </p:cNvSpPr>
          <p:nvPr/>
        </p:nvSpPr>
        <p:spPr bwMode="auto">
          <a:xfrm>
            <a:off x="1777843" y="690284"/>
            <a:ext cx="1119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２月末頃</a:t>
            </a:r>
            <a:endParaRPr kumimoji="1" lang="ja-JP" altLang="en-US" sz="18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100" name="Text Box 17"/>
          <p:cNvSpPr txBox="1">
            <a:spLocks noChangeArrowheads="1"/>
          </p:cNvSpPr>
          <p:nvPr/>
        </p:nvSpPr>
        <p:spPr bwMode="auto">
          <a:xfrm>
            <a:off x="2986326" y="1154739"/>
            <a:ext cx="203447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None/>
              <a:defRPr/>
            </a:pPr>
            <a:r>
              <a:rPr lang="ja-JP" altLang="en-US" sz="1800" b="1" dirty="0" smtClean="0">
                <a:solidFill>
                  <a:srgbClr val="FF0000"/>
                </a:solidFill>
                <a:latin typeface="Times New Roman" panose="02020603050405020304" pitchFamily="18" charset="0"/>
              </a:rPr>
              <a:t>　　</a:t>
            </a:r>
            <a:r>
              <a:rPr lang="en-US" altLang="ja-JP" sz="1800" b="1" dirty="0" smtClean="0">
                <a:solidFill>
                  <a:srgbClr val="FF0000"/>
                </a:solidFill>
                <a:latin typeface="Times New Roman" panose="02020603050405020304" pitchFamily="18" charset="0"/>
              </a:rPr>
              <a:t>《</a:t>
            </a:r>
            <a:r>
              <a:rPr lang="ja-JP" altLang="en-US" sz="1800" b="1" dirty="0">
                <a:solidFill>
                  <a:srgbClr val="FF0000"/>
                </a:solidFill>
                <a:latin typeface="Times New Roman" panose="02020603050405020304" pitchFamily="18" charset="0"/>
              </a:rPr>
              <a:t>期限厳守</a:t>
            </a:r>
            <a:r>
              <a:rPr lang="en-US" altLang="ja-JP" sz="1800" b="1" dirty="0" smtClean="0">
                <a:solidFill>
                  <a:srgbClr val="FF0000"/>
                </a:solidFill>
                <a:latin typeface="Times New Roman" panose="02020603050405020304" pitchFamily="18" charset="0"/>
              </a:rPr>
              <a:t>》</a:t>
            </a:r>
            <a:r>
              <a:rPr lang="ja-JP" altLang="en-US" sz="1800" b="1" dirty="0" smtClean="0">
                <a:solidFill>
                  <a:srgbClr val="FF0000"/>
                </a:solidFill>
                <a:latin typeface="Times New Roman" panose="02020603050405020304" pitchFamily="18" charset="0"/>
              </a:rPr>
              <a:t>　　</a:t>
            </a:r>
            <a:r>
              <a:rPr kumimoji="1" lang="ja-JP" altLang="en-US" sz="1400" b="0" i="0" u="none" strike="noStrike" kern="1200" cap="none" spc="0" normalizeH="0" baseline="0" noProof="0" dirty="0" smtClean="0">
                <a:ln>
                  <a:noFill/>
                </a:ln>
                <a:effectLst/>
                <a:uLnTx/>
                <a:uFillTx/>
                <a:latin typeface="Times New Roman" panose="02020603050405020304" pitchFamily="18" charset="0"/>
                <a:ea typeface="ＭＳ Ｐゴシック" panose="020B0600070205080204" pitchFamily="50" charset="-128"/>
                <a:cs typeface="+mn-cs"/>
              </a:rPr>
              <a:t>当該年度の最初の対象設備の受検日の</a:t>
            </a:r>
            <a:r>
              <a:rPr kumimoji="1" lang="ja-JP" altLang="en-US" sz="14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１ヶ月前</a:t>
            </a:r>
            <a:r>
              <a:rPr kumimoji="1" lang="ja-JP" altLang="en-US" sz="1400" b="0" i="0" u="none" strike="noStrike" kern="1200" cap="none" spc="0" normalizeH="0" baseline="0" noProof="0" dirty="0" smtClean="0">
                <a:ln>
                  <a:noFill/>
                </a:ln>
                <a:effectLst/>
                <a:uLnTx/>
                <a:uFillTx/>
                <a:latin typeface="Times New Roman" panose="02020603050405020304" pitchFamily="18" charset="0"/>
                <a:ea typeface="ＭＳ Ｐゴシック" panose="020B0600070205080204" pitchFamily="50" charset="-128"/>
                <a:cs typeface="+mn-cs"/>
              </a:rPr>
              <a:t>までに　持参又は郵送</a:t>
            </a:r>
            <a:endParaRPr kumimoji="1" lang="ja-JP" altLang="en-US" sz="1400" b="1" i="0" u="none" strike="noStrike" kern="1200" cap="none" spc="0" normalizeH="0" baseline="0" noProof="0" dirty="0">
              <a:ln>
                <a:noFill/>
              </a:ln>
              <a:effectLst/>
              <a:uLnTx/>
              <a:uFillTx/>
              <a:latin typeface="Times New Roman" panose="02020603050405020304" pitchFamily="18" charset="0"/>
              <a:ea typeface="ＭＳ Ｐゴシック" panose="020B0600070205080204" pitchFamily="50" charset="-128"/>
              <a:cs typeface="+mn-cs"/>
            </a:endParaRPr>
          </a:p>
        </p:txBody>
      </p:sp>
      <p:sp>
        <p:nvSpPr>
          <p:cNvPr id="102" name="Text Box 26"/>
          <p:cNvSpPr txBox="1">
            <a:spLocks noChangeArrowheads="1"/>
          </p:cNvSpPr>
          <p:nvPr/>
        </p:nvSpPr>
        <p:spPr bwMode="auto">
          <a:xfrm>
            <a:off x="8879197" y="1563468"/>
            <a:ext cx="1411969" cy="5847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２施設目以降の対象設備</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09" name="Text Box 27"/>
          <p:cNvSpPr txBox="1">
            <a:spLocks noChangeArrowheads="1"/>
          </p:cNvSpPr>
          <p:nvPr/>
        </p:nvSpPr>
        <p:spPr bwMode="auto">
          <a:xfrm>
            <a:off x="4415413" y="2662962"/>
            <a:ext cx="1010945" cy="3385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時間連絡</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10" name="Text Box 27"/>
          <p:cNvSpPr txBox="1">
            <a:spLocks noChangeArrowheads="1"/>
          </p:cNvSpPr>
          <p:nvPr/>
        </p:nvSpPr>
        <p:spPr bwMode="auto">
          <a:xfrm>
            <a:off x="6157002" y="3052353"/>
            <a:ext cx="833114" cy="584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50000"/>
              </a:spcBef>
              <a:buNone/>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検査証郵送</a:t>
            </a:r>
            <a:r>
              <a:rPr lang="en-US" altLang="ja-JP" sz="1600" b="1" dirty="0" smtClean="0">
                <a:solidFill>
                  <a:srgbClr val="C00000"/>
                </a:solidFill>
                <a:latin typeface="Times New Roman" panose="02020603050405020304" pitchFamily="18" charset="0"/>
              </a:rPr>
              <a:t>※</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38" name="Text Box 44"/>
          <p:cNvSpPr txBox="1">
            <a:spLocks noChangeArrowheads="1"/>
          </p:cNvSpPr>
          <p:nvPr/>
        </p:nvSpPr>
        <p:spPr bwMode="auto">
          <a:xfrm>
            <a:off x="1837511" y="1085962"/>
            <a:ext cx="1107726" cy="1616720"/>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　受検日通知</a:t>
            </a:r>
            <a:r>
              <a:rPr kumimoji="1" lang="ja-JP" altLang="en-US"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（郵送）</a:t>
            </a:r>
            <a:endParaRPr kumimoji="1" lang="ja-JP"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45" name="Text Box 26"/>
          <p:cNvSpPr txBox="1">
            <a:spLocks noChangeArrowheads="1"/>
          </p:cNvSpPr>
          <p:nvPr/>
        </p:nvSpPr>
        <p:spPr bwMode="auto">
          <a:xfrm>
            <a:off x="5038776" y="1449786"/>
            <a:ext cx="1029843" cy="5847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最初の　対象設備</a:t>
            </a:r>
            <a:endParaRPr kumimoji="1" lang="ja-JP" alt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48" name="Text Box 44"/>
          <p:cNvSpPr txBox="1">
            <a:spLocks noChangeArrowheads="1"/>
          </p:cNvSpPr>
          <p:nvPr/>
        </p:nvSpPr>
        <p:spPr bwMode="auto">
          <a:xfrm>
            <a:off x="505559" y="1056552"/>
            <a:ext cx="875135" cy="2077824"/>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日程調整依頼　</a:t>
            </a:r>
            <a:r>
              <a:rPr kumimoji="1" lang="ja-JP" altLang="en-US"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（メール）</a:t>
            </a:r>
            <a:endParaRPr kumimoji="1" lang="ja-JP"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cxnSp>
        <p:nvCxnSpPr>
          <p:cNvPr id="54" name="直線コネクタ 53"/>
          <p:cNvCxnSpPr/>
          <p:nvPr/>
        </p:nvCxnSpPr>
        <p:spPr bwMode="auto">
          <a:xfrm flipH="1">
            <a:off x="5504958" y="2049611"/>
            <a:ext cx="10500" cy="1715086"/>
          </a:xfrm>
          <a:prstGeom prst="line">
            <a:avLst/>
          </a:prstGeom>
          <a:noFill/>
          <a:ln w="31750" cap="flat" cmpd="sng" algn="ctr">
            <a:solidFill>
              <a:schemeClr val="tx1"/>
            </a:solidFill>
            <a:prstDash val="solid"/>
            <a:round/>
            <a:headEnd type="none" w="med" len="med"/>
            <a:tailEnd type="none" w="med" len="med"/>
          </a:ln>
          <a:effectLst/>
        </p:spPr>
      </p:cxnSp>
      <p:sp>
        <p:nvSpPr>
          <p:cNvPr id="57" name="Text Box 44"/>
          <p:cNvSpPr txBox="1">
            <a:spLocks noChangeArrowheads="1"/>
          </p:cNvSpPr>
          <p:nvPr/>
        </p:nvSpPr>
        <p:spPr bwMode="auto">
          <a:xfrm>
            <a:off x="4891886" y="3764697"/>
            <a:ext cx="1107726" cy="1463673"/>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保安検査受  検  日</a:t>
            </a:r>
          </a:p>
        </p:txBody>
      </p:sp>
      <p:cxnSp>
        <p:nvCxnSpPr>
          <p:cNvPr id="59" name="直線コネクタ 58"/>
          <p:cNvCxnSpPr>
            <a:endCxn id="66" idx="0"/>
          </p:cNvCxnSpPr>
          <p:nvPr/>
        </p:nvCxnSpPr>
        <p:spPr bwMode="auto">
          <a:xfrm flipH="1">
            <a:off x="9614380" y="2186449"/>
            <a:ext cx="13665" cy="1566026"/>
          </a:xfrm>
          <a:prstGeom prst="line">
            <a:avLst/>
          </a:prstGeom>
          <a:noFill/>
          <a:ln w="31750" cap="flat" cmpd="sng" algn="ctr">
            <a:solidFill>
              <a:schemeClr val="tx1"/>
            </a:solidFill>
            <a:prstDash val="solid"/>
            <a:round/>
            <a:headEnd type="none" w="med" len="med"/>
            <a:tailEnd type="none" w="med" len="med"/>
          </a:ln>
          <a:effectLst/>
        </p:spPr>
      </p:cxnSp>
      <p:sp>
        <p:nvSpPr>
          <p:cNvPr id="61" name="Text Box 27"/>
          <p:cNvSpPr txBox="1">
            <a:spLocks noChangeArrowheads="1"/>
          </p:cNvSpPr>
          <p:nvPr/>
        </p:nvSpPr>
        <p:spPr bwMode="auto">
          <a:xfrm>
            <a:off x="8473598" y="2741928"/>
            <a:ext cx="1007819" cy="3385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時間連絡</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Text Box 44"/>
          <p:cNvSpPr txBox="1">
            <a:spLocks noChangeArrowheads="1"/>
          </p:cNvSpPr>
          <p:nvPr/>
        </p:nvSpPr>
        <p:spPr bwMode="auto">
          <a:xfrm>
            <a:off x="9060517" y="3752475"/>
            <a:ext cx="1107726" cy="1463673"/>
          </a:xfrm>
          <a:prstGeom prst="rect">
            <a:avLst/>
          </a:prstGeom>
          <a:solidFill>
            <a:srgbClr val="FFFF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保安検査受  検  日</a:t>
            </a:r>
          </a:p>
        </p:txBody>
      </p:sp>
      <p:sp>
        <p:nvSpPr>
          <p:cNvPr id="71" name="Line 4"/>
          <p:cNvSpPr>
            <a:spLocks noChangeShapeType="1"/>
          </p:cNvSpPr>
          <p:nvPr/>
        </p:nvSpPr>
        <p:spPr bwMode="auto">
          <a:xfrm flipH="1">
            <a:off x="2547096" y="2729753"/>
            <a:ext cx="7845" cy="1925656"/>
          </a:xfrm>
          <a:prstGeom prst="line">
            <a:avLst/>
          </a:prstGeom>
          <a:noFill/>
          <a:ln w="57150">
            <a:solidFill>
              <a:srgbClr val="FF0000"/>
            </a:solidFill>
            <a:round/>
            <a:headEnd type="triangle"/>
            <a:tailEnd type="none"/>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cxnSp>
        <p:nvCxnSpPr>
          <p:cNvPr id="80" name="直線コネクタ 79"/>
          <p:cNvCxnSpPr/>
          <p:nvPr/>
        </p:nvCxnSpPr>
        <p:spPr bwMode="auto">
          <a:xfrm flipH="1">
            <a:off x="4782544" y="3014831"/>
            <a:ext cx="18193" cy="1586685"/>
          </a:xfrm>
          <a:prstGeom prst="line">
            <a:avLst/>
          </a:prstGeom>
          <a:noFill/>
          <a:ln w="38100" cap="flat" cmpd="sng" algn="ctr">
            <a:solidFill>
              <a:schemeClr val="tx1"/>
            </a:solidFill>
            <a:prstDash val="solid"/>
            <a:round/>
            <a:headEnd type="triangle" w="med" len="med"/>
            <a:tailEnd type="none" w="med" len="med"/>
          </a:ln>
          <a:effectLst/>
        </p:spPr>
      </p:cxnSp>
      <p:cxnSp>
        <p:nvCxnSpPr>
          <p:cNvPr id="81" name="直線コネクタ 80"/>
          <p:cNvCxnSpPr/>
          <p:nvPr/>
        </p:nvCxnSpPr>
        <p:spPr bwMode="auto">
          <a:xfrm flipH="1">
            <a:off x="6483766" y="3644153"/>
            <a:ext cx="17380" cy="992336"/>
          </a:xfrm>
          <a:prstGeom prst="line">
            <a:avLst/>
          </a:prstGeom>
          <a:noFill/>
          <a:ln w="38100" cap="flat" cmpd="sng" algn="ctr">
            <a:solidFill>
              <a:schemeClr val="tx1"/>
            </a:solidFill>
            <a:prstDash val="solid"/>
            <a:round/>
            <a:headEnd type="triangle" w="med" len="med"/>
            <a:tailEnd type="none" w="med" len="med"/>
          </a:ln>
          <a:effectLst/>
        </p:spPr>
      </p:cxnSp>
      <p:cxnSp>
        <p:nvCxnSpPr>
          <p:cNvPr id="82" name="直線コネクタ 81"/>
          <p:cNvCxnSpPr/>
          <p:nvPr/>
        </p:nvCxnSpPr>
        <p:spPr bwMode="auto">
          <a:xfrm flipH="1">
            <a:off x="8936310" y="3092079"/>
            <a:ext cx="14865" cy="1487278"/>
          </a:xfrm>
          <a:prstGeom prst="line">
            <a:avLst/>
          </a:prstGeom>
          <a:noFill/>
          <a:ln w="38100" cap="flat" cmpd="sng" algn="ctr">
            <a:solidFill>
              <a:schemeClr val="tx1"/>
            </a:solidFill>
            <a:prstDash val="solid"/>
            <a:round/>
            <a:headEnd type="triangle" w="med" len="med"/>
            <a:tailEnd type="none" w="med" len="med"/>
          </a:ln>
          <a:effectLst/>
        </p:spPr>
      </p:cxnSp>
      <p:cxnSp>
        <p:nvCxnSpPr>
          <p:cNvPr id="83" name="直線コネクタ 82"/>
          <p:cNvCxnSpPr/>
          <p:nvPr/>
        </p:nvCxnSpPr>
        <p:spPr bwMode="auto">
          <a:xfrm flipH="1">
            <a:off x="10695709" y="3536576"/>
            <a:ext cx="26397" cy="1064940"/>
          </a:xfrm>
          <a:prstGeom prst="line">
            <a:avLst/>
          </a:prstGeom>
          <a:noFill/>
          <a:ln w="38100" cap="flat" cmpd="sng" algn="ctr">
            <a:solidFill>
              <a:schemeClr val="tx1"/>
            </a:solidFill>
            <a:prstDash val="solid"/>
            <a:round/>
            <a:headEnd type="triangle" w="med" len="med"/>
            <a:tailEnd type="none" w="med" len="med"/>
          </a:ln>
          <a:effectLst/>
        </p:spPr>
      </p:cxnSp>
      <p:sp>
        <p:nvSpPr>
          <p:cNvPr id="86" name="Text Box 64"/>
          <p:cNvSpPr txBox="1">
            <a:spLocks noChangeArrowheads="1"/>
          </p:cNvSpPr>
          <p:nvPr/>
        </p:nvSpPr>
        <p:spPr bwMode="auto">
          <a:xfrm>
            <a:off x="4899259" y="5219977"/>
            <a:ext cx="1100354" cy="163121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は基準</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日</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の　前</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後</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１ヶ月</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以内に受検</a:t>
            </a:r>
          </a:p>
        </p:txBody>
      </p:sp>
      <p:sp>
        <p:nvSpPr>
          <p:cNvPr id="87" name="Text Box 64"/>
          <p:cNvSpPr txBox="1">
            <a:spLocks noChangeArrowheads="1"/>
          </p:cNvSpPr>
          <p:nvPr/>
        </p:nvSpPr>
        <p:spPr bwMode="auto">
          <a:xfrm>
            <a:off x="9060517" y="5219977"/>
            <a:ext cx="1107726" cy="163121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保安検査は基準日</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の　前</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後</a:t>
            </a: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１ヶ月</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以内に受検</a:t>
            </a:r>
          </a:p>
        </p:txBody>
      </p:sp>
      <p:sp>
        <p:nvSpPr>
          <p:cNvPr id="42" name="Text Box 44"/>
          <p:cNvSpPr txBox="1">
            <a:spLocks noChangeArrowheads="1"/>
          </p:cNvSpPr>
          <p:nvPr/>
        </p:nvSpPr>
        <p:spPr bwMode="auto">
          <a:xfrm>
            <a:off x="7539549" y="2498245"/>
            <a:ext cx="714798" cy="1578248"/>
          </a:xfrm>
          <a:prstGeom prst="rect">
            <a:avLst/>
          </a:prstGeom>
          <a:solidFill>
            <a:schemeClr val="accent6">
              <a:lumMod val="20000"/>
              <a:lumOff val="80000"/>
            </a:schemeClr>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8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２</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施設目以降の　　　　　</a:t>
            </a:r>
            <a:r>
              <a:rPr kumimoji="1" lang="ja-JP" altLang="en-US" sz="1400" b="0" i="0" u="none" strike="noStrike" kern="1200" cap="none" spc="0" normalizeH="0" noProof="0" dirty="0" smtClean="0">
                <a:ln>
                  <a:noFill/>
                </a:ln>
                <a:solidFill>
                  <a:srgbClr val="00B050"/>
                </a:solidFill>
                <a:effectLst/>
                <a:uLnTx/>
                <a:uFillTx/>
                <a:latin typeface="Times New Roman" panose="02020603050405020304" pitchFamily="18" charset="0"/>
                <a:ea typeface="ＭＳ Ｐゴシック" panose="020B0600070205080204" pitchFamily="50" charset="-128"/>
                <a:cs typeface="+mn-cs"/>
              </a:rPr>
              <a:t>保安検査申請書</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の提出</a:t>
            </a:r>
            <a:endParaRPr kumimoji="1" lang="en-US" altLang="ja-JP"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4" name="Text Box 44"/>
          <p:cNvSpPr txBox="1">
            <a:spLocks noChangeArrowheads="1"/>
          </p:cNvSpPr>
          <p:nvPr/>
        </p:nvSpPr>
        <p:spPr bwMode="auto">
          <a:xfrm>
            <a:off x="701111" y="4690384"/>
            <a:ext cx="1654161" cy="1273493"/>
          </a:xfrm>
          <a:prstGeom prst="rect">
            <a:avLst/>
          </a:prstGeom>
          <a:solidFill>
            <a:schemeClr val="accent6">
              <a:lumMod val="20000"/>
              <a:lumOff val="80000"/>
            </a:schemeClr>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受検調査票返信　　　</a:t>
            </a:r>
            <a:r>
              <a:rPr kumimoji="1" lang="ja-JP" altLang="en-US" sz="24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（メール）</a:t>
            </a:r>
            <a:endParaRPr kumimoji="1" lang="ja-JP" altLang="en-US" sz="2400" b="0"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47" name="Text Box 64"/>
          <p:cNvSpPr txBox="1">
            <a:spLocks noChangeArrowheads="1"/>
          </p:cNvSpPr>
          <p:nvPr/>
        </p:nvSpPr>
        <p:spPr bwMode="auto">
          <a:xfrm>
            <a:off x="332560" y="6071436"/>
            <a:ext cx="2439512" cy="707886"/>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ts val="2400"/>
              </a:lnSpc>
              <a:spcBef>
                <a:spcPct val="5000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依頼文記載の期限厳守でなるべく早めに回答</a:t>
            </a:r>
            <a:endParaRPr kumimoji="1" lang="ja-JP" alt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50" charset="-128"/>
              <a:cs typeface="+mn-cs"/>
            </a:endParaRPr>
          </a:p>
        </p:txBody>
      </p:sp>
      <p:sp>
        <p:nvSpPr>
          <p:cNvPr id="50" name="Text Box 44"/>
          <p:cNvSpPr txBox="1">
            <a:spLocks noChangeArrowheads="1"/>
          </p:cNvSpPr>
          <p:nvPr/>
        </p:nvSpPr>
        <p:spPr bwMode="auto">
          <a:xfrm>
            <a:off x="1922865" y="2742075"/>
            <a:ext cx="570429" cy="1372966"/>
          </a:xfrm>
          <a:prstGeom prst="rect">
            <a:avLst/>
          </a:prstGeom>
          <a:solidFill>
            <a:srgbClr val="FFC000"/>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50000"/>
              </a:spcBef>
              <a:buNone/>
              <a:defRPr/>
            </a:pPr>
            <a:r>
              <a:rPr lang="ja-JP" altLang="en-US" sz="1400" b="1" dirty="0" smtClean="0">
                <a:latin typeface="Times New Roman" panose="02020603050405020304" pitchFamily="18" charset="0"/>
              </a:rPr>
              <a:t>不可</a:t>
            </a:r>
            <a:r>
              <a:rPr lang="ja-JP" altLang="en-US" sz="1400" b="1" dirty="0">
                <a:latin typeface="Times New Roman" panose="02020603050405020304" pitchFamily="18" charset="0"/>
              </a:rPr>
              <a:t>の場合</a:t>
            </a:r>
            <a:r>
              <a:rPr lang="ja-JP" altLang="en-US" sz="1400" b="1" dirty="0" smtClean="0">
                <a:latin typeface="Times New Roman" panose="02020603050405020304" pitchFamily="18" charset="0"/>
              </a:rPr>
              <a:t>のみメール</a:t>
            </a:r>
            <a:r>
              <a:rPr lang="en-US" altLang="ja-JP" sz="1400" b="1" dirty="0">
                <a:latin typeface="Times New Roman" panose="02020603050405020304" pitchFamily="18" charset="0"/>
              </a:rPr>
              <a:t> </a:t>
            </a:r>
            <a:r>
              <a:rPr lang="ja-JP" altLang="en-US" sz="1400" b="1" dirty="0" smtClean="0">
                <a:latin typeface="Times New Roman" panose="02020603050405020304" pitchFamily="18" charset="0"/>
              </a:rPr>
              <a:t>等で連絡</a:t>
            </a:r>
            <a:endParaRPr kumimoji="1" lang="ja-JP" altLang="en-US" sz="1400" b="0" i="0" u="none" strike="noStrike" kern="1200" cap="none" spc="0" normalizeH="0" baseline="0" noProof="0" dirty="0">
              <a:ln>
                <a:noFill/>
              </a:ln>
              <a:effectLst/>
              <a:uLnTx/>
              <a:uFillTx/>
              <a:latin typeface="Times New Roman" panose="02020603050405020304" pitchFamily="18" charset="0"/>
            </a:endParaRPr>
          </a:p>
        </p:txBody>
      </p:sp>
      <p:sp>
        <p:nvSpPr>
          <p:cNvPr id="52" name="Text Box 27"/>
          <p:cNvSpPr txBox="1">
            <a:spLocks noChangeArrowheads="1"/>
          </p:cNvSpPr>
          <p:nvPr/>
        </p:nvSpPr>
        <p:spPr bwMode="auto">
          <a:xfrm>
            <a:off x="10359241" y="2940436"/>
            <a:ext cx="833114" cy="584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50000"/>
              </a:spcBef>
              <a:buNone/>
              <a:defRPr/>
            </a:pPr>
            <a:r>
              <a:rPr kumimoji="1" lang="ja-JP" altLang="en-US" sz="1600" b="1"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検査証郵送</a:t>
            </a:r>
            <a:r>
              <a:rPr lang="en-US" altLang="ja-JP" sz="1600" b="1" dirty="0" smtClean="0">
                <a:solidFill>
                  <a:srgbClr val="C00000"/>
                </a:solidFill>
                <a:latin typeface="Times New Roman" panose="02020603050405020304" pitchFamily="18" charset="0"/>
              </a:rPr>
              <a:t>※</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58" name="Text Box 44"/>
          <p:cNvSpPr txBox="1">
            <a:spLocks noChangeArrowheads="1"/>
          </p:cNvSpPr>
          <p:nvPr/>
        </p:nvSpPr>
        <p:spPr bwMode="auto">
          <a:xfrm>
            <a:off x="2968354" y="2148243"/>
            <a:ext cx="1377020" cy="1951033"/>
          </a:xfrm>
          <a:prstGeom prst="rect">
            <a:avLst/>
          </a:prstGeom>
          <a:solidFill>
            <a:schemeClr val="accent6">
              <a:lumMod val="20000"/>
              <a:lumOff val="80000"/>
            </a:schemeClr>
          </a:solidFill>
          <a:ln w="9525">
            <a:solidFill>
              <a:schemeClr val="bg2"/>
            </a:solid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400" b="0" i="0" u="none" strike="noStrike" kern="1200" cap="none" spc="0" normalizeH="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手数料を振り込み</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400" b="0" i="0" u="none" strike="noStrike" kern="1200" cap="none" spc="0" normalizeH="0" noProof="0" dirty="0" smtClean="0">
                <a:ln>
                  <a:noFill/>
                </a:ln>
                <a:solidFill>
                  <a:srgbClr val="0070C0"/>
                </a:solidFill>
                <a:effectLst/>
                <a:uLnTx/>
                <a:uFillTx/>
                <a:latin typeface="Times New Roman" panose="02020603050405020304" pitchFamily="18" charset="0"/>
                <a:ea typeface="ＭＳ Ｐゴシック" panose="020B0600070205080204" pitchFamily="50" charset="-128"/>
                <a:cs typeface="+mn-cs"/>
              </a:rPr>
              <a:t>年間保安検査申請書</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と最初の対象設備の　　　</a:t>
            </a:r>
            <a:r>
              <a:rPr kumimoji="1" lang="ja-JP" altLang="en-US" sz="1400" b="0" i="0" u="none" strike="noStrike" kern="1200" cap="none" spc="0" normalizeH="0" noProof="0" dirty="0" smtClean="0">
                <a:ln>
                  <a:noFill/>
                </a:ln>
                <a:solidFill>
                  <a:srgbClr val="00B050"/>
                </a:solidFill>
                <a:effectLst/>
                <a:uLnTx/>
                <a:uFillTx/>
                <a:latin typeface="Times New Roman" panose="02020603050405020304" pitchFamily="18" charset="0"/>
                <a:ea typeface="ＭＳ Ｐゴシック" panose="020B0600070205080204" pitchFamily="50" charset="-128"/>
                <a:cs typeface="+mn-cs"/>
              </a:rPr>
              <a:t>保安検査申請書</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の提出</a:t>
            </a:r>
            <a:endParaRPr kumimoji="1" lang="en-US" altLang="ja-JP"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5" name="Text Box 17"/>
          <p:cNvSpPr txBox="1">
            <a:spLocks noChangeArrowheads="1"/>
          </p:cNvSpPr>
          <p:nvPr/>
        </p:nvSpPr>
        <p:spPr bwMode="auto">
          <a:xfrm>
            <a:off x="6782761" y="1249233"/>
            <a:ext cx="208331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None/>
              <a:defRPr/>
            </a:pPr>
            <a:r>
              <a:rPr lang="en-US" altLang="ja-JP" sz="1800" b="1" dirty="0" smtClean="0">
                <a:solidFill>
                  <a:srgbClr val="FF0000"/>
                </a:solidFill>
                <a:latin typeface="Times New Roman" panose="02020603050405020304" pitchFamily="18" charset="0"/>
              </a:rPr>
              <a:t>《</a:t>
            </a:r>
            <a:r>
              <a:rPr lang="ja-JP" altLang="en-US" sz="1800" b="1" dirty="0">
                <a:solidFill>
                  <a:srgbClr val="FF0000"/>
                </a:solidFill>
                <a:latin typeface="Times New Roman" panose="02020603050405020304" pitchFamily="18" charset="0"/>
              </a:rPr>
              <a:t>期限厳守</a:t>
            </a:r>
            <a:r>
              <a:rPr lang="en-US" altLang="ja-JP" sz="1800" b="1" dirty="0" smtClean="0">
                <a:solidFill>
                  <a:srgbClr val="FF0000"/>
                </a:solidFill>
                <a:latin typeface="Times New Roman" panose="02020603050405020304" pitchFamily="18" charset="0"/>
              </a:rPr>
              <a:t>》</a:t>
            </a:r>
            <a:r>
              <a:rPr lang="ja-JP" altLang="en-US" sz="1800" b="1" dirty="0" smtClean="0">
                <a:solidFill>
                  <a:srgbClr val="FF0000"/>
                </a:solidFill>
                <a:latin typeface="Times New Roman" panose="02020603050405020304" pitchFamily="18" charset="0"/>
              </a:rPr>
              <a:t>　　　　　</a:t>
            </a:r>
            <a:r>
              <a:rPr kumimoji="1" lang="ja-JP" altLang="en-US" sz="1400" b="0" i="0" u="none" strike="noStrike" kern="1200" cap="none" spc="0" normalizeH="0" baseline="0" noProof="0" dirty="0" smtClean="0">
                <a:ln>
                  <a:noFill/>
                </a:ln>
                <a:effectLst/>
                <a:uLnTx/>
                <a:uFillTx/>
                <a:latin typeface="Times New Roman" panose="02020603050405020304" pitchFamily="18" charset="0"/>
                <a:ea typeface="ＭＳ Ｐゴシック" panose="020B0600070205080204" pitchFamily="50" charset="-128"/>
                <a:cs typeface="+mn-cs"/>
              </a:rPr>
              <a:t>２施設目以降の対象設備の受検日の</a:t>
            </a:r>
            <a:r>
              <a:rPr kumimoji="1" lang="ja-JP" altLang="en-US" sz="1400" b="0" i="0" u="none" strike="noStrike" kern="1200" cap="none" spc="0" normalizeH="0" baseline="0" noProof="0" dirty="0" smtClean="0">
                <a:ln>
                  <a:noFill/>
                </a:ln>
                <a:solidFill>
                  <a:srgbClr val="FF0000"/>
                </a:solidFill>
                <a:effectLst/>
                <a:uLnTx/>
                <a:uFillTx/>
                <a:latin typeface="Times New Roman" panose="02020603050405020304" pitchFamily="18" charset="0"/>
                <a:ea typeface="ＭＳ Ｐゴシック" panose="020B0600070205080204" pitchFamily="50" charset="-128"/>
                <a:cs typeface="+mn-cs"/>
              </a:rPr>
              <a:t>１ヶ月前</a:t>
            </a:r>
            <a:r>
              <a:rPr kumimoji="1" lang="ja-JP" altLang="en-US" sz="1400" b="0" i="0" u="none" strike="noStrike" kern="1200" cap="none" spc="0" normalizeH="0" baseline="0" noProof="0" dirty="0" smtClean="0">
                <a:ln>
                  <a:noFill/>
                </a:ln>
                <a:effectLst/>
                <a:uLnTx/>
                <a:uFillTx/>
                <a:latin typeface="Times New Roman" panose="02020603050405020304" pitchFamily="18" charset="0"/>
                <a:ea typeface="ＭＳ Ｐゴシック" panose="020B0600070205080204" pitchFamily="50" charset="-128"/>
                <a:cs typeface="+mn-cs"/>
              </a:rPr>
              <a:t>までに持参又は郵送</a:t>
            </a:r>
            <a:endParaRPr kumimoji="1" lang="ja-JP" altLang="en-US" sz="1400" b="1" i="0" u="none" strike="noStrike" kern="1200" cap="none" spc="0" normalizeH="0" baseline="0" noProof="0" dirty="0">
              <a:ln>
                <a:noFill/>
              </a:ln>
              <a:effectLst/>
              <a:uLnTx/>
              <a:uFillTx/>
              <a:latin typeface="Times New Roman" panose="02020603050405020304" pitchFamily="18" charset="0"/>
              <a:ea typeface="ＭＳ Ｐゴシック" panose="020B0600070205080204" pitchFamily="50" charset="-128"/>
              <a:cs typeface="+mn-cs"/>
            </a:endParaRPr>
          </a:p>
        </p:txBody>
      </p:sp>
      <p:sp>
        <p:nvSpPr>
          <p:cNvPr id="35" name="Text Box 44"/>
          <p:cNvSpPr txBox="1">
            <a:spLocks noChangeArrowheads="1"/>
          </p:cNvSpPr>
          <p:nvPr/>
        </p:nvSpPr>
        <p:spPr bwMode="auto">
          <a:xfrm>
            <a:off x="11402810" y="2050739"/>
            <a:ext cx="660399" cy="2394920"/>
          </a:xfrm>
          <a:prstGeom prst="rect">
            <a:avLst/>
          </a:prstGeom>
          <a:solidFill>
            <a:schemeClr val="accent4">
              <a:lumMod val="20000"/>
              <a:lumOff val="80000"/>
            </a:schemeClr>
          </a:solidFill>
          <a:ln w="9525">
            <a:noFill/>
            <a:miter lim="800000"/>
            <a:headEnd/>
            <a:tailEnd/>
          </a:ln>
        </p:spPr>
        <p:txBody>
          <a:bodyPr vert="eaVert" wrap="square" anchor="ctr" anchorCtr="1">
            <a:no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en-US" altLang="ja-JP" sz="1400" b="1" i="0" u="none" strike="noStrike" kern="1200" cap="none" spc="0" normalizeH="0" noProof="0" dirty="0" smtClean="0">
                <a:ln>
                  <a:noFill/>
                </a:ln>
                <a:solidFill>
                  <a:srgbClr val="C00000"/>
                </a:solidFill>
                <a:effectLst/>
                <a:uLnTx/>
                <a:uFillTx/>
                <a:latin typeface="Times New Roman" panose="02020603050405020304" pitchFamily="18" charset="0"/>
                <a:ea typeface="ＭＳ Ｐゴシック" panose="020B0600070205080204" pitchFamily="50" charset="-128"/>
                <a:cs typeface="+mn-cs"/>
              </a:rPr>
              <a:t>※</a:t>
            </a:r>
            <a:r>
              <a:rPr kumimoji="1" lang="ja-JP" altLang="en-US" sz="1400" b="1" i="0" u="none" strike="noStrike" kern="1200" cap="none" spc="0" normalizeH="0" noProof="0" dirty="0" smtClean="0">
                <a:ln>
                  <a:noFill/>
                </a:ln>
                <a:solidFill>
                  <a:srgbClr val="C00000"/>
                </a:solidFill>
                <a:effectLst/>
                <a:uLnTx/>
                <a:uFillTx/>
                <a:latin typeface="Times New Roman" panose="02020603050405020304" pitchFamily="18" charset="0"/>
                <a:ea typeface="ＭＳ Ｐゴシック" panose="020B0600070205080204" pitchFamily="50" charset="-128"/>
                <a:cs typeface="+mn-cs"/>
              </a:rPr>
              <a:t>　県又は神戸市</a:t>
            </a:r>
            <a:r>
              <a:rPr kumimoji="1" lang="ja-JP" altLang="en-US" sz="1400" b="0" i="0" u="none" strike="noStrike" kern="1200" cap="none" spc="0" normalizeH="0" noProof="0" dirty="0" smtClean="0">
                <a:ln>
                  <a:noFill/>
                </a:ln>
                <a:effectLst/>
                <a:uLnTx/>
                <a:uFillTx/>
                <a:latin typeface="Times New Roman" panose="02020603050405020304" pitchFamily="18" charset="0"/>
                <a:ea typeface="ＭＳ Ｐゴシック" panose="020B0600070205080204" pitchFamily="50" charset="-128"/>
                <a:cs typeface="+mn-cs"/>
              </a:rPr>
              <a:t>へ</a:t>
            </a:r>
            <a:endParaRPr kumimoji="1" lang="en-US" altLang="ja-JP" sz="1400" b="0" i="0" u="none" strike="noStrike" kern="1200" cap="none" spc="0" normalizeH="0" noProof="0" dirty="0" smtClean="0">
              <a:ln>
                <a:noFill/>
              </a:ln>
              <a:effectLst/>
              <a:uLnTx/>
              <a:uFillTx/>
              <a:latin typeface="Times New Roman" panose="02020603050405020304" pitchFamily="18" charset="0"/>
              <a:ea typeface="ＭＳ Ｐゴシック" panose="020B0600070205080204" pitchFamily="50"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400" b="0" i="0" u="none" strike="noStrike" kern="1200" cap="none" spc="0" normalizeH="0" noProof="0" dirty="0" smtClean="0">
                <a:ln>
                  <a:noFill/>
                </a:ln>
                <a:solidFill>
                  <a:srgbClr val="00B0F0"/>
                </a:solidFill>
                <a:effectLst/>
                <a:uLnTx/>
                <a:uFillTx/>
                <a:latin typeface="Times New Roman" panose="02020603050405020304" pitchFamily="18" charset="0"/>
                <a:ea typeface="ＭＳ Ｐゴシック" panose="020B0600070205080204" pitchFamily="50" charset="-128"/>
                <a:cs typeface="+mn-cs"/>
              </a:rPr>
              <a:t>保安検査受検届</a:t>
            </a:r>
            <a:r>
              <a:rPr kumimoji="1" lang="ja-JP" altLang="en-US"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rPr>
              <a:t>提出</a:t>
            </a:r>
            <a:endParaRPr kumimoji="1" lang="en-US" altLang="ja-JP" sz="1400" b="0" i="0" u="none" strike="noStrike" kern="1200" cap="none" spc="0" normalizeH="0" noProof="0" dirty="0" smtClean="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39" name="Text Box 64"/>
          <p:cNvSpPr txBox="1">
            <a:spLocks noChangeArrowheads="1"/>
          </p:cNvSpPr>
          <p:nvPr/>
        </p:nvSpPr>
        <p:spPr bwMode="auto">
          <a:xfrm>
            <a:off x="10302461" y="5329831"/>
            <a:ext cx="1951354" cy="10156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lnSpc>
                <a:spcPts val="2400"/>
              </a:lnSpc>
              <a:spcBef>
                <a:spcPct val="50000"/>
              </a:spcBef>
              <a:buNone/>
              <a:defRPr/>
            </a:pPr>
            <a:r>
              <a:rPr lang="ja-JP" altLang="en-US" sz="1600" b="1" dirty="0" smtClean="0">
                <a:latin typeface="Times New Roman" panose="02020603050405020304" pitchFamily="18" charset="0"/>
              </a:rPr>
              <a:t>毎月、</a:t>
            </a:r>
            <a:r>
              <a:rPr lang="ja-JP" altLang="en-US" sz="1600" b="1" dirty="0" smtClean="0">
                <a:solidFill>
                  <a:srgbClr val="C00000"/>
                </a:solidFill>
                <a:latin typeface="Times New Roman" panose="02020603050405020304" pitchFamily="18" charset="0"/>
              </a:rPr>
              <a:t>県と神戸市</a:t>
            </a:r>
            <a:r>
              <a:rPr lang="ja-JP" altLang="en-US" sz="1600" b="1" dirty="0" smtClean="0">
                <a:latin typeface="Times New Roman" panose="02020603050405020304" pitchFamily="18" charset="0"/>
              </a:rPr>
              <a:t>へ</a:t>
            </a:r>
            <a:r>
              <a:rPr kumimoji="1" lang="ja-JP" altLang="en-US" sz="1600" b="1" i="0" u="none" strike="noStrike" kern="1200" cap="none" spc="0" normalizeH="0" baseline="0" noProof="0" dirty="0" smtClean="0">
                <a:ln>
                  <a:noFill/>
                </a:ln>
                <a:effectLst/>
                <a:uLnTx/>
                <a:uFillTx/>
                <a:latin typeface="Times New Roman" panose="02020603050405020304" pitchFamily="18" charset="0"/>
              </a:rPr>
              <a:t>前月分の</a:t>
            </a:r>
            <a:r>
              <a:rPr kumimoji="1" lang="ja-JP" altLang="en-US" sz="1600" b="1" i="0" u="none" strike="noStrike" kern="1200" cap="none" spc="0" normalizeH="0" baseline="0" noProof="0" dirty="0" smtClean="0">
                <a:ln>
                  <a:noFill/>
                </a:ln>
                <a:solidFill>
                  <a:srgbClr val="00B0F0"/>
                </a:solidFill>
                <a:effectLst/>
                <a:uLnTx/>
                <a:uFillTx/>
                <a:latin typeface="Times New Roman" panose="02020603050405020304" pitchFamily="18" charset="0"/>
              </a:rPr>
              <a:t>保安検査結果報告書</a:t>
            </a:r>
            <a:r>
              <a:rPr kumimoji="1" lang="ja-JP" altLang="en-US" sz="1600" b="1" i="0" u="none" strike="noStrike" kern="1200" cap="none" spc="0" normalizeH="0" baseline="0" noProof="0" dirty="0" smtClean="0">
                <a:ln>
                  <a:noFill/>
                </a:ln>
                <a:effectLst/>
                <a:uLnTx/>
                <a:uFillTx/>
                <a:latin typeface="Times New Roman" panose="02020603050405020304" pitchFamily="18" charset="0"/>
              </a:rPr>
              <a:t>提出</a:t>
            </a:r>
            <a:endParaRPr kumimoji="1" lang="ja-JP" altLang="en-US" sz="1400" b="1" i="0" u="none" strike="noStrike" kern="1200" cap="none" spc="0" normalizeH="0" noProof="0" dirty="0">
              <a:ln>
                <a:noFill/>
              </a:ln>
              <a:effectLst/>
              <a:uLnTx/>
              <a:uFillTx/>
              <a:latin typeface="Times New Roman" panose="02020603050405020304" pitchFamily="18" charset="0"/>
            </a:endParaRPr>
          </a:p>
        </p:txBody>
      </p:sp>
      <p:sp>
        <p:nvSpPr>
          <p:cNvPr id="2" name="角丸四角形吹き出し 1"/>
          <p:cNvSpPr/>
          <p:nvPr/>
        </p:nvSpPr>
        <p:spPr>
          <a:xfrm>
            <a:off x="9764663" y="2219594"/>
            <a:ext cx="1513475" cy="644113"/>
          </a:xfrm>
          <a:prstGeom prst="wedgeRoundRectCallout">
            <a:avLst>
              <a:gd name="adj1" fmla="val -54034"/>
              <a:gd name="adj2" fmla="val 167940"/>
              <a:gd name="adj3" fmla="val 16667"/>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endParaRPr kumimoji="1" lang="en-US" altLang="ja-JP" sz="1400" b="1" dirty="0" smtClean="0">
              <a:solidFill>
                <a:srgbClr val="FF0000"/>
              </a:solidFill>
            </a:endParaRPr>
          </a:p>
          <a:p>
            <a:pPr algn="ctr">
              <a:lnSpc>
                <a:spcPts val="1400"/>
              </a:lnSpc>
            </a:pPr>
            <a:r>
              <a:rPr kumimoji="1" lang="ja-JP" altLang="en-US" sz="1400" b="1" dirty="0" smtClean="0">
                <a:solidFill>
                  <a:srgbClr val="7030A0"/>
                </a:solidFill>
              </a:rPr>
              <a:t>基準チェック表データ送信</a:t>
            </a:r>
            <a:r>
              <a:rPr kumimoji="1" lang="ja-JP" altLang="en-US" dirty="0" smtClean="0"/>
              <a:t>の</a:t>
            </a:r>
            <a:endParaRPr kumimoji="1" lang="ja-JP" altLang="en-US" dirty="0"/>
          </a:p>
        </p:txBody>
      </p:sp>
      <p:sp>
        <p:nvSpPr>
          <p:cNvPr id="40" name="角丸四角形吹き出し 39"/>
          <p:cNvSpPr/>
          <p:nvPr/>
        </p:nvSpPr>
        <p:spPr>
          <a:xfrm>
            <a:off x="5666171" y="2249891"/>
            <a:ext cx="1513045" cy="566430"/>
          </a:xfrm>
          <a:prstGeom prst="wedgeRoundRectCallout">
            <a:avLst>
              <a:gd name="adj1" fmla="val -54938"/>
              <a:gd name="adj2" fmla="val 197882"/>
              <a:gd name="adj3" fmla="val 16667"/>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endParaRPr kumimoji="1" lang="en-US" altLang="ja-JP" sz="1400" b="1" dirty="0" smtClean="0">
              <a:solidFill>
                <a:srgbClr val="7030A0"/>
              </a:solidFill>
            </a:endParaRPr>
          </a:p>
          <a:p>
            <a:pPr algn="ctr">
              <a:lnSpc>
                <a:spcPts val="1400"/>
              </a:lnSpc>
            </a:pPr>
            <a:r>
              <a:rPr kumimoji="1" lang="ja-JP" altLang="en-US" sz="1400" b="1" dirty="0" smtClean="0">
                <a:solidFill>
                  <a:srgbClr val="7030A0"/>
                </a:solidFill>
              </a:rPr>
              <a:t>基準チェック表データ送信</a:t>
            </a:r>
            <a:endParaRPr kumimoji="1" lang="ja-JP" altLang="en-US" sz="1400" dirty="0"/>
          </a:p>
        </p:txBody>
      </p:sp>
      <p:sp>
        <p:nvSpPr>
          <p:cNvPr id="3" name="テキスト ボックス 2"/>
          <p:cNvSpPr txBox="1"/>
          <p:nvPr/>
        </p:nvSpPr>
        <p:spPr>
          <a:xfrm>
            <a:off x="96691" y="2452364"/>
            <a:ext cx="272250" cy="1169551"/>
          </a:xfrm>
          <a:prstGeom prst="rect">
            <a:avLst/>
          </a:prstGeom>
          <a:noFill/>
          <a:ln>
            <a:solidFill>
              <a:schemeClr val="tx1"/>
            </a:solidFill>
          </a:ln>
        </p:spPr>
        <p:txBody>
          <a:bodyPr wrap="square" rtlCol="0">
            <a:spAutoFit/>
          </a:bodyPr>
          <a:lstStyle/>
          <a:p>
            <a:pPr algn="ctr"/>
            <a:r>
              <a:rPr kumimoji="1" lang="ja-JP" altLang="en-US" sz="1400" dirty="0" smtClean="0"/>
              <a:t>事</a:t>
            </a:r>
            <a:endParaRPr kumimoji="1" lang="en-US" altLang="ja-JP" sz="1400" dirty="0" smtClean="0"/>
          </a:p>
          <a:p>
            <a:pPr algn="ctr"/>
            <a:endParaRPr lang="en-US" altLang="ja-JP" sz="1400" dirty="0"/>
          </a:p>
          <a:p>
            <a:pPr algn="ctr"/>
            <a:r>
              <a:rPr kumimoji="1" lang="ja-JP" altLang="en-US" sz="1400" dirty="0" smtClean="0"/>
              <a:t>業</a:t>
            </a:r>
            <a:endParaRPr kumimoji="1" lang="en-US" altLang="ja-JP" sz="1400" dirty="0" smtClean="0"/>
          </a:p>
          <a:p>
            <a:pPr algn="ctr"/>
            <a:endParaRPr lang="en-US" altLang="ja-JP" sz="1400" dirty="0"/>
          </a:p>
          <a:p>
            <a:pPr algn="ctr"/>
            <a:r>
              <a:rPr kumimoji="1" lang="ja-JP" altLang="en-US" sz="1400" dirty="0" smtClean="0"/>
              <a:t>所</a:t>
            </a:r>
            <a:endParaRPr kumimoji="1" lang="ja-JP" altLang="en-US" sz="1400" dirty="0"/>
          </a:p>
        </p:txBody>
      </p:sp>
      <p:sp>
        <p:nvSpPr>
          <p:cNvPr id="41" name="テキスト ボックス 40"/>
          <p:cNvSpPr txBox="1"/>
          <p:nvPr/>
        </p:nvSpPr>
        <p:spPr>
          <a:xfrm>
            <a:off x="96691" y="4717382"/>
            <a:ext cx="272250" cy="1169551"/>
          </a:xfrm>
          <a:prstGeom prst="rect">
            <a:avLst/>
          </a:prstGeom>
          <a:noFill/>
          <a:ln>
            <a:solidFill>
              <a:schemeClr val="tx1"/>
            </a:solidFill>
          </a:ln>
        </p:spPr>
        <p:txBody>
          <a:bodyPr wrap="square" rtlCol="0">
            <a:spAutoFit/>
          </a:bodyPr>
          <a:lstStyle/>
          <a:p>
            <a:pPr algn="ctr"/>
            <a:r>
              <a:rPr kumimoji="1" lang="ja-JP" altLang="en-US" sz="1400" dirty="0" smtClean="0"/>
              <a:t>協</a:t>
            </a:r>
            <a:endParaRPr kumimoji="1" lang="en-US" altLang="ja-JP" sz="1400" dirty="0" smtClean="0"/>
          </a:p>
          <a:p>
            <a:pPr algn="ctr"/>
            <a:endParaRPr lang="en-US" altLang="ja-JP" sz="1400" dirty="0"/>
          </a:p>
          <a:p>
            <a:pPr algn="ctr"/>
            <a:endParaRPr kumimoji="1" lang="en-US" altLang="ja-JP" sz="1400" dirty="0" smtClean="0"/>
          </a:p>
          <a:p>
            <a:pPr algn="ctr"/>
            <a:endParaRPr lang="en-US" altLang="ja-JP" sz="1400" dirty="0"/>
          </a:p>
          <a:p>
            <a:pPr algn="ctr"/>
            <a:r>
              <a:rPr kumimoji="1" lang="ja-JP" altLang="en-US" sz="1400" dirty="0" smtClean="0"/>
              <a:t>会</a:t>
            </a:r>
            <a:endParaRPr kumimoji="1" lang="ja-JP" altLang="en-US" sz="1400" dirty="0"/>
          </a:p>
        </p:txBody>
      </p:sp>
      <p:sp>
        <p:nvSpPr>
          <p:cNvPr id="43" name="Line 4"/>
          <p:cNvSpPr>
            <a:spLocks noChangeShapeType="1"/>
          </p:cNvSpPr>
          <p:nvPr/>
        </p:nvSpPr>
        <p:spPr bwMode="auto">
          <a:xfrm flipH="1" flipV="1">
            <a:off x="1059190" y="3134375"/>
            <a:ext cx="10667" cy="1521034"/>
          </a:xfrm>
          <a:prstGeom prst="line">
            <a:avLst/>
          </a:prstGeom>
          <a:noFill/>
          <a:ln w="57150">
            <a:solidFill>
              <a:srgbClr val="FF0000"/>
            </a:solidFill>
            <a:round/>
            <a:headEnd type="triangle"/>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6" name="Line 4"/>
          <p:cNvSpPr>
            <a:spLocks noChangeShapeType="1"/>
          </p:cNvSpPr>
          <p:nvPr/>
        </p:nvSpPr>
        <p:spPr bwMode="auto">
          <a:xfrm flipH="1" flipV="1">
            <a:off x="3650216" y="4101540"/>
            <a:ext cx="9479" cy="534949"/>
          </a:xfrm>
          <a:prstGeom prst="line">
            <a:avLst/>
          </a:prstGeom>
          <a:noFill/>
          <a:ln w="57150">
            <a:solidFill>
              <a:srgbClr val="FF0000"/>
            </a:solidFill>
            <a:round/>
            <a:headEnd type="triangle"/>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9" name="Line 4"/>
          <p:cNvSpPr>
            <a:spLocks noChangeShapeType="1"/>
          </p:cNvSpPr>
          <p:nvPr/>
        </p:nvSpPr>
        <p:spPr bwMode="auto">
          <a:xfrm flipH="1" flipV="1">
            <a:off x="7944807" y="4101540"/>
            <a:ext cx="9479" cy="534949"/>
          </a:xfrm>
          <a:prstGeom prst="line">
            <a:avLst/>
          </a:prstGeom>
          <a:noFill/>
          <a:ln w="57150">
            <a:solidFill>
              <a:srgbClr val="FF0000"/>
            </a:solidFill>
            <a:round/>
            <a:headEnd type="triangle"/>
            <a:tailEn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1110389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42276" y="634701"/>
            <a:ext cx="10908256" cy="6186309"/>
          </a:xfrm>
          <a:prstGeom prst="rect">
            <a:avLst/>
          </a:prstGeom>
        </p:spPr>
        <p:txBody>
          <a:bodyPr wrap="square">
            <a:spAutoFit/>
          </a:bodyPr>
          <a:lstStyle/>
          <a:p>
            <a:pPr>
              <a:spcAft>
                <a:spcPts val="0"/>
              </a:spcAft>
            </a:pP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保安検査申請の提出期限厳守等のお願い</a:t>
            </a: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3200" kern="100" dirty="0">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en-US" altLang="ja-JP" kern="100" dirty="0">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　保安検査申請書は、</a:t>
            </a:r>
            <a:r>
              <a:rPr lang="ja-JP" altLang="en-US" sz="2400"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受検予定日の</a:t>
            </a:r>
            <a:r>
              <a:rPr lang="en-US" altLang="ja-JP" sz="2400"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30</a:t>
            </a:r>
            <a:r>
              <a:rPr lang="ja-JP" altLang="en-US" sz="2400"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日前までに提出</a:t>
            </a: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してください。</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（基準日の異なる複数施設を受検する場合、それぞれの受検予定日の</a:t>
            </a:r>
            <a:r>
              <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rPr>
              <a:t>30</a:t>
            </a: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日前）</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年間保安検査申請書</a:t>
            </a:r>
            <a:endParaRPr lang="ja-JP" altLang="ja-JP" sz="20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申請後１年間に受検を予定しているすべての特定施設の名称、処理量及び受検予定日を記載して、合計処理量（休止届を提出した処理量を除いて算定）に対する手数料をいただいています</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（年間の手数料金額を確定するための様式であり、振込が確認できる書類を添付してください。）</a:t>
            </a:r>
            <a:endParaRPr lang="en-US" altLang="ja-JP"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en-US" sz="200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保安検査申請書</a:t>
            </a:r>
            <a:endParaRPr lang="en-US" altLang="ja-JP"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個別の特定施設ごとに提出する申請書であり、当協会ホームページ（１）～（８）から対象施設に合った保安検査申請書、保安検査対象設備概要等の添付書類を選択して提出してください</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b="1"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（ダウンロード様式以外に製造施設フローシートが必要です。）</a:t>
            </a:r>
            <a:endParaRPr lang="en-US" altLang="ja-JP" b="1"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en-US" b="1"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　（複数予定日の場合、２施設目以降の保安検査申請書には、受付印入りの年間申請のコピーを添付）</a:t>
            </a:r>
            <a:endParaRPr lang="en-US" altLang="ja-JP" b="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dirty="0" smtClean="0">
              <a:ea typeface="ＭＳ 明朝" panose="02020609040205080304" pitchFamily="17" charset="-128"/>
              <a:cs typeface="Times New Roman" panose="02020603050405020304" pitchFamily="18" charset="0"/>
            </a:endParaRPr>
          </a:p>
          <a:p>
            <a:r>
              <a:rPr lang="ja-JP" altLang="en-US" dirty="0" smtClean="0"/>
              <a:t>　</a:t>
            </a:r>
            <a:r>
              <a:rPr lang="en-US" altLang="ja-JP" b="1" dirty="0" smtClean="0">
                <a:solidFill>
                  <a:srgbClr val="FF0000"/>
                </a:solidFill>
              </a:rPr>
              <a:t>※</a:t>
            </a:r>
            <a:r>
              <a:rPr lang="ja-JP" altLang="en-US" b="1" dirty="0">
                <a:solidFill>
                  <a:srgbClr val="FF0000"/>
                </a:solidFill>
              </a:rPr>
              <a:t>　</a:t>
            </a:r>
            <a:r>
              <a:rPr lang="ja-JP" altLang="en-US" b="1" dirty="0" smtClean="0">
                <a:solidFill>
                  <a:srgbClr val="FF0000"/>
                </a:solidFill>
              </a:rPr>
              <a:t>チェック表は、定期自主検査の結果から対応状況や検査方法及び結果をすべて転記してください。</a:t>
            </a:r>
            <a:endParaRPr lang="en-US" altLang="ja-JP" b="1" dirty="0" smtClean="0">
              <a:solidFill>
                <a:srgbClr val="FF0000"/>
              </a:solidFill>
            </a:endParaRPr>
          </a:p>
          <a:p>
            <a:endParaRPr lang="en-US" altLang="ja-JP" b="1" dirty="0" smtClean="0">
              <a:solidFill>
                <a:srgbClr val="FF0000"/>
              </a:solidFill>
            </a:endParaRPr>
          </a:p>
          <a:p>
            <a:r>
              <a:rPr lang="ja-JP" altLang="en-US" b="1" dirty="0" smtClean="0">
                <a:solidFill>
                  <a:srgbClr val="FF0000"/>
                </a:solidFill>
              </a:rPr>
              <a:t>　</a:t>
            </a:r>
            <a:r>
              <a:rPr lang="ja-JP" altLang="en-US" b="1" dirty="0" smtClean="0">
                <a:solidFill>
                  <a:srgbClr val="00B050"/>
                </a:solidFill>
              </a:rPr>
              <a:t>（定期自主検査を受検予定日の</a:t>
            </a:r>
            <a:r>
              <a:rPr lang="en-US" altLang="ja-JP" b="1" dirty="0" smtClean="0">
                <a:solidFill>
                  <a:srgbClr val="00B050"/>
                </a:solidFill>
              </a:rPr>
              <a:t>30</a:t>
            </a:r>
            <a:r>
              <a:rPr lang="ja-JP" altLang="en-US" b="1" dirty="0" smtClean="0">
                <a:solidFill>
                  <a:srgbClr val="00B050"/>
                </a:solidFill>
              </a:rPr>
              <a:t>日以内に行う場合、</a:t>
            </a:r>
            <a:r>
              <a:rPr lang="ja-JP" altLang="en-US" b="1" dirty="0" smtClean="0">
                <a:solidFill>
                  <a:srgbClr val="0070C0"/>
                </a:solidFill>
              </a:rPr>
              <a:t>１つ前の自主検査結果を転記</a:t>
            </a:r>
            <a:r>
              <a:rPr lang="ja-JP" altLang="en-US" b="1" dirty="0" smtClean="0">
                <a:solidFill>
                  <a:srgbClr val="00B050"/>
                </a:solidFill>
              </a:rPr>
              <a:t>してください。）</a:t>
            </a:r>
            <a:endParaRPr lang="en-US" altLang="ja-JP" b="1" dirty="0" smtClean="0">
              <a:solidFill>
                <a:srgbClr val="00B050"/>
              </a:solidFill>
            </a:endParaRPr>
          </a:p>
          <a:p>
            <a:r>
              <a:rPr lang="ja-JP" altLang="en-US" b="1" dirty="0" smtClean="0">
                <a:solidFill>
                  <a:srgbClr val="FF0000"/>
                </a:solidFill>
              </a:rPr>
              <a:t>　</a:t>
            </a:r>
            <a:r>
              <a:rPr lang="ja-JP" altLang="en-US" b="1" dirty="0" smtClean="0">
                <a:solidFill>
                  <a:srgbClr val="00B050"/>
                </a:solidFill>
              </a:rPr>
              <a:t>（</a:t>
            </a:r>
            <a:r>
              <a:rPr lang="ja-JP" altLang="en-US" b="1" dirty="0" smtClean="0">
                <a:solidFill>
                  <a:srgbClr val="0070C0"/>
                </a:solidFill>
              </a:rPr>
              <a:t>１つ前の結果から転記した場合</a:t>
            </a:r>
            <a:r>
              <a:rPr lang="ja-JP" altLang="en-US" b="1" dirty="0" smtClean="0">
                <a:solidFill>
                  <a:srgbClr val="00B050"/>
                </a:solidFill>
              </a:rPr>
              <a:t>は、</a:t>
            </a:r>
            <a:r>
              <a:rPr lang="ja-JP" altLang="en-US" b="1" dirty="0" smtClean="0">
                <a:solidFill>
                  <a:srgbClr val="FF0000"/>
                </a:solidFill>
              </a:rPr>
              <a:t>保安検査当日に最新版に差し替え</a:t>
            </a:r>
            <a:r>
              <a:rPr lang="ja-JP" altLang="en-US" b="1" dirty="0" smtClean="0">
                <a:solidFill>
                  <a:srgbClr val="00B050"/>
                </a:solidFill>
              </a:rPr>
              <a:t>してください。）</a:t>
            </a:r>
            <a:endParaRPr lang="ja-JP" altLang="en-US" b="1" dirty="0">
              <a:solidFill>
                <a:srgbClr val="00B050"/>
              </a:solidFill>
            </a:endParaRPr>
          </a:p>
        </p:txBody>
      </p:sp>
    </p:spTree>
    <p:extLst>
      <p:ext uri="{BB962C8B-B14F-4D97-AF65-F5344CB8AC3E}">
        <p14:creationId xmlns:p14="http://schemas.microsoft.com/office/powerpoint/2010/main" val="13230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99246" y="376518"/>
            <a:ext cx="11058864" cy="6278642"/>
          </a:xfrm>
          <a:prstGeom prst="rect">
            <a:avLst/>
          </a:prstGeom>
        </p:spPr>
        <p:txBody>
          <a:bodyPr wrap="square">
            <a:spAutoFit/>
          </a:bodyPr>
          <a:lstStyle/>
          <a:p>
            <a:pPr>
              <a:spcAft>
                <a:spcPts val="0"/>
              </a:spcAft>
            </a:pP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保安検査申請書及び添付書類の記載</a:t>
            </a:r>
            <a:r>
              <a:rPr lang="ja-JP" altLang="ja-JP" sz="32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endParaRPr lang="ja-JP" altLang="ja-JP" sz="32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en-US" altLang="ja-JP" kern="100" dirty="0" smtClean="0">
                <a:latin typeface="ＭＳ ゴシック" panose="020B0609070205080204" pitchFamily="49" charset="-128"/>
                <a:ea typeface="游明朝" panose="02020400000000000000" pitchFamily="18" charset="-128"/>
                <a:cs typeface="Times New Roman" panose="02020603050405020304" pitchFamily="18" charset="0"/>
              </a:rPr>
              <a:t> </a:t>
            </a:r>
            <a:endParaRPr lang="ja-JP"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sz="2400" kern="100" dirty="0" smtClean="0">
                <a:latin typeface="游明朝" panose="02020400000000000000" pitchFamily="18" charset="-128"/>
                <a:ea typeface="ＭＳ 明朝" panose="02020609040205080304" pitchFamily="17" charset="-128"/>
                <a:cs typeface="Times New Roman" panose="02020603050405020304" pitchFamily="18" charset="0"/>
              </a:rPr>
              <a:t>　毎年の保安検査指摘事項に保安検査申請書等の記載ミスや記載漏れが多い。</a:t>
            </a:r>
            <a:endParaRPr lang="en-US" altLang="ja-JP" sz="2400"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　年間保安検査申請書</a:t>
            </a:r>
            <a:endParaRPr lang="ja-JP" altLang="ja-JP"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手数料金額を確定する重要な書類ですので、対象施設漏れや処理量誤り等のないようにしてください</a:t>
            </a: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（当該年度の保安検査受検調査票を参照して記載してください。</a:t>
            </a:r>
            <a:r>
              <a:rPr lang="ja-JP" altLang="en-US"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日程調整後の処理量変更に注意！</a:t>
            </a:r>
            <a:r>
              <a:rPr lang="ja-JP" altLang="en-US"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en-US"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　保安検査申請書</a:t>
            </a:r>
            <a:endParaRPr lang="en-US" altLang="ja-JP" sz="200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ダウンロード様式から受検</a:t>
            </a: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予定の特定施設に合った保安検査申請書</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、添付</a:t>
            </a:r>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書類を</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選択してください。</a:t>
            </a:r>
            <a:endParaRPr lang="en-US" altLang="ja-JP" kern="100" dirty="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ja-JP"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smtClean="0">
                <a:latin typeface="游明朝" panose="02020400000000000000" pitchFamily="18" charset="-128"/>
                <a:ea typeface="ＭＳ 明朝" panose="02020609040205080304" pitchFamily="17" charset="-128"/>
                <a:cs typeface="Times New Roman" panose="02020603050405020304" pitchFamily="18" charset="0"/>
              </a:rPr>
              <a:t>（１）保安検査申請書</a:t>
            </a:r>
            <a:endParaRPr lang="en-US" altLang="ja-JP" kern="100" dirty="0" smtClean="0">
              <a:latin typeface="游明朝" panose="02020400000000000000" pitchFamily="18" charset="-128"/>
              <a:ea typeface="ＭＳ 明朝" panose="02020609040205080304" pitchFamily="17"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游明朝" panose="02020400000000000000" pitchFamily="18" charset="-128"/>
                <a:cs typeface="Times New Roman" panose="02020603050405020304" pitchFamily="18" charset="0"/>
              </a:rPr>
              <a:t>　　　・前回の受検日や基準日の誤りが多い。</a:t>
            </a:r>
            <a:r>
              <a:rPr lang="ja-JP" altLang="en-US"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（基準日は、最初の基準日のまま“年”を変えない。）</a:t>
            </a:r>
            <a:endParaRPr lang="en-US" altLang="ja-JP" b="1" kern="100" dirty="0" smtClean="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游明朝" panose="02020400000000000000" pitchFamily="18" charset="-128"/>
                <a:cs typeface="Times New Roman" panose="02020603050405020304" pitchFamily="18" charset="0"/>
              </a:rPr>
              <a:t>　（２）保安検査対象設備概要及び開放検査状況</a:t>
            </a:r>
            <a:endParaRPr lang="en-US"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游明朝" panose="02020400000000000000" pitchFamily="18" charset="-128"/>
                <a:cs typeface="Times New Roman" panose="02020603050405020304" pitchFamily="18" charset="0"/>
              </a:rPr>
              <a:t>　　　・対象設備漏れが無いよう、設備変更の時点修正をしてください。</a:t>
            </a:r>
            <a:endParaRPr lang="en-US" altLang="ja-JP" kern="100" dirty="0" smtClean="0">
              <a:latin typeface="游明朝" panose="02020400000000000000" pitchFamily="18" charset="-128"/>
              <a:ea typeface="游明朝" panose="02020400000000000000" pitchFamily="18" charset="-128"/>
              <a:cs typeface="Times New Roman" panose="02020603050405020304" pitchFamily="18" charset="0"/>
            </a:endParaRPr>
          </a:p>
          <a:p>
            <a:pPr marL="152400" indent="-152400">
              <a:spcAft>
                <a:spcPts val="0"/>
              </a:spcAft>
            </a:pPr>
            <a:r>
              <a:rPr lang="ja-JP" altLang="en-US" kern="100" dirty="0" smtClean="0">
                <a:latin typeface="游明朝" panose="02020400000000000000" pitchFamily="18" charset="-128"/>
                <a:ea typeface="游明朝" panose="02020400000000000000" pitchFamily="18" charset="-128"/>
                <a:cs typeface="Times New Roman" panose="02020603050405020304" pitchFamily="18" charset="0"/>
              </a:rPr>
              <a:t>　　　・開放検査周期をよく確認し、直近の検査日が周期内であるかをよく確認してください。</a:t>
            </a:r>
            <a:endParaRPr lang="en-US" altLang="ja-JP" b="1" kern="100" dirty="0" smtClean="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dirty="0" smtClean="0">
                <a:ea typeface="ＭＳ 明朝" panose="02020609040205080304" pitchFamily="17" charset="-128"/>
                <a:cs typeface="Times New Roman" panose="02020603050405020304" pitchFamily="18" charset="0"/>
              </a:rPr>
              <a:t>　（３）保安検査受検行程計画</a:t>
            </a:r>
            <a:endParaRPr lang="en-US" altLang="ja-JP" dirty="0" smtClean="0">
              <a:ea typeface="ＭＳ 明朝" panose="02020609040205080304" pitchFamily="17" charset="-128"/>
              <a:cs typeface="Times New Roman" panose="02020603050405020304" pitchFamily="18" charset="0"/>
            </a:endParaRPr>
          </a:p>
          <a:p>
            <a:r>
              <a:rPr lang="ja-JP" altLang="en-US" dirty="0" smtClean="0">
                <a:ea typeface="ＭＳ 明朝" panose="02020609040205080304" pitchFamily="17" charset="-128"/>
                <a:cs typeface="Times New Roman" panose="02020603050405020304" pitchFamily="18" charset="0"/>
              </a:rPr>
              <a:t>　　　・検査会社等とよく打ち合わせ、スムーズな検査工程とし、立合安全弁等の選択を決めてください。</a:t>
            </a:r>
            <a:endParaRPr lang="en-US" altLang="ja-JP" b="1" dirty="0" smtClean="0">
              <a:solidFill>
                <a:srgbClr val="FF0000"/>
              </a:solidFill>
            </a:endParaRPr>
          </a:p>
          <a:p>
            <a:r>
              <a:rPr lang="ja-JP" altLang="en-US" dirty="0" smtClean="0">
                <a:latin typeface="ＭＳ 明朝" panose="02020609040205080304" pitchFamily="17" charset="-128"/>
                <a:ea typeface="ＭＳ 明朝" panose="02020609040205080304" pitchFamily="17" charset="-128"/>
              </a:rPr>
              <a:t>　（４）前回の保安検査以降の変更許可状況・・・前回の保安検査以後の履歴をすべて記載してください。</a:t>
            </a:r>
            <a:endParaRPr lang="en-US" altLang="ja-JP" b="1" dirty="0" smtClean="0">
              <a:solidFill>
                <a:srgbClr val="00B050"/>
              </a:solidFill>
            </a:endParaRPr>
          </a:p>
          <a:p>
            <a:r>
              <a:rPr lang="ja-JP" altLang="en-US" dirty="0" smtClean="0">
                <a:latin typeface="ＭＳ 明朝" panose="02020609040205080304" pitchFamily="17" charset="-128"/>
                <a:ea typeface="ＭＳ 明朝" panose="02020609040205080304" pitchFamily="17" charset="-128"/>
              </a:rPr>
              <a:t>　（５）保安統括者等の選任状況・・・・・・・・選解任があった場合は、必ず時点修正してください。</a:t>
            </a:r>
            <a:endParaRPr lang="en-US" altLang="ja-JP" dirty="0" smtClean="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（６）製造施設等チェック表</a:t>
            </a:r>
            <a:r>
              <a:rPr lang="en-US" altLang="ja-JP" b="1" dirty="0" smtClean="0">
                <a:solidFill>
                  <a:srgbClr val="FF0000"/>
                </a:solidFill>
                <a:latin typeface="ＭＳ ゴシック" panose="020B0609070205080204" pitchFamily="49" charset="-128"/>
                <a:ea typeface="ＭＳ ゴシック" panose="020B0609070205080204" pitchFamily="49" charset="-128"/>
              </a:rPr>
              <a:t>【</a:t>
            </a:r>
            <a:r>
              <a:rPr lang="ja-JP" altLang="en-US" b="1" u="sng" dirty="0" smtClean="0">
                <a:solidFill>
                  <a:srgbClr val="FF0000"/>
                </a:solidFill>
                <a:latin typeface="ＭＳ ゴシック" panose="020B0609070205080204" pitchFamily="49" charset="-128"/>
                <a:ea typeface="ＭＳ ゴシック" panose="020B0609070205080204" pitchFamily="49" charset="-128"/>
              </a:rPr>
              <a:t>令和６年度以降は、電子データでの提供も合わせてお願いします</a:t>
            </a:r>
            <a:r>
              <a:rPr lang="ja-JP" altLang="en-US" b="1" dirty="0" smtClean="0">
                <a:solidFill>
                  <a:srgbClr val="FF0000"/>
                </a:solidFill>
                <a:latin typeface="ＭＳ ゴシック" panose="020B0609070205080204" pitchFamily="49" charset="-128"/>
                <a:ea typeface="ＭＳ ゴシック" panose="020B0609070205080204" pitchFamily="49" charset="-128"/>
              </a:rPr>
              <a:t>。</a:t>
            </a:r>
            <a:r>
              <a:rPr lang="en-US" altLang="ja-JP" b="1" dirty="0" smtClean="0">
                <a:solidFill>
                  <a:srgbClr val="FF0000"/>
                </a:solidFill>
                <a:latin typeface="ＭＳ ゴシック" panose="020B0609070205080204" pitchFamily="49" charset="-128"/>
                <a:ea typeface="ＭＳ ゴシック" panose="020B0609070205080204" pitchFamily="49" charset="-128"/>
              </a:rPr>
              <a:t>】</a:t>
            </a:r>
          </a:p>
          <a:p>
            <a:r>
              <a:rPr lang="ja-JP" altLang="en-US" dirty="0" smtClean="0">
                <a:latin typeface="ＭＳ 明朝" panose="02020609040205080304" pitchFamily="17" charset="-128"/>
                <a:ea typeface="ＭＳ 明朝" panose="02020609040205080304" pitchFamily="17" charset="-128"/>
              </a:rPr>
              <a:t>　　　・対象設備をよく確認のうえ、条項毎の適用の有無を正しく選択してください。</a:t>
            </a:r>
            <a:endParaRPr lang="en-US" altLang="ja-JP" dirty="0" smtClean="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・対応状況や検査方法は、定期自主検査記録をよく確認して転記してください。</a:t>
            </a:r>
            <a:endParaRPr lang="en-US" altLang="ja-JP" dirty="0">
              <a:latin typeface="ＭＳ 明朝" panose="02020609040205080304" pitchFamily="17" charset="-128"/>
              <a:ea typeface="ＭＳ 明朝" panose="02020609040205080304" pitchFamily="17" charset="-128"/>
            </a:endParaRPr>
          </a:p>
          <a:p>
            <a:r>
              <a:rPr lang="ja-JP" altLang="en-US" dirty="0" smtClean="0">
                <a:latin typeface="ＭＳ 明朝" panose="02020609040205080304" pitchFamily="17" charset="-128"/>
                <a:ea typeface="ＭＳ 明朝" panose="02020609040205080304" pitchFamily="17" charset="-128"/>
              </a:rPr>
              <a:t>　（７）製造施設フローシート・・・・・・・・・最新版のものを添付してください。</a:t>
            </a:r>
            <a:endParaRPr lang="en-US" altLang="ja-JP"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844157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sz="2000" b="0" i="0" u="none" strike="noStrike" cap="none" normalizeH="0" baseline="0" dirty="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20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4355</TotalTime>
  <Words>1487</Words>
  <Application>Microsoft Office PowerPoint</Application>
  <PresentationFormat>ワイド画面</PresentationFormat>
  <Paragraphs>387</Paragraphs>
  <Slides>23</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3</vt:i4>
      </vt:variant>
      <vt:variant>
        <vt:lpstr>埋め込まれた OLE サーバー</vt:lpstr>
      </vt:variant>
      <vt:variant>
        <vt:i4>1</vt:i4>
      </vt:variant>
      <vt:variant>
        <vt:lpstr>スライド タイトル</vt:lpstr>
      </vt:variant>
      <vt:variant>
        <vt:i4>23</vt:i4>
      </vt:variant>
    </vt:vector>
  </HeadingPairs>
  <TitlesOfParts>
    <vt:vector size="35" baseType="lpstr">
      <vt:lpstr>ＭＳ Ｐゴシック</vt:lpstr>
      <vt:lpstr>ＭＳ ゴシック</vt:lpstr>
      <vt:lpstr>ＭＳ 明朝</vt:lpstr>
      <vt:lpstr>游ゴシック</vt:lpstr>
      <vt:lpstr>游ゴシック Light</vt:lpstr>
      <vt:lpstr>游明朝</vt:lpstr>
      <vt:lpstr>Arial</vt:lpstr>
      <vt:lpstr>Times New Roman</vt:lpstr>
      <vt:lpstr>Office テーマ</vt:lpstr>
      <vt:lpstr>標準デザイン</vt:lpstr>
      <vt:lpstr>1_Office テーマ</vt:lpstr>
      <vt:lpstr>ワークシート</vt:lpstr>
      <vt:lpstr>　保安検査の実施概要等について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HKHK03</dc:creator>
  <cp:lastModifiedBy>HKHK05</cp:lastModifiedBy>
  <cp:revision>506</cp:revision>
  <cp:lastPrinted>2024-07-22T01:35:51Z</cp:lastPrinted>
  <dcterms:created xsi:type="dcterms:W3CDTF">2020-03-11T04:07:28Z</dcterms:created>
  <dcterms:modified xsi:type="dcterms:W3CDTF">2024-07-22T02:02:44Z</dcterms:modified>
</cp:coreProperties>
</file>