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4"/>
  </p:notesMasterIdLst>
  <p:sldIdLst>
    <p:sldId id="776" r:id="rId3"/>
    <p:sldId id="256" r:id="rId4"/>
    <p:sldId id="1983" r:id="rId5"/>
    <p:sldId id="1984" r:id="rId6"/>
    <p:sldId id="601" r:id="rId7"/>
    <p:sldId id="667" r:id="rId8"/>
    <p:sldId id="459" r:id="rId9"/>
    <p:sldId id="676" r:id="rId10"/>
    <p:sldId id="706" r:id="rId11"/>
    <p:sldId id="1985" r:id="rId12"/>
    <p:sldId id="2016" r:id="rId13"/>
    <p:sldId id="481" r:id="rId14"/>
    <p:sldId id="1988" r:id="rId15"/>
    <p:sldId id="681" r:id="rId16"/>
    <p:sldId id="483" r:id="rId17"/>
    <p:sldId id="602" r:id="rId18"/>
    <p:sldId id="763" r:id="rId19"/>
    <p:sldId id="805" r:id="rId20"/>
    <p:sldId id="806" r:id="rId21"/>
    <p:sldId id="286" r:id="rId22"/>
    <p:sldId id="2023" r:id="rId23"/>
    <p:sldId id="2024" r:id="rId24"/>
    <p:sldId id="2025" r:id="rId25"/>
    <p:sldId id="306" r:id="rId26"/>
    <p:sldId id="603" r:id="rId27"/>
    <p:sldId id="1986" r:id="rId28"/>
    <p:sldId id="1987" r:id="rId29"/>
    <p:sldId id="759" r:id="rId30"/>
    <p:sldId id="760" r:id="rId31"/>
    <p:sldId id="761" r:id="rId32"/>
    <p:sldId id="762" r:id="rId33"/>
    <p:sldId id="591" r:id="rId34"/>
    <p:sldId id="2019" r:id="rId35"/>
    <p:sldId id="2020" r:id="rId36"/>
    <p:sldId id="2021" r:id="rId37"/>
    <p:sldId id="1989" r:id="rId38"/>
    <p:sldId id="1990" r:id="rId39"/>
    <p:sldId id="1991" r:id="rId40"/>
    <p:sldId id="775" r:id="rId41"/>
    <p:sldId id="1992" r:id="rId42"/>
    <p:sldId id="738" r:id="rId43"/>
    <p:sldId id="1995" r:id="rId44"/>
    <p:sldId id="1996" r:id="rId45"/>
    <p:sldId id="1997" r:id="rId46"/>
    <p:sldId id="1998" r:id="rId47"/>
    <p:sldId id="297" r:id="rId48"/>
    <p:sldId id="494" r:id="rId49"/>
    <p:sldId id="299" r:id="rId50"/>
    <p:sldId id="764" r:id="rId51"/>
    <p:sldId id="258" r:id="rId52"/>
    <p:sldId id="300" r:id="rId53"/>
    <p:sldId id="810" r:id="rId54"/>
    <p:sldId id="786" r:id="rId55"/>
    <p:sldId id="730" r:id="rId56"/>
    <p:sldId id="809" r:id="rId57"/>
    <p:sldId id="811" r:id="rId58"/>
    <p:sldId id="2013" r:id="rId59"/>
    <p:sldId id="754" r:id="rId60"/>
    <p:sldId id="830" r:id="rId61"/>
    <p:sldId id="704" r:id="rId62"/>
    <p:sldId id="2000" r:id="rId63"/>
    <p:sldId id="808" r:id="rId64"/>
    <p:sldId id="823" r:id="rId65"/>
    <p:sldId id="820" r:id="rId66"/>
    <p:sldId id="822" r:id="rId67"/>
    <p:sldId id="815" r:id="rId68"/>
    <p:sldId id="819" r:id="rId69"/>
    <p:sldId id="821" r:id="rId70"/>
    <p:sldId id="816" r:id="rId71"/>
    <p:sldId id="827" r:id="rId72"/>
    <p:sldId id="817" r:id="rId73"/>
    <p:sldId id="2012" r:id="rId74"/>
    <p:sldId id="723" r:id="rId75"/>
    <p:sldId id="2027" r:id="rId76"/>
    <p:sldId id="739" r:id="rId77"/>
    <p:sldId id="818" r:id="rId78"/>
    <p:sldId id="261" r:id="rId79"/>
    <p:sldId id="724" r:id="rId80"/>
    <p:sldId id="2028" r:id="rId81"/>
    <p:sldId id="2029" r:id="rId82"/>
    <p:sldId id="2030" r:id="rId83"/>
    <p:sldId id="2031" r:id="rId84"/>
    <p:sldId id="2032" r:id="rId85"/>
    <p:sldId id="725" r:id="rId86"/>
    <p:sldId id="2033" r:id="rId87"/>
    <p:sldId id="2034" r:id="rId88"/>
    <p:sldId id="2035" r:id="rId89"/>
    <p:sldId id="749" r:id="rId90"/>
    <p:sldId id="750" r:id="rId91"/>
    <p:sldId id="751" r:id="rId92"/>
    <p:sldId id="752" r:id="rId93"/>
    <p:sldId id="753" r:id="rId94"/>
    <p:sldId id="774" r:id="rId95"/>
    <p:sldId id="768" r:id="rId96"/>
    <p:sldId id="2008" r:id="rId97"/>
    <p:sldId id="2009" r:id="rId98"/>
    <p:sldId id="769" r:id="rId99"/>
    <p:sldId id="770" r:id="rId100"/>
    <p:sldId id="771" r:id="rId101"/>
    <p:sldId id="772" r:id="rId102"/>
    <p:sldId id="773" r:id="rId103"/>
    <p:sldId id="2010" r:id="rId104"/>
    <p:sldId id="2011" r:id="rId105"/>
    <p:sldId id="757" r:id="rId106"/>
    <p:sldId id="758" r:id="rId107"/>
    <p:sldId id="779" r:id="rId108"/>
    <p:sldId id="780" r:id="rId109"/>
    <p:sldId id="783" r:id="rId110"/>
    <p:sldId id="777" r:id="rId111"/>
    <p:sldId id="781" r:id="rId112"/>
    <p:sldId id="782" r:id="rId113"/>
  </p:sldIdLst>
  <p:sldSz cx="12192000" cy="6858000"/>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d17212605@outlook.jp" initials="" lastIdx="3" clrIdx="0">
    <p:extLst>
      <p:ext uri="{19B8F6BF-5375-455C-9EA6-DF929625EA0E}">
        <p15:presenceInfo xmlns:p15="http://schemas.microsoft.com/office/powerpoint/2012/main" userId="2cb1dee96557d0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0"/>
  </p:normalViewPr>
  <p:slideViewPr>
    <p:cSldViewPr snapToGrid="0">
      <p:cViewPr varScale="1">
        <p:scale>
          <a:sx n="92" d="100"/>
          <a:sy n="92" d="100"/>
        </p:scale>
        <p:origin x="2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fld id="{CA7457D2-B469-4E0A-BDF3-4B74354305EF}" type="datetimeFigureOut">
              <a:rPr kumimoji="1" lang="ja-JP" altLang="en-US" smtClean="0"/>
              <a:t>2025/10/10</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fld id="{8F0B214A-4A68-489E-B9D0-27E45773AC17}" type="slidenum">
              <a:rPr kumimoji="1" lang="ja-JP" altLang="en-US" smtClean="0"/>
              <a:t>‹#›</a:t>
            </a:fld>
            <a:endParaRPr kumimoji="1" lang="ja-JP" altLang="en-US"/>
          </a:p>
        </p:txBody>
      </p:sp>
    </p:spTree>
    <p:extLst>
      <p:ext uri="{BB962C8B-B14F-4D97-AF65-F5344CB8AC3E}">
        <p14:creationId xmlns:p14="http://schemas.microsoft.com/office/powerpoint/2010/main" val="27608710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0B214A-4A68-489E-B9D0-27E45773AC17}" type="slidenum">
              <a:rPr kumimoji="1" lang="ja-JP" altLang="en-US" smtClean="0"/>
              <a:t>21</a:t>
            </a:fld>
            <a:endParaRPr kumimoji="1" lang="ja-JP" altLang="en-US"/>
          </a:p>
        </p:txBody>
      </p:sp>
    </p:spTree>
    <p:extLst>
      <p:ext uri="{BB962C8B-B14F-4D97-AF65-F5344CB8AC3E}">
        <p14:creationId xmlns:p14="http://schemas.microsoft.com/office/powerpoint/2010/main" val="404711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9414" indent="-288236" eaLnBrk="0" hangingPunct="0">
              <a:spcBef>
                <a:spcPct val="30000"/>
              </a:spcBef>
              <a:defRPr kumimoji="1" sz="1200">
                <a:solidFill>
                  <a:schemeClr val="tx1"/>
                </a:solidFill>
                <a:latin typeface="Arial" pitchFamily="34" charset="0"/>
                <a:ea typeface="ＭＳ Ｐ明朝" pitchFamily="18" charset="-128"/>
              </a:defRPr>
            </a:lvl2pPr>
            <a:lvl3pPr marL="1152944" indent="-230589" eaLnBrk="0" hangingPunct="0">
              <a:spcBef>
                <a:spcPct val="30000"/>
              </a:spcBef>
              <a:defRPr kumimoji="1" sz="1200">
                <a:solidFill>
                  <a:schemeClr val="tx1"/>
                </a:solidFill>
                <a:latin typeface="Arial" pitchFamily="34" charset="0"/>
                <a:ea typeface="ＭＳ Ｐ明朝" pitchFamily="18" charset="-128"/>
              </a:defRPr>
            </a:lvl3pPr>
            <a:lvl4pPr marL="1614122" indent="-230589" eaLnBrk="0" hangingPunct="0">
              <a:spcBef>
                <a:spcPct val="30000"/>
              </a:spcBef>
              <a:defRPr kumimoji="1" sz="1200">
                <a:solidFill>
                  <a:schemeClr val="tx1"/>
                </a:solidFill>
                <a:latin typeface="Arial" pitchFamily="34" charset="0"/>
                <a:ea typeface="ＭＳ Ｐ明朝" pitchFamily="18" charset="-128"/>
              </a:defRPr>
            </a:lvl4pPr>
            <a:lvl5pPr marL="2075299" indent="-230589" eaLnBrk="0" hangingPunct="0">
              <a:spcBef>
                <a:spcPct val="30000"/>
              </a:spcBef>
              <a:defRPr kumimoji="1" sz="1200">
                <a:solidFill>
                  <a:schemeClr val="tx1"/>
                </a:solidFill>
                <a:latin typeface="Arial" pitchFamily="34"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1858C2B8-E2C2-4B35-8CDD-E3314D181E9D}" type="slidenum">
              <a:rPr lang="en-US" altLang="ja-JP" smtClean="0">
                <a:ea typeface="ＭＳ Ｐゴシック" pitchFamily="50" charset="-128"/>
              </a:rPr>
              <a:pPr eaLnBrk="1" hangingPunct="1">
                <a:spcBef>
                  <a:spcPct val="0"/>
                </a:spcBef>
              </a:pPr>
              <a:t>26</a:t>
            </a:fld>
            <a:endParaRPr lang="en-US" altLang="ja-JP">
              <a:ea typeface="ＭＳ Ｐゴシック" pitchFamily="50" charset="-128"/>
            </a:endParaRPr>
          </a:p>
        </p:txBody>
      </p:sp>
      <p:sp>
        <p:nvSpPr>
          <p:cNvPr id="142339" name="Rectangle 2"/>
          <p:cNvSpPr>
            <a:spLocks noGrp="1" noRot="1" noChangeAspect="1" noChangeArrowheads="1" noTextEdit="1"/>
          </p:cNvSpPr>
          <p:nvPr>
            <p:ph type="sldImg"/>
          </p:nvPr>
        </p:nvSpPr>
        <p:spPr>
          <a:xfrm>
            <a:off x="2676525" y="511175"/>
            <a:ext cx="4556125" cy="2562225"/>
          </a:xfrm>
          <a:ln/>
        </p:spPr>
      </p:sp>
      <p:sp>
        <p:nvSpPr>
          <p:cNvPr id="142340" name="Rectangle 3"/>
          <p:cNvSpPr>
            <a:spLocks noGrp="1" noChangeArrowheads="1"/>
          </p:cNvSpPr>
          <p:nvPr>
            <p:ph type="body" idx="1"/>
          </p:nvPr>
        </p:nvSpPr>
        <p:spPr>
          <a:xfrm>
            <a:off x="1320960" y="3244205"/>
            <a:ext cx="7260605" cy="30760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117" bIns="46117"/>
          <a:lstStyle/>
          <a:p>
            <a:pPr eaLnBrk="1" hangingPunct="1"/>
            <a:r>
              <a:rPr lang="ja-JP" altLang="en-US" sz="1800">
                <a:latin typeface="Arial" pitchFamily="34" charset="0"/>
              </a:rPr>
              <a:t>（注）一般消費者に類似の消費態様の者。例えば飲食店。</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0D75E6-5361-5AEE-20E3-81D7F480439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2C3D8AD-9DB8-456D-2CAA-2144529A8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E14CBF1-9532-4AE4-B72D-D733EF66A259}"/>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5" name="フッター プレースホルダー 4">
            <a:extLst>
              <a:ext uri="{FF2B5EF4-FFF2-40B4-BE49-F238E27FC236}">
                <a16:creationId xmlns:a16="http://schemas.microsoft.com/office/drawing/2014/main" id="{A4A24EA3-111A-7617-0EA8-F33C2F324F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1D7B8-8C3E-3B48-80CC-7CD64ECA8CDB}"/>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227176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3285D-8A4E-6A5D-640C-92957110BA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FCEA4E-D041-043E-A014-B6C19F5DBAF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A6BA9F-B832-0F36-54FF-8F9843CC4E82}"/>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5" name="フッター プレースホルダー 4">
            <a:extLst>
              <a:ext uri="{FF2B5EF4-FFF2-40B4-BE49-F238E27FC236}">
                <a16:creationId xmlns:a16="http://schemas.microsoft.com/office/drawing/2014/main" id="{2AE61920-2A01-EEF7-D401-EB9C162CF7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6833E5-5C03-3AE3-0707-744F40AE94FF}"/>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117246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D00979A-0878-832F-E0AF-FC7B7B8A806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FA52A-F780-2F67-690F-D5DE68C1024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022E9B-08FB-718C-6A5F-9189AF1242F1}"/>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5" name="フッター プレースホルダー 4">
            <a:extLst>
              <a:ext uri="{FF2B5EF4-FFF2-40B4-BE49-F238E27FC236}">
                <a16:creationId xmlns:a16="http://schemas.microsoft.com/office/drawing/2014/main" id="{6B6EF376-6CEA-C3BA-5460-656EA73E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8BAD61-DE5B-7A65-011B-8184937CC934}"/>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2917669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0C65A2-ED92-490E-B476-74CC15CFEC28}" type="slidenum">
              <a:rPr lang="en-US" altLang="ja-JP"/>
              <a:pPr>
                <a:defRPr/>
              </a:pPr>
              <a:t>‹#›</a:t>
            </a:fld>
            <a:endParaRPr lang="en-US" altLang="ja-JP"/>
          </a:p>
        </p:txBody>
      </p:sp>
    </p:spTree>
    <p:extLst>
      <p:ext uri="{BB962C8B-B14F-4D97-AF65-F5344CB8AC3E}">
        <p14:creationId xmlns:p14="http://schemas.microsoft.com/office/powerpoint/2010/main" val="383183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748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409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754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02190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23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715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527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05A453-2D0D-23B4-248F-7F52BCDFA7F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F88F77-8608-C081-D0ED-418A431CF58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D5CDB7-59F8-A59C-A4B2-21B7B1FFA802}"/>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5" name="フッター プレースホルダー 4">
            <a:extLst>
              <a:ext uri="{FF2B5EF4-FFF2-40B4-BE49-F238E27FC236}">
                <a16:creationId xmlns:a16="http://schemas.microsoft.com/office/drawing/2014/main" id="{1E1CA17A-6D9D-41E8-D5F0-C9BF5BC0F9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175527-26A7-62AD-2DB5-88D96E1D2853}"/>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3170434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10/10/2025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74548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793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1115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0128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9607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469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8294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302807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257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20F04-39FE-07BD-790A-36145A4B0E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1CCE76-F406-48B7-BE1B-572ACE84F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2ECD36A-F142-7C25-61AE-F00F2CF20152}"/>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5" name="フッター プレースホルダー 4">
            <a:extLst>
              <a:ext uri="{FF2B5EF4-FFF2-40B4-BE49-F238E27FC236}">
                <a16:creationId xmlns:a16="http://schemas.microsoft.com/office/drawing/2014/main" id="{7E5F0277-5842-DE4B-9365-434C53166E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6744F0-A2F7-BE02-02CB-E62DD983E934}"/>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122944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E5D88-E465-476A-D305-3DACA9CF3A1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865884-B91A-48A8-7147-FBA0BF4F9B4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99C4BF9-C3CB-D151-E080-2758F67968F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70C90A-2B1D-CDBB-36B8-021613114604}"/>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6" name="フッター プレースホルダー 5">
            <a:extLst>
              <a:ext uri="{FF2B5EF4-FFF2-40B4-BE49-F238E27FC236}">
                <a16:creationId xmlns:a16="http://schemas.microsoft.com/office/drawing/2014/main" id="{D05DFE6D-E284-DDD0-EBE4-E3C66ABB60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282D739-AE5A-21A5-D827-255AE5335B34}"/>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346653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D953F0-B68E-43B4-769B-2283BE70372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36EFA5-B667-AAA0-2150-3C61838B8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43AFE81-E8C6-5F1F-0443-58F3CE1D543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94CCC4E-0977-B0A4-FB28-2FFC84924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EB33EF-4D93-84CF-316F-426E328F80F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1CB2DE-B55A-CC8C-A7E2-250994EB968F}"/>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8" name="フッター プレースホルダー 7">
            <a:extLst>
              <a:ext uri="{FF2B5EF4-FFF2-40B4-BE49-F238E27FC236}">
                <a16:creationId xmlns:a16="http://schemas.microsoft.com/office/drawing/2014/main" id="{57D528B2-C5A8-55E1-1C5A-8A9A5DD07F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724F5A9-1AE1-009B-9BBB-13ADA9684DB6}"/>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301335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2F0DC-5AB7-8F26-D2BE-09C63A2E80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0810C8-2BB4-BA76-2388-5FAE24E6442F}"/>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4" name="フッター プレースホルダー 3">
            <a:extLst>
              <a:ext uri="{FF2B5EF4-FFF2-40B4-BE49-F238E27FC236}">
                <a16:creationId xmlns:a16="http://schemas.microsoft.com/office/drawing/2014/main" id="{040702B6-0A20-64CD-8887-BE47774D0E5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F0D298D-20D0-083B-85F5-EAE8A870480A}"/>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104005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23896A-C1F4-EF8B-7569-EA215DFB6D11}"/>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3" name="フッター プレースホルダー 2">
            <a:extLst>
              <a:ext uri="{FF2B5EF4-FFF2-40B4-BE49-F238E27FC236}">
                <a16:creationId xmlns:a16="http://schemas.microsoft.com/office/drawing/2014/main" id="{40212FD3-CFBB-9E7C-452C-F863593B19B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C501AEA-8DAC-5AEA-1B92-9908DC38DA43}"/>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325078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02A72-158F-6EAE-595D-50AAC70780B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675DEA-31C1-BCD6-5827-85AE0310D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B27206-7BA8-939F-6157-8E428632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D81B8E-4B4B-CE72-E9E6-EB9BA61059DF}"/>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6" name="フッター プレースホルダー 5">
            <a:extLst>
              <a:ext uri="{FF2B5EF4-FFF2-40B4-BE49-F238E27FC236}">
                <a16:creationId xmlns:a16="http://schemas.microsoft.com/office/drawing/2014/main" id="{F0F39F64-9529-41F3-2A80-7450FAD2184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B61F1A-F00D-14A2-C2B5-0A1DCCDE1410}"/>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131487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2F0CF-F0C8-4E0D-BB84-7866CDD8EB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4407B1B-7023-4663-3AC0-65BE52446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9188228-B2CF-7F51-B04F-25DD2F3F7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F8D6BD-E6C7-7D5B-5B3B-BB35F697ABC0}"/>
              </a:ext>
            </a:extLst>
          </p:cNvPr>
          <p:cNvSpPr>
            <a:spLocks noGrp="1"/>
          </p:cNvSpPr>
          <p:nvPr>
            <p:ph type="dt" sz="half" idx="10"/>
          </p:nvPr>
        </p:nvSpPr>
        <p:spPr/>
        <p:txBody>
          <a:bodyPr/>
          <a:lstStyle/>
          <a:p>
            <a:fld id="{86AE142A-0AC7-452F-AFD4-F38BAED0E6D6}" type="datetimeFigureOut">
              <a:rPr kumimoji="1" lang="ja-JP" altLang="en-US" smtClean="0"/>
              <a:t>2025/10/10</a:t>
            </a:fld>
            <a:endParaRPr kumimoji="1" lang="ja-JP" altLang="en-US"/>
          </a:p>
        </p:txBody>
      </p:sp>
      <p:sp>
        <p:nvSpPr>
          <p:cNvPr id="6" name="フッター プレースホルダー 5">
            <a:extLst>
              <a:ext uri="{FF2B5EF4-FFF2-40B4-BE49-F238E27FC236}">
                <a16:creationId xmlns:a16="http://schemas.microsoft.com/office/drawing/2014/main" id="{B61C69E5-A4E1-9406-2D28-A581B47BDD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549DA8-9664-4928-72C6-E6B281FBD262}"/>
              </a:ext>
            </a:extLst>
          </p:cNvPr>
          <p:cNvSpPr>
            <a:spLocks noGrp="1"/>
          </p:cNvSpPr>
          <p:nvPr>
            <p:ph type="sldNum" sz="quarter" idx="12"/>
          </p:nvPr>
        </p:nvSpPr>
        <p:spPr/>
        <p:txBody>
          <a:body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223196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048CFF-9774-1112-35A4-98E664F86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A64902-9457-6B77-86A6-EC2BA13A5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9EB30F-1DF0-9356-DDB5-2AEC7B19F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E142A-0AC7-452F-AFD4-F38BAED0E6D6}" type="datetimeFigureOut">
              <a:rPr kumimoji="1" lang="ja-JP" altLang="en-US" smtClean="0"/>
              <a:t>2025/10/10</a:t>
            </a:fld>
            <a:endParaRPr kumimoji="1" lang="ja-JP" altLang="en-US"/>
          </a:p>
        </p:txBody>
      </p:sp>
      <p:sp>
        <p:nvSpPr>
          <p:cNvPr id="5" name="フッター プレースホルダー 4">
            <a:extLst>
              <a:ext uri="{FF2B5EF4-FFF2-40B4-BE49-F238E27FC236}">
                <a16:creationId xmlns:a16="http://schemas.microsoft.com/office/drawing/2014/main" id="{F2400F45-CAB1-1E85-6114-28335A4FD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20BA43E-AAD5-EB04-1581-FB855DC1B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A756-031C-47AC-BDA0-CF8291E3D73D}" type="slidenum">
              <a:rPr kumimoji="1" lang="ja-JP" altLang="en-US" smtClean="0"/>
              <a:t>‹#›</a:t>
            </a:fld>
            <a:endParaRPr kumimoji="1" lang="ja-JP" altLang="en-US"/>
          </a:p>
        </p:txBody>
      </p:sp>
    </p:spTree>
    <p:extLst>
      <p:ext uri="{BB962C8B-B14F-4D97-AF65-F5344CB8AC3E}">
        <p14:creationId xmlns:p14="http://schemas.microsoft.com/office/powerpoint/2010/main" val="42550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6648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830659-9CC8-02FC-2F7F-21F6167B93F3}"/>
              </a:ext>
            </a:extLst>
          </p:cNvPr>
          <p:cNvSpPr txBox="1"/>
          <p:nvPr/>
        </p:nvSpPr>
        <p:spPr>
          <a:xfrm>
            <a:off x="2549235" y="256443"/>
            <a:ext cx="566512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高圧ガス保安講習会</a:t>
            </a:r>
          </a:p>
        </p:txBody>
      </p:sp>
      <p:sp>
        <p:nvSpPr>
          <p:cNvPr id="5" name="テキスト ボックス 4">
            <a:extLst>
              <a:ext uri="{FF2B5EF4-FFF2-40B4-BE49-F238E27FC236}">
                <a16:creationId xmlns:a16="http://schemas.microsoft.com/office/drawing/2014/main" id="{9CFCCA54-2652-F0CC-ADBD-E946EAD4729F}"/>
              </a:ext>
            </a:extLst>
          </p:cNvPr>
          <p:cNvSpPr txBox="1"/>
          <p:nvPr/>
        </p:nvSpPr>
        <p:spPr>
          <a:xfrm>
            <a:off x="781416" y="1025885"/>
            <a:ext cx="9536040" cy="3583088"/>
          </a:xfrm>
          <a:prstGeom prst="rect">
            <a:avLst/>
          </a:prstGeom>
          <a:solidFill>
            <a:schemeClr val="accent1">
              <a:lumMod val="60000"/>
              <a:lumOff val="40000"/>
            </a:schemeClr>
          </a:solidFill>
          <a:ln w="25400">
            <a:solidFill>
              <a:schemeClr val="accent1"/>
            </a:solidFill>
          </a:ln>
        </p:spPr>
        <p:txBody>
          <a:bodyPr wrap="square" rtlCol="0" anchor="ctr" anchorCtr="0">
            <a:noAutofit/>
          </a:bodyPr>
          <a:lstStyle/>
          <a:p>
            <a:pPr lvl="0" defTabSz="457200">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　高圧ガス保安法</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defTabSz="457200">
              <a:defRPr/>
            </a:pP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2800" dirty="0">
                <a:solidFill>
                  <a:prstClr val="black"/>
                </a:solidFill>
                <a:latin typeface="メイリオ" panose="020B0604030504040204" pitchFamily="50" charset="-128"/>
              </a:rPr>
              <a:t>高圧ガス保安法の許可・届出の手続き等のポイント</a:t>
            </a:r>
            <a:endParaRPr lang="en-US" altLang="ja-JP" sz="2800" dirty="0">
              <a:solidFill>
                <a:prstClr val="black"/>
              </a:solidFill>
              <a:latin typeface="メイリオ" panose="020B0604030504040204" pitchFamily="50" charset="-128"/>
            </a:endParaRPr>
          </a:p>
          <a:p>
            <a:pPr lvl="0" defTabSz="457200">
              <a:defRPr/>
            </a:pPr>
            <a:r>
              <a:rPr lang="ja-JP" altLang="en-US" sz="2800" dirty="0">
                <a:solidFill>
                  <a:prstClr val="black"/>
                </a:solidFill>
                <a:latin typeface="メイリオ" panose="020B0604030504040204" pitchFamily="50" charset="-128"/>
                <a:ea typeface="メイリオ" panose="020B0604030504040204" pitchFamily="50" charset="-128"/>
              </a:rPr>
              <a:t>　　・高圧ガスの貯蔵・消費・廃棄等の基準</a:t>
            </a:r>
            <a:endParaRPr lang="en-US" altLang="ja-JP" sz="2800" dirty="0">
              <a:solidFill>
                <a:prstClr val="black"/>
              </a:solidFill>
              <a:latin typeface="メイリオ" panose="020B0604030504040204" pitchFamily="50" charset="-128"/>
              <a:ea typeface="メイリオ" panose="020B0604030504040204" pitchFamily="50" charset="-128"/>
            </a:endParaRPr>
          </a:p>
          <a:p>
            <a:pPr defTabSz="457200">
              <a:defRPr/>
            </a:pP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2800" dirty="0">
                <a:solidFill>
                  <a:prstClr val="black"/>
                </a:solidFill>
                <a:latin typeface="メイリオ" panose="020B0604030504040204" pitchFamily="50" charset="-128"/>
              </a:rPr>
              <a:t>保安係員及び従業者の責務等</a:t>
            </a:r>
            <a:r>
              <a:rPr lang="en-US" altLang="ja-JP" sz="2800" dirty="0">
                <a:solidFill>
                  <a:prstClr val="black"/>
                </a:solidFill>
                <a:latin typeface="メイリオ" panose="020B0604030504040204" pitchFamily="50" charset="-128"/>
                <a:ea typeface="メイリオ" panose="020B0604030504040204" pitchFamily="50" charset="-128"/>
              </a:rPr>
              <a:t>  </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defTabSz="457200">
              <a:spcBef>
                <a:spcPts val="1200"/>
              </a:spcBef>
              <a:defRPr/>
            </a:pPr>
            <a:r>
              <a:rPr lang="ja-JP" altLang="en-US" sz="2800" dirty="0">
                <a:solidFill>
                  <a:prstClr val="black"/>
                </a:solidFill>
                <a:latin typeface="メイリオ" panose="020B0604030504040204" pitchFamily="50" charset="-128"/>
                <a:ea typeface="メイリオ" panose="020B0604030504040204" pitchFamily="50" charset="-128"/>
              </a:rPr>
              <a:t>２　</a:t>
            </a:r>
            <a:r>
              <a:rPr lang="ja-JP" altLang="en-US" sz="2800" dirty="0">
                <a:solidFill>
                  <a:prstClr val="black"/>
                </a:solidFill>
                <a:latin typeface="メイリオ" panose="020B0604030504040204" pitchFamily="50" charset="-128"/>
              </a:rPr>
              <a:t>保安検査の受検について　</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defTabSz="457200">
              <a:spcBef>
                <a:spcPts val="1200"/>
              </a:spcBef>
              <a:defRPr/>
            </a:pPr>
            <a:r>
              <a:rPr lang="ja-JP" altLang="en-US" sz="2800" dirty="0">
                <a:solidFill>
                  <a:prstClr val="black"/>
                </a:solidFill>
                <a:latin typeface="メイリオ" panose="020B0604030504040204" pitchFamily="50" charset="-128"/>
                <a:ea typeface="メイリオ" panose="020B0604030504040204" pitchFamily="50" charset="-128"/>
              </a:rPr>
              <a:t>３　</a:t>
            </a:r>
            <a:r>
              <a:rPr lang="ja-JP" altLang="en-US" sz="2800" dirty="0">
                <a:solidFill>
                  <a:prstClr val="black"/>
                </a:solidFill>
                <a:latin typeface="メイリオ" panose="020B0604030504040204" pitchFamily="50" charset="-128"/>
              </a:rPr>
              <a:t>最近の法令改正の動向</a:t>
            </a:r>
            <a:endParaRPr lang="en-US" altLang="ja-JP" sz="2800" dirty="0">
              <a:solidFill>
                <a:prstClr val="black"/>
              </a:solidFill>
              <a:latin typeface="メイリオ" panose="020B0604030504040204" pitchFamily="50" charset="-128"/>
              <a:ea typeface="メイリオ" panose="020B0604030504040204" pitchFamily="50" charset="-128"/>
            </a:endParaRPr>
          </a:p>
          <a:p>
            <a:pPr lvl="0" defTabSz="457200">
              <a:spcBef>
                <a:spcPts val="1200"/>
              </a:spcBef>
              <a:defRPr/>
            </a:pPr>
            <a:r>
              <a:rPr lang="ja-JP" altLang="en-US" sz="2800" dirty="0">
                <a:solidFill>
                  <a:prstClr val="black"/>
                </a:solidFill>
                <a:latin typeface="メイリオ" panose="020B0604030504040204" pitchFamily="50" charset="-128"/>
                <a:ea typeface="メイリオ" panose="020B0604030504040204" pitchFamily="50" charset="-128"/>
              </a:rPr>
              <a:t>４　その他各種情報</a:t>
            </a: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892BB262-BD35-48E0-371F-97C99413519A}"/>
              </a:ext>
            </a:extLst>
          </p:cNvPr>
          <p:cNvSpPr txBox="1"/>
          <p:nvPr/>
        </p:nvSpPr>
        <p:spPr>
          <a:xfrm>
            <a:off x="3322560" y="4712852"/>
            <a:ext cx="43844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２０２５年１０月２９日</a:t>
            </a:r>
          </a:p>
        </p:txBody>
      </p:sp>
      <p:sp>
        <p:nvSpPr>
          <p:cNvPr id="7" name="テキスト ボックス 6">
            <a:extLst>
              <a:ext uri="{FF2B5EF4-FFF2-40B4-BE49-F238E27FC236}">
                <a16:creationId xmlns:a16="http://schemas.microsoft.com/office/drawing/2014/main" id="{E16550B6-6560-DDAD-FEC4-DFD7ED688934}"/>
              </a:ext>
            </a:extLst>
          </p:cNvPr>
          <p:cNvSpPr txBox="1"/>
          <p:nvPr/>
        </p:nvSpPr>
        <p:spPr>
          <a:xfrm>
            <a:off x="2592877" y="5236072"/>
            <a:ext cx="557784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川崎重工業株式会社　神戸工場</a:t>
            </a:r>
          </a:p>
        </p:txBody>
      </p:sp>
      <p:sp>
        <p:nvSpPr>
          <p:cNvPr id="8" name="テキスト ボックス 7">
            <a:extLst>
              <a:ext uri="{FF2B5EF4-FFF2-40B4-BE49-F238E27FC236}">
                <a16:creationId xmlns:a16="http://schemas.microsoft.com/office/drawing/2014/main" id="{6F18BB73-A4BB-040F-CA46-953FF8B472F6}"/>
              </a:ext>
            </a:extLst>
          </p:cNvPr>
          <p:cNvSpPr txBox="1"/>
          <p:nvPr/>
        </p:nvSpPr>
        <p:spPr>
          <a:xfrm>
            <a:off x="2549235" y="6175654"/>
            <a:ext cx="55778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一般社団法人兵庫県高圧ガス保安協会</a:t>
            </a:r>
          </a:p>
        </p:txBody>
      </p:sp>
      <p:sp>
        <p:nvSpPr>
          <p:cNvPr id="2" name="スライド番号プレースホルダー 1">
            <a:extLst>
              <a:ext uri="{FF2B5EF4-FFF2-40B4-BE49-F238E27FC236}">
                <a16:creationId xmlns:a16="http://schemas.microsoft.com/office/drawing/2014/main" id="{1E68608F-904A-104C-F1E5-73FCD302ECE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3854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6959601" y="5732463"/>
            <a:ext cx="3529013" cy="793750"/>
          </a:xfrm>
          <a:prstGeom prst="rect">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a:xfrm>
            <a:off x="4367213" y="4005263"/>
            <a:ext cx="6121400" cy="165576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4367213" y="2276475"/>
            <a:ext cx="6121400" cy="17287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角丸四角形 33"/>
          <p:cNvSpPr/>
          <p:nvPr/>
        </p:nvSpPr>
        <p:spPr>
          <a:xfrm>
            <a:off x="3143251" y="3141664"/>
            <a:ext cx="936625" cy="15827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446" name="Text Box 3"/>
          <p:cNvSpPr txBox="1">
            <a:spLocks noChangeArrowheads="1"/>
          </p:cNvSpPr>
          <p:nvPr/>
        </p:nvSpPr>
        <p:spPr bwMode="auto">
          <a:xfrm>
            <a:off x="2576513" y="169864"/>
            <a:ext cx="3721100" cy="954107"/>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800" b="1" i="1" dirty="0"/>
              <a:t>第一種製造者の製造施設の変更工事</a:t>
            </a:r>
          </a:p>
        </p:txBody>
      </p:sp>
      <p:sp>
        <p:nvSpPr>
          <p:cNvPr id="61447" name="Text Box 4"/>
          <p:cNvSpPr txBox="1">
            <a:spLocks noChangeArrowheads="1"/>
          </p:cNvSpPr>
          <p:nvPr/>
        </p:nvSpPr>
        <p:spPr bwMode="auto">
          <a:xfrm>
            <a:off x="7128275" y="219216"/>
            <a:ext cx="4940392" cy="707886"/>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法第１４条、第２０条３項、第２０条の２、の３、一般第３３条、液石第３４条、コンビ第１７条</a:t>
            </a:r>
          </a:p>
        </p:txBody>
      </p:sp>
      <p:grpSp>
        <p:nvGrpSpPr>
          <p:cNvPr id="2" name="Group 8"/>
          <p:cNvGrpSpPr>
            <a:grpSpLocks/>
          </p:cNvGrpSpPr>
          <p:nvPr/>
        </p:nvGrpSpPr>
        <p:grpSpPr bwMode="auto">
          <a:xfrm>
            <a:off x="1992313" y="1589088"/>
            <a:ext cx="4716462" cy="4614862"/>
            <a:chOff x="288" y="842"/>
            <a:chExt cx="2971" cy="2907"/>
          </a:xfrm>
        </p:grpSpPr>
        <p:sp>
          <p:nvSpPr>
            <p:cNvPr id="61469" name="Oval 9"/>
            <p:cNvSpPr>
              <a:spLocks noChangeArrowheads="1"/>
            </p:cNvSpPr>
            <p:nvPr/>
          </p:nvSpPr>
          <p:spPr bwMode="auto">
            <a:xfrm>
              <a:off x="288" y="1764"/>
              <a:ext cx="528" cy="1008"/>
            </a:xfrm>
            <a:prstGeom prst="ellipse">
              <a:avLst/>
            </a:prstGeom>
            <a:solidFill>
              <a:srgbClr val="0000FF"/>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61470" name="Text Box 10"/>
            <p:cNvSpPr txBox="1">
              <a:spLocks noChangeArrowheads="1"/>
            </p:cNvSpPr>
            <p:nvPr/>
          </p:nvSpPr>
          <p:spPr bwMode="auto">
            <a:xfrm>
              <a:off x="381" y="1860"/>
              <a:ext cx="349"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solidFill>
                    <a:schemeClr val="bg1"/>
                  </a:solidFill>
                </a:rPr>
                <a:t>変更工事</a:t>
              </a:r>
            </a:p>
          </p:txBody>
        </p:sp>
        <p:sp>
          <p:nvSpPr>
            <p:cNvPr id="61471" name="Text Box 11"/>
            <p:cNvSpPr txBox="1">
              <a:spLocks noChangeArrowheads="1"/>
            </p:cNvSpPr>
            <p:nvPr/>
          </p:nvSpPr>
          <p:spPr bwMode="auto">
            <a:xfrm>
              <a:off x="1195" y="3497"/>
              <a:ext cx="2064" cy="252"/>
            </a:xfrm>
            <a:prstGeom prst="rect">
              <a:avLst/>
            </a:prstGeom>
            <a:solidFill>
              <a:srgbClr val="FFFF66"/>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t>　届出（軽微な変更の工事）　　　</a:t>
              </a:r>
            </a:p>
          </p:txBody>
        </p:sp>
        <p:sp>
          <p:nvSpPr>
            <p:cNvPr id="61472" name="Text Box 12"/>
            <p:cNvSpPr txBox="1">
              <a:spLocks noChangeArrowheads="1"/>
            </p:cNvSpPr>
            <p:nvPr/>
          </p:nvSpPr>
          <p:spPr bwMode="auto">
            <a:xfrm>
              <a:off x="1104" y="842"/>
              <a:ext cx="528" cy="252"/>
            </a:xfrm>
            <a:prstGeom prst="rect">
              <a:avLst/>
            </a:prstGeom>
            <a:solidFill>
              <a:srgbClr val="FFCCFF"/>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t>許可</a:t>
              </a:r>
            </a:p>
          </p:txBody>
        </p:sp>
        <p:sp>
          <p:nvSpPr>
            <p:cNvPr id="61473" name="Line 13"/>
            <p:cNvSpPr>
              <a:spLocks noChangeShapeType="1"/>
            </p:cNvSpPr>
            <p:nvPr/>
          </p:nvSpPr>
          <p:spPr bwMode="auto">
            <a:xfrm>
              <a:off x="816" y="2273"/>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74" name="Line 16"/>
            <p:cNvSpPr>
              <a:spLocks noChangeShapeType="1"/>
            </p:cNvSpPr>
            <p:nvPr/>
          </p:nvSpPr>
          <p:spPr bwMode="auto">
            <a:xfrm>
              <a:off x="878" y="3679"/>
              <a:ext cx="33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475" name="Line 17"/>
            <p:cNvSpPr>
              <a:spLocks noChangeShapeType="1"/>
            </p:cNvSpPr>
            <p:nvPr/>
          </p:nvSpPr>
          <p:spPr bwMode="auto">
            <a:xfrm>
              <a:off x="878" y="957"/>
              <a:ext cx="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3" name="Group 18"/>
          <p:cNvGrpSpPr>
            <a:grpSpLocks/>
          </p:cNvGrpSpPr>
          <p:nvPr/>
        </p:nvGrpSpPr>
        <p:grpSpPr bwMode="auto">
          <a:xfrm>
            <a:off x="4440239" y="1773238"/>
            <a:ext cx="5832475" cy="400050"/>
            <a:chOff x="1824" y="791"/>
            <a:chExt cx="735" cy="532"/>
          </a:xfrm>
        </p:grpSpPr>
        <p:sp>
          <p:nvSpPr>
            <p:cNvPr id="61467" name="Text Box 19"/>
            <p:cNvSpPr txBox="1">
              <a:spLocks noChangeArrowheads="1"/>
            </p:cNvSpPr>
            <p:nvPr/>
          </p:nvSpPr>
          <p:spPr bwMode="auto">
            <a:xfrm>
              <a:off x="1881" y="791"/>
              <a:ext cx="678" cy="532"/>
            </a:xfrm>
            <a:prstGeom prst="rect">
              <a:avLst/>
            </a:prstGeom>
            <a:solidFill>
              <a:srgbClr val="92D050"/>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t>完成検査→不要　（</a:t>
              </a:r>
              <a:r>
                <a:rPr lang="en-US" altLang="ja-JP" sz="2000"/>
                <a:t> ※ </a:t>
              </a:r>
              <a:r>
                <a:rPr lang="ja-JP" altLang="en-US" sz="2000"/>
                <a:t>）</a:t>
              </a:r>
              <a:r>
                <a:rPr lang="ja-JP" altLang="en-US" sz="1600"/>
                <a:t>（製造細目告示第１２条の１４）</a:t>
              </a:r>
              <a:endParaRPr lang="ja-JP" altLang="en-US" sz="2000"/>
            </a:p>
          </p:txBody>
        </p:sp>
        <p:sp>
          <p:nvSpPr>
            <p:cNvPr id="61468" name="Line 20"/>
            <p:cNvSpPr>
              <a:spLocks noChangeShapeType="1"/>
            </p:cNvSpPr>
            <p:nvPr/>
          </p:nvSpPr>
          <p:spPr bwMode="auto">
            <a:xfrm>
              <a:off x="1824" y="837"/>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 name="Group 23"/>
          <p:cNvGrpSpPr>
            <a:grpSpLocks/>
          </p:cNvGrpSpPr>
          <p:nvPr/>
        </p:nvGrpSpPr>
        <p:grpSpPr bwMode="auto">
          <a:xfrm>
            <a:off x="4151313" y="1300164"/>
            <a:ext cx="5715000" cy="688975"/>
            <a:chOff x="1632" y="788"/>
            <a:chExt cx="3600" cy="434"/>
          </a:xfrm>
        </p:grpSpPr>
        <p:sp>
          <p:nvSpPr>
            <p:cNvPr id="61461" name="Text Box 24"/>
            <p:cNvSpPr txBox="1">
              <a:spLocks noChangeArrowheads="1"/>
            </p:cNvSpPr>
            <p:nvPr/>
          </p:nvSpPr>
          <p:spPr bwMode="auto">
            <a:xfrm>
              <a:off x="2112" y="813"/>
              <a:ext cx="1488" cy="252"/>
            </a:xfrm>
            <a:prstGeom prst="rect">
              <a:avLst/>
            </a:prstGeom>
            <a:solidFill>
              <a:srgbClr val="FF6699"/>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t>完成検査→必要</a:t>
              </a:r>
            </a:p>
          </p:txBody>
        </p:sp>
        <p:sp>
          <p:nvSpPr>
            <p:cNvPr id="61462" name="Line 25"/>
            <p:cNvSpPr>
              <a:spLocks noChangeShapeType="1"/>
            </p:cNvSpPr>
            <p:nvPr/>
          </p:nvSpPr>
          <p:spPr bwMode="auto">
            <a:xfrm flipV="1">
              <a:off x="1813" y="912"/>
              <a:ext cx="11" cy="3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63" name="Line 26"/>
            <p:cNvSpPr>
              <a:spLocks noChangeShapeType="1"/>
            </p:cNvSpPr>
            <p:nvPr/>
          </p:nvSpPr>
          <p:spPr bwMode="auto">
            <a:xfrm>
              <a:off x="1813" y="904"/>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464" name="Line 27"/>
            <p:cNvSpPr>
              <a:spLocks noChangeShapeType="1"/>
            </p:cNvSpPr>
            <p:nvPr/>
          </p:nvSpPr>
          <p:spPr bwMode="auto">
            <a:xfrm>
              <a:off x="1632" y="1086"/>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65" name="Text Box 28"/>
            <p:cNvSpPr txBox="1">
              <a:spLocks noChangeArrowheads="1"/>
            </p:cNvSpPr>
            <p:nvPr/>
          </p:nvSpPr>
          <p:spPr bwMode="auto">
            <a:xfrm>
              <a:off x="3888" y="788"/>
              <a:ext cx="1344" cy="252"/>
            </a:xfrm>
            <a:prstGeom prst="rect">
              <a:avLst/>
            </a:prstGeom>
            <a:solidFill>
              <a:srgbClr val="FF6699"/>
            </a:solidFill>
            <a:ln w="9525">
              <a:solidFill>
                <a:schemeClr val="tx2"/>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a:t>特定変更工事</a:t>
              </a:r>
            </a:p>
          </p:txBody>
        </p:sp>
        <p:sp>
          <p:nvSpPr>
            <p:cNvPr id="61466" name="AutoShape 29"/>
            <p:cNvSpPr>
              <a:spLocks noChangeArrowheads="1"/>
            </p:cNvSpPr>
            <p:nvPr/>
          </p:nvSpPr>
          <p:spPr bwMode="auto">
            <a:xfrm>
              <a:off x="3644" y="836"/>
              <a:ext cx="219" cy="192"/>
            </a:xfrm>
            <a:prstGeom prst="rightArrow">
              <a:avLst>
                <a:gd name="adj1" fmla="val 50000"/>
                <a:gd name="adj2" fmla="val 28516"/>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grpSp>
      <p:sp>
        <p:nvSpPr>
          <p:cNvPr id="61453" name="Text Box 31"/>
          <p:cNvSpPr txBox="1">
            <a:spLocks noChangeArrowheads="1"/>
          </p:cNvSpPr>
          <p:nvPr/>
        </p:nvSpPr>
        <p:spPr bwMode="auto">
          <a:xfrm>
            <a:off x="4367213" y="2276475"/>
            <a:ext cx="61214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dirty="0"/>
              <a:t>①　ガス設備（耐震設計構造物に係る特定設備を除く。）　の</a:t>
            </a:r>
            <a:endParaRPr lang="en-US" altLang="ja-JP" sz="1800" dirty="0"/>
          </a:p>
          <a:p>
            <a:pPr eaLnBrk="1" hangingPunct="1">
              <a:lnSpc>
                <a:spcPts val="1000"/>
              </a:lnSpc>
              <a:spcBef>
                <a:spcPct val="50000"/>
              </a:spcBef>
              <a:buNone/>
            </a:pPr>
            <a:r>
              <a:rPr lang="ja-JP" altLang="en-US" sz="1800" dirty="0"/>
              <a:t>　　取替え又は設置位置の変更（高圧ガス設備の取替えを伴</a:t>
            </a:r>
            <a:endParaRPr lang="en-US" altLang="ja-JP" sz="1800" dirty="0"/>
          </a:p>
          <a:p>
            <a:pPr eaLnBrk="1" hangingPunct="1">
              <a:lnSpc>
                <a:spcPts val="1000"/>
              </a:lnSpc>
              <a:spcBef>
                <a:spcPct val="50000"/>
              </a:spcBef>
              <a:buNone/>
            </a:pPr>
            <a:r>
              <a:rPr lang="ja-JP" altLang="en-US" sz="1800" dirty="0"/>
              <a:t>　　うものにあっては大臣認定品への取替えに限り、特定設備</a:t>
            </a:r>
            <a:endParaRPr lang="en-US" altLang="ja-JP" sz="1800" dirty="0"/>
          </a:p>
          <a:p>
            <a:pPr eaLnBrk="1" hangingPunct="1">
              <a:lnSpc>
                <a:spcPts val="1000"/>
              </a:lnSpc>
              <a:spcBef>
                <a:spcPct val="50000"/>
              </a:spcBef>
              <a:buNone/>
            </a:pPr>
            <a:r>
              <a:rPr lang="ja-JP" altLang="en-US" sz="1800" dirty="0"/>
              <a:t>　　の取替えを伴うものにあっては検査合格品又は基準適合</a:t>
            </a:r>
            <a:endParaRPr lang="en-US" altLang="ja-JP" sz="1800" dirty="0"/>
          </a:p>
          <a:p>
            <a:pPr eaLnBrk="1" hangingPunct="1">
              <a:lnSpc>
                <a:spcPts val="1000"/>
              </a:lnSpc>
              <a:spcBef>
                <a:spcPct val="50000"/>
              </a:spcBef>
              <a:buNone/>
            </a:pPr>
            <a:r>
              <a:rPr lang="ja-JP" altLang="en-US" sz="1800" dirty="0"/>
              <a:t>　　品への取替えに限る。）の工事であって、当該設備の処理</a:t>
            </a:r>
            <a:endParaRPr lang="en-US" altLang="ja-JP" sz="1800" dirty="0"/>
          </a:p>
          <a:p>
            <a:pPr eaLnBrk="1" hangingPunct="1">
              <a:lnSpc>
                <a:spcPts val="1000"/>
              </a:lnSpc>
              <a:spcBef>
                <a:spcPct val="50000"/>
              </a:spcBef>
              <a:buNone/>
            </a:pPr>
            <a:r>
              <a:rPr lang="ja-JP" altLang="en-US" sz="1800" dirty="0"/>
              <a:t>　　能力の変更が２０％以内の範囲であるもの</a:t>
            </a:r>
            <a:endParaRPr lang="en-US" altLang="ja-JP" sz="1800" dirty="0"/>
          </a:p>
          <a:p>
            <a:pPr eaLnBrk="1" hangingPunct="1">
              <a:spcBef>
                <a:spcPct val="50000"/>
              </a:spcBef>
              <a:buFontTx/>
              <a:buNone/>
            </a:pPr>
            <a:r>
              <a:rPr lang="ja-JP" altLang="en-US" sz="1800" dirty="0"/>
              <a:t>②　処理能力が　１００ｍ３／日（不活性ガス又は空気は３００</a:t>
            </a:r>
            <a:endParaRPr lang="en-US" altLang="ja-JP" sz="1800" dirty="0"/>
          </a:p>
          <a:p>
            <a:pPr eaLnBrk="1" hangingPunct="1">
              <a:lnSpc>
                <a:spcPts val="1000"/>
              </a:lnSpc>
              <a:spcBef>
                <a:spcPct val="50000"/>
              </a:spcBef>
              <a:buNone/>
            </a:pPr>
            <a:r>
              <a:rPr lang="ja-JP" altLang="en-US" sz="1800" dirty="0"/>
              <a:t>　　ｍ３／日）未満の製造設備（耐震設計構造物に係るものを</a:t>
            </a:r>
            <a:endParaRPr lang="en-US" altLang="ja-JP" sz="1800" dirty="0"/>
          </a:p>
          <a:p>
            <a:pPr eaLnBrk="1" hangingPunct="1">
              <a:lnSpc>
                <a:spcPts val="1000"/>
              </a:lnSpc>
              <a:spcBef>
                <a:spcPct val="50000"/>
              </a:spcBef>
              <a:buNone/>
            </a:pPr>
            <a:r>
              <a:rPr lang="ja-JP" altLang="en-US" sz="1800" dirty="0"/>
              <a:t>　　除き、特定設備である場合は検査合格品又は基準適合品</a:t>
            </a:r>
            <a:endParaRPr lang="en-US" altLang="ja-JP" sz="1800" dirty="0"/>
          </a:p>
          <a:p>
            <a:pPr eaLnBrk="1" hangingPunct="1">
              <a:lnSpc>
                <a:spcPts val="1000"/>
              </a:lnSpc>
              <a:spcBef>
                <a:spcPct val="50000"/>
              </a:spcBef>
              <a:buNone/>
            </a:pPr>
            <a:r>
              <a:rPr lang="ja-JP" altLang="en-US" sz="1800" dirty="0"/>
              <a:t>　　に限る。）である製造施設の追加に係る変更工事であって、</a:t>
            </a:r>
            <a:endParaRPr lang="en-US" altLang="ja-JP" sz="1800" dirty="0"/>
          </a:p>
          <a:p>
            <a:pPr eaLnBrk="1" hangingPunct="1">
              <a:lnSpc>
                <a:spcPts val="1000"/>
              </a:lnSpc>
              <a:spcBef>
                <a:spcPct val="50000"/>
              </a:spcBef>
              <a:buNone/>
            </a:pPr>
            <a:r>
              <a:rPr lang="ja-JP" altLang="en-US" sz="1800" dirty="0"/>
              <a:t>　　他の製造施設とガス設備で接続されていないもので、かつ、</a:t>
            </a:r>
            <a:endParaRPr lang="en-US" altLang="ja-JP" sz="1800" dirty="0"/>
          </a:p>
          <a:p>
            <a:pPr eaLnBrk="1" hangingPunct="1">
              <a:lnSpc>
                <a:spcPts val="1000"/>
              </a:lnSpc>
              <a:spcBef>
                <a:spcPct val="50000"/>
              </a:spcBef>
              <a:buNone/>
            </a:pPr>
            <a:r>
              <a:rPr lang="ja-JP" altLang="en-US" sz="1800" dirty="0"/>
              <a:t>　　他の製造施設の機能に支障を及ぼすおそれのないもの</a:t>
            </a:r>
            <a:endParaRPr lang="en-US" altLang="ja-JP" sz="1800" dirty="0"/>
          </a:p>
          <a:p>
            <a:pPr eaLnBrk="1" hangingPunct="1">
              <a:spcBef>
                <a:spcPct val="50000"/>
              </a:spcBef>
              <a:buFontTx/>
              <a:buNone/>
            </a:pPr>
            <a:endParaRPr lang="en-US" altLang="ja-JP" sz="1800" dirty="0"/>
          </a:p>
          <a:p>
            <a:pPr eaLnBrk="1" hangingPunct="1">
              <a:spcBef>
                <a:spcPct val="50000"/>
              </a:spcBef>
              <a:buFontTx/>
              <a:buNone/>
            </a:pPr>
            <a:endParaRPr lang="en-US" altLang="ja-JP" sz="1800" dirty="0"/>
          </a:p>
          <a:p>
            <a:pPr eaLnBrk="1" hangingPunct="1">
              <a:spcBef>
                <a:spcPct val="50000"/>
              </a:spcBef>
              <a:buFontTx/>
              <a:buNone/>
            </a:pPr>
            <a:endParaRPr lang="en-US" altLang="ja-JP" sz="1800" dirty="0"/>
          </a:p>
        </p:txBody>
      </p:sp>
      <p:sp>
        <p:nvSpPr>
          <p:cNvPr id="61454" name="AutoShape 32"/>
          <p:cNvSpPr>
            <a:spLocks/>
          </p:cNvSpPr>
          <p:nvPr/>
        </p:nvSpPr>
        <p:spPr bwMode="auto">
          <a:xfrm>
            <a:off x="4079875" y="2205039"/>
            <a:ext cx="357188" cy="3455987"/>
          </a:xfrm>
          <a:prstGeom prst="leftBrace">
            <a:avLst>
              <a:gd name="adj1" fmla="val 2271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61455" name="Text Box 33"/>
          <p:cNvSpPr txBox="1">
            <a:spLocks noChangeArrowheads="1"/>
          </p:cNvSpPr>
          <p:nvPr/>
        </p:nvSpPr>
        <p:spPr bwMode="auto">
          <a:xfrm>
            <a:off x="6961188" y="5661026"/>
            <a:ext cx="3382962" cy="93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処理能力の変更がないもの等の所定の工事　　　　（一般１５条、</a:t>
            </a:r>
            <a:endParaRPr lang="en-US" altLang="ja-JP" sz="1800"/>
          </a:p>
          <a:p>
            <a:pPr eaLnBrk="1" hangingPunct="1">
              <a:lnSpc>
                <a:spcPts val="1000"/>
              </a:lnSpc>
              <a:spcBef>
                <a:spcPct val="50000"/>
              </a:spcBef>
              <a:buNone/>
            </a:pPr>
            <a:r>
              <a:rPr lang="ja-JP" altLang="en-US" sz="1800"/>
              <a:t>　　　　　液石１６条、コンビ１４条）</a:t>
            </a:r>
          </a:p>
        </p:txBody>
      </p:sp>
      <p:sp>
        <p:nvSpPr>
          <p:cNvPr id="61456" name="AutoShape 34"/>
          <p:cNvSpPr>
            <a:spLocks/>
          </p:cNvSpPr>
          <p:nvPr/>
        </p:nvSpPr>
        <p:spPr bwMode="auto">
          <a:xfrm>
            <a:off x="6743700" y="5732464"/>
            <a:ext cx="215900" cy="720725"/>
          </a:xfrm>
          <a:prstGeom prst="leftBrace">
            <a:avLst>
              <a:gd name="adj1" fmla="val 2081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61457" name="正方形/長方形 30"/>
          <p:cNvSpPr>
            <a:spLocks noChangeArrowheads="1"/>
          </p:cNvSpPr>
          <p:nvPr/>
        </p:nvSpPr>
        <p:spPr bwMode="auto">
          <a:xfrm>
            <a:off x="3143251" y="3206751"/>
            <a:ext cx="10080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a:t>（</a:t>
            </a:r>
            <a:r>
              <a:rPr lang="en-US" altLang="ja-JP" sz="2400"/>
              <a:t>※ </a:t>
            </a:r>
            <a:r>
              <a:rPr lang="ja-JP" altLang="en-US" sz="2400"/>
              <a:t>）</a:t>
            </a:r>
            <a:r>
              <a:rPr lang="ja-JP" altLang="en-US" sz="1600"/>
              <a:t>許可を要するが完成検査不要のもの</a:t>
            </a:r>
            <a:endParaRPr lang="ja-JP" altLang="en-US" sz="2400"/>
          </a:p>
        </p:txBody>
      </p:sp>
      <p:sp>
        <p:nvSpPr>
          <p:cNvPr id="61458" name="Line 13"/>
          <p:cNvSpPr>
            <a:spLocks noChangeShapeType="1"/>
          </p:cNvSpPr>
          <p:nvPr/>
        </p:nvSpPr>
        <p:spPr bwMode="auto">
          <a:xfrm>
            <a:off x="2927350" y="1773239"/>
            <a:ext cx="0" cy="4319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59" name="Line 26"/>
          <p:cNvSpPr>
            <a:spLocks noChangeShapeType="1"/>
          </p:cNvSpPr>
          <p:nvPr/>
        </p:nvSpPr>
        <p:spPr bwMode="auto">
          <a:xfrm>
            <a:off x="4440238" y="1989138"/>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BED7E8-7A7B-2B43-DE56-4125CC1E3649}"/>
              </a:ext>
            </a:extLst>
          </p:cNvPr>
          <p:cNvPicPr>
            <a:picLocks noChangeAspect="1"/>
          </p:cNvPicPr>
          <p:nvPr/>
        </p:nvPicPr>
        <p:blipFill>
          <a:blip r:embed="rId2"/>
          <a:stretch>
            <a:fillRect/>
          </a:stretch>
        </p:blipFill>
        <p:spPr>
          <a:xfrm>
            <a:off x="2080786" y="828418"/>
            <a:ext cx="7877503" cy="4743707"/>
          </a:xfrm>
          <a:prstGeom prst="rect">
            <a:avLst/>
          </a:prstGeom>
        </p:spPr>
      </p:pic>
      <p:pic>
        <p:nvPicPr>
          <p:cNvPr id="5" name="図 4">
            <a:extLst>
              <a:ext uri="{FF2B5EF4-FFF2-40B4-BE49-F238E27FC236}">
                <a16:creationId xmlns:a16="http://schemas.microsoft.com/office/drawing/2014/main" id="{163D279F-6A1D-C0E1-3B89-3357E7F69BD9}"/>
              </a:ext>
            </a:extLst>
          </p:cNvPr>
          <p:cNvPicPr>
            <a:picLocks noChangeAspect="1"/>
          </p:cNvPicPr>
          <p:nvPr/>
        </p:nvPicPr>
        <p:blipFill>
          <a:blip r:embed="rId3"/>
          <a:stretch>
            <a:fillRect/>
          </a:stretch>
        </p:blipFill>
        <p:spPr>
          <a:xfrm>
            <a:off x="3986037" y="5839210"/>
            <a:ext cx="4005421" cy="380743"/>
          </a:xfrm>
          <a:prstGeom prst="rect">
            <a:avLst/>
          </a:prstGeom>
        </p:spPr>
      </p:pic>
    </p:spTree>
    <p:extLst>
      <p:ext uri="{BB962C8B-B14F-4D97-AF65-F5344CB8AC3E}">
        <p14:creationId xmlns:p14="http://schemas.microsoft.com/office/powerpoint/2010/main" val="8952655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24D187-BFDE-96B0-6251-106FBA1DB1D6}"/>
              </a:ext>
            </a:extLst>
          </p:cNvPr>
          <p:cNvPicPr>
            <a:picLocks noChangeAspect="1"/>
          </p:cNvPicPr>
          <p:nvPr/>
        </p:nvPicPr>
        <p:blipFill>
          <a:blip r:embed="rId2"/>
          <a:stretch>
            <a:fillRect/>
          </a:stretch>
        </p:blipFill>
        <p:spPr>
          <a:xfrm>
            <a:off x="1909326" y="599847"/>
            <a:ext cx="8008817" cy="4181703"/>
          </a:xfrm>
          <a:prstGeom prst="rect">
            <a:avLst/>
          </a:prstGeom>
        </p:spPr>
      </p:pic>
      <p:pic>
        <p:nvPicPr>
          <p:cNvPr id="5" name="図 4">
            <a:extLst>
              <a:ext uri="{FF2B5EF4-FFF2-40B4-BE49-F238E27FC236}">
                <a16:creationId xmlns:a16="http://schemas.microsoft.com/office/drawing/2014/main" id="{F3C1909C-C4DE-CAE5-E0E5-40520884CA39}"/>
              </a:ext>
            </a:extLst>
          </p:cNvPr>
          <p:cNvPicPr>
            <a:picLocks noChangeAspect="1"/>
          </p:cNvPicPr>
          <p:nvPr/>
        </p:nvPicPr>
        <p:blipFill>
          <a:blip r:embed="rId3"/>
          <a:stretch>
            <a:fillRect/>
          </a:stretch>
        </p:blipFill>
        <p:spPr>
          <a:xfrm>
            <a:off x="3033419" y="5295880"/>
            <a:ext cx="6441096" cy="438170"/>
          </a:xfrm>
          <a:prstGeom prst="rect">
            <a:avLst/>
          </a:prstGeom>
        </p:spPr>
      </p:pic>
    </p:spTree>
    <p:extLst>
      <p:ext uri="{BB962C8B-B14F-4D97-AF65-F5344CB8AC3E}">
        <p14:creationId xmlns:p14="http://schemas.microsoft.com/office/powerpoint/2010/main" val="41141614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DD8C2C-7385-D538-AFB5-7A8064F02363}"/>
              </a:ext>
            </a:extLst>
          </p:cNvPr>
          <p:cNvPicPr>
            <a:picLocks noChangeAspect="1"/>
          </p:cNvPicPr>
          <p:nvPr/>
        </p:nvPicPr>
        <p:blipFill>
          <a:blip r:embed="rId2"/>
          <a:stretch>
            <a:fillRect/>
          </a:stretch>
        </p:blipFill>
        <p:spPr>
          <a:xfrm>
            <a:off x="0" y="1024787"/>
            <a:ext cx="6162568" cy="4376163"/>
          </a:xfrm>
          <a:prstGeom prst="rect">
            <a:avLst/>
          </a:prstGeom>
        </p:spPr>
      </p:pic>
      <p:pic>
        <p:nvPicPr>
          <p:cNvPr id="5" name="図 4">
            <a:extLst>
              <a:ext uri="{FF2B5EF4-FFF2-40B4-BE49-F238E27FC236}">
                <a16:creationId xmlns:a16="http://schemas.microsoft.com/office/drawing/2014/main" id="{E83FA8E1-397C-374A-E757-88B29B9D47AE}"/>
              </a:ext>
            </a:extLst>
          </p:cNvPr>
          <p:cNvPicPr>
            <a:picLocks noChangeAspect="1"/>
          </p:cNvPicPr>
          <p:nvPr/>
        </p:nvPicPr>
        <p:blipFill>
          <a:blip r:embed="rId3"/>
          <a:stretch>
            <a:fillRect/>
          </a:stretch>
        </p:blipFill>
        <p:spPr>
          <a:xfrm>
            <a:off x="6096000" y="840329"/>
            <a:ext cx="6112720" cy="4560621"/>
          </a:xfrm>
          <a:prstGeom prst="rect">
            <a:avLst/>
          </a:prstGeom>
        </p:spPr>
      </p:pic>
    </p:spTree>
    <p:extLst>
      <p:ext uri="{BB962C8B-B14F-4D97-AF65-F5344CB8AC3E}">
        <p14:creationId xmlns:p14="http://schemas.microsoft.com/office/powerpoint/2010/main" val="31703156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08D1B1-5A0A-080C-9598-B19D7D7FCA60}"/>
              </a:ext>
            </a:extLst>
          </p:cNvPr>
          <p:cNvPicPr>
            <a:picLocks noChangeAspect="1"/>
          </p:cNvPicPr>
          <p:nvPr/>
        </p:nvPicPr>
        <p:blipFill>
          <a:blip r:embed="rId2"/>
          <a:stretch>
            <a:fillRect/>
          </a:stretch>
        </p:blipFill>
        <p:spPr>
          <a:xfrm>
            <a:off x="2285110" y="841634"/>
            <a:ext cx="7621779" cy="5600462"/>
          </a:xfrm>
          <a:prstGeom prst="rect">
            <a:avLst/>
          </a:prstGeom>
        </p:spPr>
      </p:pic>
    </p:spTree>
    <p:extLst>
      <p:ext uri="{BB962C8B-B14F-4D97-AF65-F5344CB8AC3E}">
        <p14:creationId xmlns:p14="http://schemas.microsoft.com/office/powerpoint/2010/main" val="835772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B2E3D9D-1133-CA34-3367-0D2CB8FEAF1C}"/>
              </a:ext>
            </a:extLst>
          </p:cNvPr>
          <p:cNvSpPr/>
          <p:nvPr/>
        </p:nvSpPr>
        <p:spPr>
          <a:xfrm>
            <a:off x="1381601" y="264507"/>
            <a:ext cx="9022592" cy="796834"/>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高圧ガスの消費設備による事故防止について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endParaRPr lang="ja-JP" altLang="en-US" sz="2800" i="0" dirty="0">
              <a:solidFill>
                <a:srgbClr val="333333"/>
              </a:solidFill>
              <a:effectLst/>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3E0C351B-6E73-CF7E-CC54-8DCD748D21B0}"/>
              </a:ext>
            </a:extLst>
          </p:cNvPr>
          <p:cNvSpPr txBox="1"/>
          <p:nvPr/>
        </p:nvSpPr>
        <p:spPr>
          <a:xfrm>
            <a:off x="531473" y="1409221"/>
            <a:ext cx="11129054" cy="4916731"/>
          </a:xfrm>
          <a:prstGeom prst="rect">
            <a:avLst/>
          </a:prstGeom>
          <a:noFill/>
          <a:ln w="25400">
            <a:solidFill>
              <a:schemeClr val="accent1"/>
            </a:solidFill>
          </a:ln>
        </p:spPr>
        <p:txBody>
          <a:bodyPr wrap="square" rtlCol="0">
            <a:spAutoFit/>
          </a:bodyPr>
          <a:lstStyle/>
          <a:p>
            <a:pPr algn="r">
              <a:spcAft>
                <a:spcPts val="1125"/>
              </a:spcAft>
            </a:pPr>
            <a:r>
              <a:rPr lang="en-US" altLang="ja-JP" sz="2200" b="0" i="0" dirty="0">
                <a:solidFill>
                  <a:srgbClr val="333333"/>
                </a:solidFill>
                <a:effectLst/>
                <a:latin typeface="ＭＳ ゴシック" panose="020B0609070205080204" pitchFamily="49" charset="-128"/>
                <a:ea typeface="ＭＳ ゴシック" panose="020B0609070205080204" pitchFamily="49" charset="-128"/>
              </a:rPr>
              <a:t>2024</a:t>
            </a: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sz="2200" b="0" i="0" dirty="0">
                <a:solidFill>
                  <a:srgbClr val="333333"/>
                </a:solidFill>
                <a:effectLst/>
                <a:latin typeface="ＭＳ ゴシック" panose="020B0609070205080204" pitchFamily="49" charset="-128"/>
                <a:ea typeface="ＭＳ ゴシック" panose="020B0609070205080204" pitchFamily="49" charset="-128"/>
              </a:rPr>
              <a:t>12</a:t>
            </a: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sz="2200" b="0" i="0" dirty="0">
                <a:solidFill>
                  <a:srgbClr val="333333"/>
                </a:solidFill>
                <a:effectLst/>
                <a:latin typeface="ＭＳ ゴシック" panose="020B0609070205080204" pitchFamily="49" charset="-128"/>
                <a:ea typeface="ＭＳ ゴシック" panose="020B0609070205080204" pitchFamily="49" charset="-128"/>
              </a:rPr>
              <a:t>19</a:t>
            </a: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日</a:t>
            </a:r>
            <a:br>
              <a:rPr lang="ja-JP" altLang="en-US" sz="22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高圧ガス保安室</a:t>
            </a:r>
          </a:p>
          <a:p>
            <a:pPr algn="l">
              <a:spcAft>
                <a:spcPts val="1125"/>
              </a:spcAft>
            </a:pPr>
            <a:endParaRPr lang="en-US" altLang="ja-JP" sz="2200" b="0" i="0" dirty="0">
              <a:solidFill>
                <a:srgbClr val="333333"/>
              </a:solidFill>
              <a:effectLst/>
              <a:latin typeface="ＭＳ ゴシック" panose="020B0609070205080204" pitchFamily="49" charset="-128"/>
              <a:ea typeface="ＭＳ ゴシック" panose="020B0609070205080204" pitchFamily="49" charset="-128"/>
            </a:endParaRPr>
          </a:p>
          <a:p>
            <a:pPr algn="l">
              <a:spcAft>
                <a:spcPts val="1125"/>
              </a:spcAft>
            </a:pP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　令和６年１２月１３日に、鹿児島県においてガス炉使用中の</a:t>
            </a:r>
            <a:r>
              <a:rPr lang="en-US" altLang="ja-JP" sz="2200" dirty="0">
                <a:solidFill>
                  <a:srgbClr val="333333"/>
                </a:solidFill>
                <a:latin typeface="ＭＳ ゴシック" panose="020B0609070205080204" pitchFamily="49" charset="-128"/>
                <a:ea typeface="ＭＳ ゴシック" panose="020B0609070205080204" pitchFamily="49" charset="-128"/>
              </a:rPr>
              <a:t>CO</a:t>
            </a: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設備中毒による死亡事故が起きました。また、１１月２９日には、愛知県においてガス窯点火作業中の爆発による死亡事故が起きており、高圧ガス消費時における死亡事故が立て続けに発生しています。</a:t>
            </a:r>
          </a:p>
          <a:p>
            <a:pPr algn="l">
              <a:spcAft>
                <a:spcPts val="1125"/>
              </a:spcAft>
            </a:pPr>
            <a:r>
              <a:rPr lang="ja-JP" altLang="en-US" sz="2200" dirty="0">
                <a:latin typeface="ＭＳ ゴシック" panose="020B0609070205080204" pitchFamily="49" charset="-128"/>
                <a:ea typeface="ＭＳ ゴシック" panose="020B0609070205080204" pitchFamily="49" charset="-128"/>
              </a:rPr>
              <a:t>　</a:t>
            </a: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ガス窯による焼成作業は高圧ガス保安法第</a:t>
            </a:r>
            <a:r>
              <a:rPr lang="en-US" altLang="ja-JP" sz="2200" b="0" i="0" dirty="0">
                <a:solidFill>
                  <a:srgbClr val="333333"/>
                </a:solidFill>
                <a:effectLst/>
                <a:latin typeface="ＭＳ ゴシック" panose="020B0609070205080204" pitchFamily="49" charset="-128"/>
                <a:ea typeface="ＭＳ ゴシック" panose="020B0609070205080204" pitchFamily="49" charset="-128"/>
              </a:rPr>
              <a:t>24</a:t>
            </a: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条の</a:t>
            </a:r>
            <a:r>
              <a:rPr lang="en-US" altLang="ja-JP" sz="2200" b="0" i="0" dirty="0">
                <a:solidFill>
                  <a:srgbClr val="333333"/>
                </a:solidFill>
                <a:effectLst/>
                <a:latin typeface="ＭＳ ゴシック" panose="020B0609070205080204" pitchFamily="49" charset="-128"/>
                <a:ea typeface="ＭＳ ゴシック" panose="020B0609070205080204" pitchFamily="49" charset="-128"/>
              </a:rPr>
              <a:t>5</a:t>
            </a:r>
            <a:r>
              <a:rPr lang="ja-JP" altLang="en-US" sz="2200" b="0" i="0" dirty="0">
                <a:solidFill>
                  <a:srgbClr val="333333"/>
                </a:solidFill>
                <a:effectLst/>
                <a:latin typeface="ＭＳ ゴシック" panose="020B0609070205080204" pitchFamily="49" charset="-128"/>
                <a:ea typeface="ＭＳ ゴシック" panose="020B0609070205080204" pitchFamily="49" charset="-128"/>
              </a:rPr>
              <a:t>に規定する高圧ガスの消費に該当する場合があります。高圧ガス保安法では可燃性ガスを消費する際には、ガス検知機を設置すること、通風のよい場所で行うことを義務付けています。可燃性ガスを取り扱う場合は、これら法令で求めることを遵守するとともに、作業の危険性を十分に認識して、常に念頭において作業すること、また、作業に違和感を感じた場合は、一度作業を中断して異常がないか確認することなど、安全管理に注意していただくようお願いします。</a:t>
            </a:r>
            <a:endParaRPr kumimoji="1" lang="ja-JP" altLang="en-US" dirty="0"/>
          </a:p>
        </p:txBody>
      </p:sp>
    </p:spTree>
    <p:extLst>
      <p:ext uri="{BB962C8B-B14F-4D97-AF65-F5344CB8AC3E}">
        <p14:creationId xmlns:p14="http://schemas.microsoft.com/office/powerpoint/2010/main" val="27240351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102460B-C437-2AC5-C8AF-548F2E08B039}"/>
              </a:ext>
            </a:extLst>
          </p:cNvPr>
          <p:cNvPicPr>
            <a:picLocks noChangeAspect="1"/>
          </p:cNvPicPr>
          <p:nvPr/>
        </p:nvPicPr>
        <p:blipFill>
          <a:blip r:embed="rId2"/>
          <a:stretch>
            <a:fillRect/>
          </a:stretch>
        </p:blipFill>
        <p:spPr>
          <a:xfrm>
            <a:off x="634538" y="70916"/>
            <a:ext cx="11152909" cy="6716168"/>
          </a:xfrm>
          <a:prstGeom prst="rect">
            <a:avLst/>
          </a:prstGeom>
        </p:spPr>
      </p:pic>
      <p:sp>
        <p:nvSpPr>
          <p:cNvPr id="2" name="正方形/長方形 1">
            <a:extLst>
              <a:ext uri="{FF2B5EF4-FFF2-40B4-BE49-F238E27FC236}">
                <a16:creationId xmlns:a16="http://schemas.microsoft.com/office/drawing/2014/main" id="{CB6CF137-DBB8-CD32-6486-B82D6A7D6273}"/>
              </a:ext>
            </a:extLst>
          </p:cNvPr>
          <p:cNvSpPr/>
          <p:nvPr/>
        </p:nvSpPr>
        <p:spPr>
          <a:xfrm>
            <a:off x="634538" y="135997"/>
            <a:ext cx="9690953" cy="778403"/>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地震に関連する高圧ガス事故に係る注意事項</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周知</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endParaRPr lang="ja-JP" altLang="en-US" sz="2800" i="0" dirty="0">
              <a:solidFill>
                <a:srgbClr val="333333"/>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96605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6CD0C-3C18-BAD5-3B15-5A747DF970AB}"/>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0A9064C3-C3D8-886E-C60F-CD291BA5B64F}"/>
              </a:ext>
            </a:extLst>
          </p:cNvPr>
          <p:cNvPicPr>
            <a:picLocks noChangeAspect="1"/>
          </p:cNvPicPr>
          <p:nvPr/>
        </p:nvPicPr>
        <p:blipFill>
          <a:blip r:embed="rId2"/>
          <a:stretch>
            <a:fillRect/>
          </a:stretch>
        </p:blipFill>
        <p:spPr>
          <a:xfrm>
            <a:off x="375439" y="944991"/>
            <a:ext cx="11441122" cy="5849166"/>
          </a:xfrm>
          <a:prstGeom prst="rect">
            <a:avLst/>
          </a:prstGeom>
        </p:spPr>
      </p:pic>
      <p:sp>
        <p:nvSpPr>
          <p:cNvPr id="6" name="正方形/長方形 5">
            <a:extLst>
              <a:ext uri="{FF2B5EF4-FFF2-40B4-BE49-F238E27FC236}">
                <a16:creationId xmlns:a16="http://schemas.microsoft.com/office/drawing/2014/main" id="{878CBE20-4E69-639E-D9FC-DBD6CBBC4EAA}"/>
              </a:ext>
            </a:extLst>
          </p:cNvPr>
          <p:cNvSpPr/>
          <p:nvPr/>
        </p:nvSpPr>
        <p:spPr>
          <a:xfrm>
            <a:off x="2453942" y="61183"/>
            <a:ext cx="6498865" cy="796834"/>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アセチレン爆発事故を踏まえた注意喚起</a:t>
            </a:r>
          </a:p>
        </p:txBody>
      </p:sp>
    </p:spTree>
    <p:extLst>
      <p:ext uri="{BB962C8B-B14F-4D97-AF65-F5344CB8AC3E}">
        <p14:creationId xmlns:p14="http://schemas.microsoft.com/office/powerpoint/2010/main" val="4031400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2BC4-9DE4-E90A-8B86-182E008F511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BC1AF70-6981-1B03-D6D5-B945E37D998D}"/>
              </a:ext>
            </a:extLst>
          </p:cNvPr>
          <p:cNvPicPr>
            <a:picLocks noChangeAspect="1"/>
          </p:cNvPicPr>
          <p:nvPr/>
        </p:nvPicPr>
        <p:blipFill>
          <a:blip r:embed="rId2"/>
          <a:stretch>
            <a:fillRect/>
          </a:stretch>
        </p:blipFill>
        <p:spPr>
          <a:xfrm>
            <a:off x="294465" y="461548"/>
            <a:ext cx="11603069" cy="5934903"/>
          </a:xfrm>
          <a:prstGeom prst="rect">
            <a:avLst/>
          </a:prstGeom>
        </p:spPr>
      </p:pic>
    </p:spTree>
    <p:extLst>
      <p:ext uri="{BB962C8B-B14F-4D97-AF65-F5344CB8AC3E}">
        <p14:creationId xmlns:p14="http://schemas.microsoft.com/office/powerpoint/2010/main" val="13670822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7DCB5EF-0A2F-CE43-F0D0-E695E0E13824}"/>
              </a:ext>
            </a:extLst>
          </p:cNvPr>
          <p:cNvPicPr>
            <a:picLocks noChangeAspect="1"/>
          </p:cNvPicPr>
          <p:nvPr/>
        </p:nvPicPr>
        <p:blipFill>
          <a:blip r:embed="rId2"/>
          <a:stretch>
            <a:fillRect/>
          </a:stretch>
        </p:blipFill>
        <p:spPr>
          <a:xfrm>
            <a:off x="143567" y="237135"/>
            <a:ext cx="12192000" cy="2630296"/>
          </a:xfrm>
          <a:prstGeom prst="rect">
            <a:avLst/>
          </a:prstGeom>
          <a:noFill/>
        </p:spPr>
      </p:pic>
      <p:pic>
        <p:nvPicPr>
          <p:cNvPr id="3" name="図 2">
            <a:extLst>
              <a:ext uri="{FF2B5EF4-FFF2-40B4-BE49-F238E27FC236}">
                <a16:creationId xmlns:a16="http://schemas.microsoft.com/office/drawing/2014/main" id="{FF268A5C-8C48-D327-AE8F-BA6653E18D67}"/>
              </a:ext>
            </a:extLst>
          </p:cNvPr>
          <p:cNvPicPr>
            <a:picLocks noChangeAspect="1"/>
          </p:cNvPicPr>
          <p:nvPr/>
        </p:nvPicPr>
        <p:blipFill>
          <a:blip r:embed="rId3"/>
          <a:stretch>
            <a:fillRect/>
          </a:stretch>
        </p:blipFill>
        <p:spPr>
          <a:xfrm>
            <a:off x="5746518" y="2562649"/>
            <a:ext cx="5229955" cy="4058216"/>
          </a:xfrm>
          <a:prstGeom prst="rect">
            <a:avLst/>
          </a:prstGeom>
        </p:spPr>
      </p:pic>
    </p:spTree>
    <p:extLst>
      <p:ext uri="{BB962C8B-B14F-4D97-AF65-F5344CB8AC3E}">
        <p14:creationId xmlns:p14="http://schemas.microsoft.com/office/powerpoint/2010/main" val="38729379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D628619-C74E-752F-C177-8643094BE882}"/>
              </a:ext>
            </a:extLst>
          </p:cNvPr>
          <p:cNvSpPr txBox="1"/>
          <p:nvPr/>
        </p:nvSpPr>
        <p:spPr>
          <a:xfrm>
            <a:off x="621377" y="1061341"/>
            <a:ext cx="11157757" cy="5693866"/>
          </a:xfrm>
          <a:prstGeom prst="rect">
            <a:avLst/>
          </a:prstGeom>
          <a:noFill/>
          <a:ln w="25400">
            <a:solidFill>
              <a:schemeClr val="accent1"/>
            </a:solidFill>
          </a:ln>
        </p:spPr>
        <p:txBody>
          <a:bodyPr wrap="square">
            <a:spAutoFit/>
          </a:bodyPr>
          <a:lstStyle/>
          <a:p>
            <a:pPr>
              <a:lnSpc>
                <a:spcPts val="3000"/>
              </a:lnSpc>
            </a:pPr>
            <a:r>
              <a:rPr lang="ja-JP" altLang="en-US" sz="2400" dirty="0">
                <a:latin typeface="ＭＳ Ｐゴシック" panose="020B0600070205080204" pitchFamily="50" charset="-128"/>
                <a:ea typeface="ＭＳ Ｐゴシック" panose="020B0600070205080204" pitchFamily="50" charset="-128"/>
              </a:rPr>
              <a:t>・　近年、オンラインマーケットプレイス（</a:t>
            </a:r>
            <a:r>
              <a:rPr lang="en-US" altLang="ja-JP" sz="2400" dirty="0">
                <a:latin typeface="ＭＳ Ｐゴシック" panose="020B0600070205080204" pitchFamily="50" charset="-128"/>
                <a:ea typeface="ＭＳ Ｐゴシック" panose="020B0600070205080204" pitchFamily="50" charset="-128"/>
              </a:rPr>
              <a:t>OM</a:t>
            </a:r>
            <a:r>
              <a:rPr lang="ja-JP" altLang="en-US" sz="2400" dirty="0">
                <a:latin typeface="ＭＳ Ｐゴシック" panose="020B0600070205080204" pitchFamily="50" charset="-128"/>
                <a:ea typeface="ＭＳ Ｐゴシック" panose="020B0600070205080204" pitchFamily="50" charset="-128"/>
              </a:rPr>
              <a:t>）の利用が普及する中で、高圧ガスを充塡 </a:t>
            </a:r>
            <a:endParaRPr lang="en-US" altLang="ja-JP" sz="2400" dirty="0">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latin typeface="ＭＳ Ｐゴシック" panose="020B0600070205080204" pitchFamily="50" charset="-128"/>
                <a:ea typeface="ＭＳ Ｐゴシック" panose="020B0600070205080204" pitchFamily="50" charset="-128"/>
              </a:rPr>
              <a:t>　するための容器や、移充塡用 のアダプター等の</a:t>
            </a:r>
            <a:r>
              <a:rPr lang="ja-JP" altLang="en-US" sz="2400" dirty="0">
                <a:solidFill>
                  <a:srgbClr val="FF0000"/>
                </a:solidFill>
                <a:latin typeface="ＭＳ Ｐゴシック" panose="020B0600070205080204" pitchFamily="50" charset="-128"/>
                <a:ea typeface="ＭＳ Ｐゴシック" panose="020B0600070205080204" pitchFamily="50" charset="-128"/>
              </a:rPr>
              <a:t>高圧法関連製品の</a:t>
            </a:r>
            <a:r>
              <a:rPr lang="en-US" altLang="ja-JP" sz="2400" dirty="0">
                <a:solidFill>
                  <a:srgbClr val="FF0000"/>
                </a:solidFill>
                <a:latin typeface="ＭＳ Ｐゴシック" panose="020B0600070205080204" pitchFamily="50" charset="-128"/>
                <a:ea typeface="ＭＳ Ｐゴシック" panose="020B0600070205080204" pitchFamily="50" charset="-128"/>
              </a:rPr>
              <a:t>OM</a:t>
            </a:r>
            <a:r>
              <a:rPr lang="ja-JP" altLang="en-US" sz="2400" dirty="0">
                <a:solidFill>
                  <a:srgbClr val="FF0000"/>
                </a:solidFill>
                <a:latin typeface="ＭＳ Ｐゴシック" panose="020B0600070205080204" pitchFamily="50" charset="-128"/>
                <a:ea typeface="ＭＳ Ｐゴシック" panose="020B0600070205080204" pitchFamily="50" charset="-128"/>
              </a:rPr>
              <a:t>上での販売 </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solidFill>
                  <a:srgbClr val="FF0000"/>
                </a:solidFill>
                <a:latin typeface="ＭＳ Ｐゴシック" panose="020B0600070205080204" pitchFamily="50" charset="-128"/>
                <a:ea typeface="ＭＳ Ｐゴシック" panose="020B0600070205080204" pitchFamily="50" charset="-128"/>
              </a:rPr>
              <a:t>　や、動画サイトを通じての移充塡の方法に係る情報の拡散が行わ れている実態が　</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solidFill>
                  <a:srgbClr val="FF0000"/>
                </a:solidFill>
                <a:latin typeface="ＭＳ Ｐゴシック" panose="020B0600070205080204" pitchFamily="50" charset="-128"/>
                <a:ea typeface="ＭＳ Ｐゴシック" panose="020B0600070205080204" pitchFamily="50" charset="-128"/>
              </a:rPr>
              <a:t>　確認</a:t>
            </a:r>
            <a:r>
              <a:rPr lang="ja-JP" altLang="en-US" sz="2400" dirty="0">
                <a:latin typeface="ＭＳ Ｐゴシック" panose="020B0600070205080204" pitchFamily="50" charset="-128"/>
                <a:ea typeface="ＭＳ Ｐゴシック" panose="020B0600070205080204" pitchFamily="50" charset="-128"/>
              </a:rPr>
              <a:t>されています。</a:t>
            </a:r>
            <a:endParaRPr lang="en-US" altLang="ja-JP" sz="2400" dirty="0">
              <a:latin typeface="ＭＳ Ｐゴシック" panose="020B0600070205080204" pitchFamily="50" charset="-128"/>
              <a:ea typeface="ＭＳ Ｐゴシック" panose="020B0600070205080204" pitchFamily="50" charset="-128"/>
            </a:endParaRPr>
          </a:p>
          <a:p>
            <a:pPr>
              <a:lnSpc>
                <a:spcPts val="3000"/>
              </a:lnSpc>
              <a:spcBef>
                <a:spcPts val="1800"/>
              </a:spcBef>
            </a:pPr>
            <a:r>
              <a:rPr lang="ja-JP" altLang="en-US" sz="2400" dirty="0">
                <a:latin typeface="ＭＳ Ｐゴシック" panose="020B0600070205080204" pitchFamily="50" charset="-128"/>
                <a:ea typeface="ＭＳ Ｐゴシック" panose="020B0600070205080204" pitchFamily="50" charset="-128"/>
              </a:rPr>
              <a:t>・　これを踏まえ、高圧法関連製品の適切な使用のために、改めて、</a:t>
            </a:r>
            <a:r>
              <a:rPr lang="ja-JP" altLang="en-US" sz="2400" dirty="0">
                <a:solidFill>
                  <a:srgbClr val="FF0000"/>
                </a:solidFill>
                <a:latin typeface="ＭＳ Ｐゴシック" panose="020B0600070205080204" pitchFamily="50" charset="-128"/>
                <a:ea typeface="ＭＳ Ｐゴシック" panose="020B0600070205080204" pitchFamily="50" charset="-128"/>
              </a:rPr>
              <a:t>高圧法における</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solidFill>
                  <a:srgbClr val="FF0000"/>
                </a:solidFill>
                <a:latin typeface="ＭＳ Ｐゴシック" panose="020B0600070205080204" pitchFamily="50" charset="-128"/>
                <a:ea typeface="ＭＳ Ｐゴシック" panose="020B0600070205080204" pitchFamily="50" charset="-128"/>
              </a:rPr>
              <a:t>　適合性や、刻印等の情報をよく確認 したうえでの購入・使用に向けた注意喚起</a:t>
            </a:r>
            <a:r>
              <a:rPr lang="ja-JP" altLang="en-US" sz="2400" dirty="0">
                <a:latin typeface="ＭＳ Ｐゴシック" panose="020B0600070205080204" pitchFamily="50" charset="-128"/>
                <a:ea typeface="ＭＳ Ｐゴシック" panose="020B0600070205080204" pitchFamily="50" charset="-128"/>
              </a:rPr>
              <a:t>をい</a:t>
            </a:r>
            <a:endParaRPr lang="en-US" altLang="ja-JP" sz="2400" dirty="0">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latin typeface="ＭＳ Ｐゴシック" panose="020B0600070205080204" pitchFamily="50" charset="-128"/>
                <a:ea typeface="ＭＳ Ｐゴシック" panose="020B0600070205080204" pitchFamily="50" charset="-128"/>
              </a:rPr>
              <a:t>　たします。 </a:t>
            </a:r>
            <a:endParaRPr lang="en-US" altLang="ja-JP" sz="2400" dirty="0">
              <a:latin typeface="ＭＳ Ｐゴシック" panose="020B0600070205080204" pitchFamily="50" charset="-128"/>
              <a:ea typeface="ＭＳ Ｐゴシック" panose="020B0600070205080204" pitchFamily="50" charset="-128"/>
            </a:endParaRPr>
          </a:p>
          <a:p>
            <a:pPr>
              <a:lnSpc>
                <a:spcPts val="3000"/>
              </a:lnSpc>
              <a:spcBef>
                <a:spcPts val="1800"/>
              </a:spcBef>
            </a:pPr>
            <a:r>
              <a:rPr lang="ja-JP" altLang="en-US" sz="2400" dirty="0">
                <a:latin typeface="ＭＳ Ｐゴシック" panose="020B0600070205080204" pitchFamily="50" charset="-128"/>
                <a:ea typeface="ＭＳ Ｐゴシック" panose="020B0600070205080204" pitchFamily="50" charset="-128"/>
              </a:rPr>
              <a:t>・　なお、</a:t>
            </a:r>
            <a:r>
              <a:rPr lang="ja-JP" altLang="en-US" sz="2400" dirty="0">
                <a:solidFill>
                  <a:srgbClr val="FF0000"/>
                </a:solidFill>
                <a:latin typeface="ＭＳ Ｐゴシック" panose="020B0600070205080204" pitchFamily="50" charset="-128"/>
                <a:ea typeface="ＭＳ Ｐゴシック" panose="020B0600070205080204" pitchFamily="50" charset="-128"/>
              </a:rPr>
              <a:t>国内の主要なインターネットモール事業者は「製品安全誓約」（</a:t>
            </a:r>
            <a:r>
              <a:rPr lang="en-US" altLang="ja-JP" sz="2400" dirty="0">
                <a:solidFill>
                  <a:srgbClr val="FF0000"/>
                </a:solidFill>
                <a:latin typeface="ＭＳ Ｐゴシック" panose="020B0600070205080204" pitchFamily="50" charset="-128"/>
                <a:ea typeface="ＭＳ Ｐゴシック" panose="020B0600070205080204" pitchFamily="50" charset="-128"/>
              </a:rPr>
              <a:t>※</a:t>
            </a:r>
            <a:r>
              <a:rPr lang="ja-JP" altLang="en-US" sz="2400" dirty="0">
                <a:solidFill>
                  <a:srgbClr val="FF0000"/>
                </a:solidFill>
                <a:latin typeface="ＭＳ Ｐゴシック" panose="020B0600070205080204" pitchFamily="50" charset="-128"/>
                <a:ea typeface="ＭＳ Ｐゴシック" panose="020B0600070205080204" pitchFamily="50" charset="-128"/>
              </a:rPr>
              <a:t>）に署名をし</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solidFill>
                  <a:srgbClr val="FF0000"/>
                </a:solidFill>
                <a:latin typeface="ＭＳ Ｐゴシック" panose="020B0600070205080204" pitchFamily="50" charset="-128"/>
                <a:ea typeface="ＭＳ Ｐゴシック" panose="020B0600070205080204" pitchFamily="50" charset="-128"/>
              </a:rPr>
              <a:t>　ており、高圧法関連製品を含 め、対象製品の安全リスクについての情報提供等</a:t>
            </a:r>
            <a:r>
              <a:rPr lang="ja-JP" altLang="en-US" sz="2400" dirty="0">
                <a:latin typeface="ＭＳ Ｐゴシック" panose="020B0600070205080204" pitchFamily="50" charset="-128"/>
                <a:ea typeface="ＭＳ Ｐゴシック" panose="020B0600070205080204" pitchFamily="50" charset="-128"/>
              </a:rPr>
              <a:t>を行</a:t>
            </a:r>
            <a:endParaRPr lang="en-US" altLang="ja-JP" sz="2400" dirty="0">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latin typeface="ＭＳ Ｐゴシック" panose="020B0600070205080204" pitchFamily="50" charset="-128"/>
                <a:ea typeface="ＭＳ Ｐゴシック" panose="020B0600070205080204" pitchFamily="50" charset="-128"/>
              </a:rPr>
              <a:t>　うこととしていますので、こうした情報も確認いただき、十分 に注意を払うようお願い</a:t>
            </a:r>
            <a:endParaRPr lang="en-US" altLang="ja-JP" sz="2400" dirty="0">
              <a:latin typeface="ＭＳ Ｐゴシック" panose="020B0600070205080204" pitchFamily="50" charset="-128"/>
              <a:ea typeface="ＭＳ Ｐゴシック" panose="020B0600070205080204" pitchFamily="50" charset="-128"/>
            </a:endParaRPr>
          </a:p>
          <a:p>
            <a:pPr>
              <a:lnSpc>
                <a:spcPts val="3000"/>
              </a:lnSpc>
            </a:pPr>
            <a:r>
              <a:rPr lang="ja-JP" altLang="en-US" sz="2400" dirty="0">
                <a:latin typeface="ＭＳ Ｐゴシック" panose="020B0600070205080204" pitchFamily="50" charset="-128"/>
                <a:ea typeface="ＭＳ Ｐゴシック" panose="020B0600070205080204" pitchFamily="50" charset="-128"/>
              </a:rPr>
              <a:t>　いたします。 </a:t>
            </a:r>
            <a:endParaRPr lang="en-US" altLang="ja-JP" sz="2400" dirty="0">
              <a:latin typeface="ＭＳ Ｐゴシック" panose="020B0600070205080204" pitchFamily="50" charset="-128"/>
              <a:ea typeface="ＭＳ Ｐゴシック" panose="020B0600070205080204" pitchFamily="50" charset="-128"/>
            </a:endParaRPr>
          </a:p>
          <a:p>
            <a:pPr>
              <a:spcBef>
                <a:spcPts val="600"/>
              </a:spcBef>
            </a:pPr>
            <a:r>
              <a:rPr lang="en-US" altLang="ja-JP" dirty="0">
                <a:latin typeface="ＭＳ Ｐゴシック" panose="020B0600070205080204" pitchFamily="50" charset="-128"/>
                <a:ea typeface="ＭＳ Ｐゴシック" panose="020B0600070205080204" pitchFamily="50" charset="-128"/>
              </a:rPr>
              <a:t> ※ OM</a:t>
            </a:r>
            <a:r>
              <a:rPr lang="ja-JP" altLang="en-US" dirty="0">
                <a:latin typeface="ＭＳ Ｐゴシック" panose="020B0600070205080204" pitchFamily="50" charset="-128"/>
                <a:ea typeface="ＭＳ Ｐゴシック" panose="020B0600070205080204" pitchFamily="50" charset="-128"/>
              </a:rPr>
              <a:t>上において出品・販売される、リコール製品や安全ではない製品がもたらす、生命・身体に及ぼすリスクから</a:t>
            </a:r>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消費者をこれまで以上に保護することを目的とした、 製品安全に係る法的枠組みを超えた「官民協働の自主的</a:t>
            </a:r>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な取組」</a:t>
            </a:r>
          </a:p>
        </p:txBody>
      </p:sp>
      <p:sp>
        <p:nvSpPr>
          <p:cNvPr id="4" name="正方形/長方形 3">
            <a:extLst>
              <a:ext uri="{FF2B5EF4-FFF2-40B4-BE49-F238E27FC236}">
                <a16:creationId xmlns:a16="http://schemas.microsoft.com/office/drawing/2014/main" id="{91764235-01DC-44CA-E62F-CE98C3D12EDD}"/>
              </a:ext>
            </a:extLst>
          </p:cNvPr>
          <p:cNvSpPr/>
          <p:nvPr/>
        </p:nvSpPr>
        <p:spPr>
          <a:xfrm>
            <a:off x="1231907" y="102793"/>
            <a:ext cx="9728186" cy="796834"/>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ja-JP" altLang="en-US" sz="2800" dirty="0">
                <a:solidFill>
                  <a:srgbClr val="333333"/>
                </a:solidFill>
                <a:latin typeface="ＭＳ Ｐゴシック" panose="020B0600070205080204" pitchFamily="50" charset="-128"/>
                <a:ea typeface="ＭＳ Ｐゴシック" panose="020B0600070205080204" pitchFamily="50" charset="-128"/>
              </a:rPr>
              <a:t>インターネット通販等における高圧法関連製品に係る注意喚起</a:t>
            </a:r>
            <a:endParaRPr lang="ja-JP" altLang="en-US" sz="2800" i="0" dirty="0">
              <a:solidFill>
                <a:srgbClr val="333333"/>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9958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FAAA-7C32-0BA9-1A8F-97D20ABBAEB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E802A3-5FE1-56A8-1961-A3D0B8762765}"/>
              </a:ext>
            </a:extLst>
          </p:cNvPr>
          <p:cNvSpPr txBox="1"/>
          <p:nvPr/>
        </p:nvSpPr>
        <p:spPr>
          <a:xfrm>
            <a:off x="489065" y="515388"/>
            <a:ext cx="11213869" cy="6140142"/>
          </a:xfrm>
          <a:prstGeom prst="rect">
            <a:avLst/>
          </a:prstGeom>
          <a:noFill/>
          <a:ln w="28575">
            <a:solidFill>
              <a:schemeClr val="accent1"/>
            </a:solidFill>
          </a:ln>
        </p:spPr>
        <p:txBody>
          <a:bodyPr wrap="square" rtlCol="0">
            <a:spAutoFit/>
          </a:bodyPr>
          <a:lstStyle/>
          <a:p>
            <a:r>
              <a:rPr lang="ja-JP" altLang="en-US" sz="1900" dirty="0">
                <a:latin typeface="ＭＳ Ｐゴシック" panose="020B0600070205080204" pitchFamily="50" charset="-128"/>
                <a:ea typeface="ＭＳ Ｐゴシック" panose="020B0600070205080204" pitchFamily="50" charset="-128"/>
              </a:rPr>
              <a:t>第十五条　法第十四条第一項ただし書の経済産業省令で定める軽微な変更の工事は、次に掲げるものとす</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る。</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一　高圧ガス設備（特定設備を除く。）の取替え（第六条第一項第十三号に規定する製造することが適切であ</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ると経済産業大臣が認める者が製造したもの又は保安上特段の支障がないものとして認められたものへ</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の取替えに限る。）の工事であつて、当該設備の処理能力の変更を伴わないもの</a:t>
            </a:r>
            <a:endParaRPr lang="en-US" altLang="ja-JP" sz="1900" dirty="0">
              <a:latin typeface="ＭＳ Ｐゴシック" panose="020B0600070205080204" pitchFamily="50" charset="-128"/>
              <a:ea typeface="ＭＳ Ｐゴシック" panose="020B0600070205080204" pitchFamily="50" charset="-128"/>
            </a:endParaRPr>
          </a:p>
          <a:p>
            <a:pPr>
              <a:spcBef>
                <a:spcPts val="1200"/>
              </a:spcBef>
            </a:pPr>
            <a:r>
              <a:rPr lang="ja-JP" altLang="en-US" sz="1900" dirty="0">
                <a:latin typeface="ＭＳ Ｐゴシック" panose="020B0600070205080204" pitchFamily="50" charset="-128"/>
                <a:ea typeface="ＭＳ Ｐゴシック" panose="020B0600070205080204" pitchFamily="50" charset="-128"/>
              </a:rPr>
              <a:t>　一の二　特定設備の部品の取替え（保安上特段の支障がないものとして認められたものへの取替えに限</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る。）の工事</a:t>
            </a:r>
            <a:endParaRPr lang="en-US" altLang="ja-JP" sz="1900" dirty="0">
              <a:latin typeface="ＭＳ Ｐゴシック" panose="020B0600070205080204" pitchFamily="50" charset="-128"/>
              <a:ea typeface="ＭＳ Ｐゴシック" panose="020B0600070205080204" pitchFamily="50" charset="-128"/>
            </a:endParaRPr>
          </a:p>
          <a:p>
            <a:pPr>
              <a:spcBef>
                <a:spcPts val="1200"/>
              </a:spcBef>
            </a:pPr>
            <a:r>
              <a:rPr lang="ja-JP" altLang="en-US" sz="1900" dirty="0">
                <a:latin typeface="ＭＳ Ｐゴシック" panose="020B0600070205080204" pitchFamily="50" charset="-128"/>
                <a:ea typeface="ＭＳ Ｐゴシック" panose="020B0600070205080204" pitchFamily="50" charset="-128"/>
              </a:rPr>
              <a:t>　一の三　開放検査に使用する仮設の高圧ガス設備の設置又は撤去の工事</a:t>
            </a:r>
            <a:endParaRPr lang="en-US" altLang="ja-JP" sz="1900" dirty="0">
              <a:latin typeface="ＭＳ Ｐゴシック" panose="020B0600070205080204" pitchFamily="50" charset="-128"/>
              <a:ea typeface="ＭＳ Ｐゴシック" panose="020B0600070205080204" pitchFamily="50" charset="-128"/>
            </a:endParaRPr>
          </a:p>
          <a:p>
            <a:pPr>
              <a:spcBef>
                <a:spcPts val="1200"/>
              </a:spcBef>
            </a:pPr>
            <a:r>
              <a:rPr lang="ja-JP" altLang="en-US" sz="1900" dirty="0">
                <a:latin typeface="ＭＳ Ｐゴシック" panose="020B0600070205080204" pitchFamily="50" charset="-128"/>
                <a:ea typeface="ＭＳ Ｐゴシック" panose="020B0600070205080204" pitchFamily="50" charset="-128"/>
              </a:rPr>
              <a:t>　二　ガス設備（高圧ガス設備を除く。）の変更の工事</a:t>
            </a:r>
            <a:endParaRPr lang="en-US" altLang="ja-JP" sz="1900" dirty="0">
              <a:latin typeface="ＭＳ Ｐゴシック" panose="020B0600070205080204" pitchFamily="50" charset="-128"/>
              <a:ea typeface="ＭＳ Ｐゴシック" panose="020B0600070205080204" pitchFamily="50" charset="-128"/>
            </a:endParaRPr>
          </a:p>
          <a:p>
            <a:pPr>
              <a:spcBef>
                <a:spcPts val="1200"/>
              </a:spcBef>
            </a:pPr>
            <a:r>
              <a:rPr lang="ja-JP" altLang="en-US" sz="1900" dirty="0">
                <a:latin typeface="ＭＳ Ｐゴシック" panose="020B0600070205080204" pitchFamily="50" charset="-128"/>
                <a:ea typeface="ＭＳ Ｐゴシック" panose="020B0600070205080204" pitchFamily="50" charset="-128"/>
              </a:rPr>
              <a:t>　三　ガス設備以外の製造施設に係る設備の変更の工事</a:t>
            </a:r>
            <a:endParaRPr lang="en-US" altLang="ja-JP" sz="1900" dirty="0">
              <a:latin typeface="ＭＳ Ｐゴシック" panose="020B0600070205080204" pitchFamily="50" charset="-128"/>
              <a:ea typeface="ＭＳ Ｐゴシック" panose="020B0600070205080204" pitchFamily="50" charset="-128"/>
            </a:endParaRPr>
          </a:p>
          <a:p>
            <a:pPr>
              <a:spcBef>
                <a:spcPts val="1200"/>
              </a:spcBef>
            </a:pPr>
            <a:r>
              <a:rPr lang="ja-JP" altLang="en-US" sz="1900" dirty="0">
                <a:latin typeface="ＭＳ Ｐゴシック" panose="020B0600070205080204" pitchFamily="50" charset="-128"/>
                <a:ea typeface="ＭＳ Ｐゴシック" panose="020B0600070205080204" pitchFamily="50" charset="-128"/>
              </a:rPr>
              <a:t>　四　製造施設の機能に支障を及ぼすおそれのない高圧ガス設備の撤去の工事（認定高度保安実施者が行</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う法第三十九条の十三の認定に係る製造施設における処理能力の変更を伴うものを除く。）</a:t>
            </a:r>
            <a:endParaRPr lang="en-US" altLang="ja-JP" sz="1900" dirty="0">
              <a:latin typeface="ＭＳ Ｐゴシック" panose="020B0600070205080204" pitchFamily="50" charset="-128"/>
              <a:ea typeface="ＭＳ Ｐゴシック" panose="020B0600070205080204" pitchFamily="50" charset="-128"/>
            </a:endParaRPr>
          </a:p>
          <a:p>
            <a:pPr>
              <a:spcBef>
                <a:spcPts val="1200"/>
              </a:spcBef>
            </a:pPr>
            <a:r>
              <a:rPr lang="ja-JP" altLang="en-US" sz="1900" dirty="0">
                <a:latin typeface="ＭＳ Ｐゴシック" panose="020B0600070205080204" pitchFamily="50" charset="-128"/>
                <a:ea typeface="ＭＳ Ｐゴシック" panose="020B0600070205080204" pitchFamily="50" charset="-128"/>
              </a:rPr>
              <a:t>　四の二　第三十三条第二号に掲げる変更工事により追加された製造施設における変更の工事（認定高度保</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安実施者が行う法第三十九条の十三の認定に係る製造施設における処理能力の変更を伴うものを除</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く。）であつて、保安上特段の支障がないものとして認められたもの</a:t>
            </a:r>
            <a:endParaRPr lang="en-US" altLang="ja-JP" sz="1900" dirty="0">
              <a:latin typeface="ＭＳ Ｐゴシック" panose="020B0600070205080204" pitchFamily="50" charset="-128"/>
              <a:ea typeface="ＭＳ Ｐゴシック" panose="020B0600070205080204" pitchFamily="50" charset="-128"/>
            </a:endParaRPr>
          </a:p>
          <a:p>
            <a:pPr>
              <a:spcBef>
                <a:spcPts val="1200"/>
              </a:spcBef>
            </a:pPr>
            <a:r>
              <a:rPr lang="ja-JP" altLang="en-US" sz="1900" dirty="0">
                <a:latin typeface="ＭＳ Ｐゴシック" panose="020B0600070205080204" pitchFamily="50" charset="-128"/>
                <a:ea typeface="ＭＳ Ｐゴシック" panose="020B0600070205080204" pitchFamily="50" charset="-128"/>
              </a:rPr>
              <a:t>　五　試験研究施設における処理能力の変更を伴わない変更の工事であつて、経済産業大臣が軽微なものと</a:t>
            </a:r>
            <a:endParaRPr lang="en-US" altLang="ja-JP" sz="1900" dirty="0">
              <a:latin typeface="ＭＳ Ｐゴシック" panose="020B0600070205080204" pitchFamily="50" charset="-128"/>
              <a:ea typeface="ＭＳ Ｐゴシック" panose="020B0600070205080204" pitchFamily="50" charset="-128"/>
            </a:endParaRPr>
          </a:p>
          <a:p>
            <a:r>
              <a:rPr lang="ja-JP" altLang="en-US" sz="1900" dirty="0">
                <a:latin typeface="ＭＳ Ｐゴシック" panose="020B0600070205080204" pitchFamily="50" charset="-128"/>
                <a:ea typeface="ＭＳ Ｐゴシック" panose="020B0600070205080204" pitchFamily="50" charset="-128"/>
              </a:rPr>
              <a:t>　　　認めたもの</a:t>
            </a:r>
            <a:endParaRPr kumimoji="1" lang="ja-JP" altLang="en-US" sz="190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AC453F0A-E578-7045-775D-AF2D87EC263C}"/>
              </a:ext>
            </a:extLst>
          </p:cNvPr>
          <p:cNvSpPr txBox="1"/>
          <p:nvPr/>
        </p:nvSpPr>
        <p:spPr>
          <a:xfrm>
            <a:off x="264621" y="115278"/>
            <a:ext cx="5462848" cy="400110"/>
          </a:xfrm>
          <a:prstGeom prst="rect">
            <a:avLst/>
          </a:prstGeom>
          <a:noFill/>
        </p:spPr>
        <p:txBody>
          <a:bodyPr wrap="square" rtlCol="0">
            <a:spAutoFit/>
          </a:bodyPr>
          <a:lstStyle/>
          <a:p>
            <a:r>
              <a:rPr kumimoji="1" lang="ja-JP" altLang="en-US" dirty="0"/>
              <a:t>（</a:t>
            </a:r>
            <a:r>
              <a:rPr kumimoji="1" lang="ja-JP" altLang="en-US" sz="2000" dirty="0">
                <a:latin typeface="ＭＳ Ｐゴシック" panose="020B0600070205080204" pitchFamily="50" charset="-128"/>
                <a:ea typeface="ＭＳ Ｐゴシック" panose="020B0600070205080204" pitchFamily="50" charset="-128"/>
              </a:rPr>
              <a:t>第一種製造者に係る軽微な変更の工事等）</a:t>
            </a:r>
          </a:p>
        </p:txBody>
      </p:sp>
    </p:spTree>
    <p:extLst>
      <p:ext uri="{BB962C8B-B14F-4D97-AF65-F5344CB8AC3E}">
        <p14:creationId xmlns:p14="http://schemas.microsoft.com/office/powerpoint/2010/main" val="2835452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BEB7-067F-D5AC-5E6B-EF49360140F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D4F904-71BE-C2E4-2F77-8F02B9631B51}"/>
              </a:ext>
            </a:extLst>
          </p:cNvPr>
          <p:cNvSpPr txBox="1"/>
          <p:nvPr/>
        </p:nvSpPr>
        <p:spPr>
          <a:xfrm>
            <a:off x="410700" y="1518541"/>
            <a:ext cx="11476499" cy="4914166"/>
          </a:xfrm>
          <a:prstGeom prst="rect">
            <a:avLst/>
          </a:prstGeom>
          <a:noFill/>
          <a:ln w="25400">
            <a:solidFill>
              <a:schemeClr val="accent1"/>
            </a:solidFill>
          </a:ln>
        </p:spPr>
        <p:txBody>
          <a:bodyPr wrap="square">
            <a:spAutoFit/>
          </a:bodyPr>
          <a:lstStyle/>
          <a:p>
            <a:pPr>
              <a:lnSpc>
                <a:spcPts val="3200"/>
              </a:lnSpc>
            </a:pPr>
            <a:r>
              <a:rPr lang="ja-JP" altLang="en-US" sz="24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　容器検査に合格し刻印等をした容器でなければ、原則、容器を譲渡した</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り引き渡したりしてはいけません（高圧法第</a:t>
            </a:r>
            <a:r>
              <a:rPr lang="en-US" altLang="ja-JP" sz="2800" dirty="0">
                <a:latin typeface="ＭＳ Ｐゴシック" panose="020B0600070205080204" pitchFamily="50" charset="-128"/>
                <a:ea typeface="ＭＳ Ｐゴシック" panose="020B0600070205080204" pitchFamily="50" charset="-128"/>
              </a:rPr>
              <a:t>44</a:t>
            </a:r>
            <a:r>
              <a:rPr lang="ja-JP" altLang="en-US" sz="2800" dirty="0">
                <a:latin typeface="ＭＳ Ｐゴシック" panose="020B0600070205080204" pitchFamily="50" charset="-128"/>
                <a:ea typeface="ＭＳ Ｐゴシック" panose="020B0600070205080204" pitchFamily="50" charset="-128"/>
              </a:rPr>
              <a:t>条第</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項）。</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ただし、同項第</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号～第</a:t>
            </a:r>
            <a:r>
              <a:rPr lang="en-US" altLang="ja-JP" sz="2800" dirty="0">
                <a:latin typeface="ＭＳ Ｐゴシック" panose="020B0600070205080204" pitchFamily="50" charset="-128"/>
                <a:ea typeface="ＭＳ Ｐゴシック" panose="020B0600070205080204" pitchFamily="50" charset="-128"/>
              </a:rPr>
              <a:t>4</a:t>
            </a:r>
            <a:r>
              <a:rPr lang="ja-JP" altLang="en-US" sz="2800" dirty="0">
                <a:latin typeface="ＭＳ Ｐゴシック" panose="020B0600070205080204" pitchFamily="50" charset="-128"/>
                <a:ea typeface="ＭＳ Ｐゴシック" panose="020B0600070205080204" pitchFamily="50" charset="-128"/>
              </a:rPr>
              <a:t>号の場合を除く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spcBef>
                <a:spcPts val="1200"/>
              </a:spcBef>
            </a:pPr>
            <a:r>
              <a:rPr lang="ja-JP" altLang="en-US" sz="2800" dirty="0">
                <a:latin typeface="ＭＳ Ｐゴシック" panose="020B0600070205080204" pitchFamily="50" charset="-128"/>
                <a:ea typeface="ＭＳ Ｐゴシック" panose="020B0600070205080204" pitchFamily="50" charset="-128"/>
              </a:rPr>
              <a:t>➢　刻印等や表示がなされていない容器には、原則高圧ガスを充塡すること</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とができません（高圧法第</a:t>
            </a:r>
            <a:r>
              <a:rPr lang="en-US" altLang="ja-JP" sz="2800" dirty="0">
                <a:latin typeface="ＭＳ Ｐゴシック" panose="020B0600070205080204" pitchFamily="50" charset="-128"/>
                <a:ea typeface="ＭＳ Ｐゴシック" panose="020B0600070205080204" pitchFamily="50" charset="-128"/>
              </a:rPr>
              <a:t>48</a:t>
            </a:r>
            <a:r>
              <a:rPr lang="ja-JP" altLang="en-US" sz="2800" dirty="0">
                <a:latin typeface="ＭＳ Ｐゴシック" panose="020B0600070205080204" pitchFamily="50" charset="-128"/>
                <a:ea typeface="ＭＳ Ｐゴシック" panose="020B0600070205080204" pitchFamily="50" charset="-128"/>
              </a:rPr>
              <a:t>条第１項第１号・第２号）。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spcBef>
                <a:spcPts val="1200"/>
              </a:spcBef>
            </a:pPr>
            <a:r>
              <a:rPr lang="ja-JP" altLang="en-US" sz="2800" dirty="0">
                <a:latin typeface="ＭＳ Ｐゴシック" panose="020B0600070205080204" pitchFamily="50" charset="-128"/>
                <a:ea typeface="ＭＳ Ｐゴシック" panose="020B0600070205080204" pitchFamily="50" charset="-128"/>
              </a:rPr>
              <a:t>➢　再検査の期間を過ぎた容器にあっては、容器再検査に合格し刻印等を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た容器でなければ、原則高圧ガスを充塡することができません（高圧法</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第</a:t>
            </a:r>
            <a:r>
              <a:rPr lang="en-US" altLang="ja-JP" sz="2800" dirty="0">
                <a:latin typeface="ＭＳ Ｐゴシック" panose="020B0600070205080204" pitchFamily="50" charset="-128"/>
                <a:ea typeface="ＭＳ Ｐゴシック" panose="020B0600070205080204" pitchFamily="50" charset="-128"/>
              </a:rPr>
              <a:t>48</a:t>
            </a:r>
            <a:r>
              <a:rPr lang="ja-JP" altLang="en-US" sz="2800" dirty="0">
                <a:latin typeface="ＭＳ Ｐゴシック" panose="020B0600070205080204" pitchFamily="50" charset="-128"/>
                <a:ea typeface="ＭＳ Ｐゴシック" panose="020B0600070205080204" pitchFamily="50" charset="-128"/>
              </a:rPr>
              <a:t>条第１項第５号）。</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容器の購入・使用</a:t>
            </a:r>
            <a:r>
              <a:rPr lang="ja-JP" altLang="en-US" sz="2800" dirty="0">
                <a:latin typeface="ＭＳ Ｐゴシック" panose="020B0600070205080204" pitchFamily="50" charset="-128"/>
                <a:ea typeface="ＭＳ Ｐゴシック" panose="020B0600070205080204" pitchFamily="50" charset="-128"/>
              </a:rPr>
              <a:t>にあたっては、</a:t>
            </a:r>
            <a:r>
              <a:rPr lang="ja-JP" altLang="en-US" sz="2800" dirty="0">
                <a:solidFill>
                  <a:srgbClr val="FF0000"/>
                </a:solidFill>
                <a:latin typeface="ＭＳ Ｐゴシック" panose="020B0600070205080204" pitchFamily="50" charset="-128"/>
                <a:ea typeface="ＭＳ Ｐゴシック" panose="020B0600070205080204" pitchFamily="50" charset="-128"/>
              </a:rPr>
              <a:t>刻印等の有無や、再検査の期間につい </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て確認</a:t>
            </a:r>
            <a:r>
              <a:rPr lang="ja-JP" altLang="en-US" sz="2800" dirty="0">
                <a:latin typeface="ＭＳ Ｐゴシック" panose="020B0600070205080204" pitchFamily="50" charset="-128"/>
                <a:ea typeface="ＭＳ Ｐゴシック" panose="020B0600070205080204" pitchFamily="50" charset="-128"/>
              </a:rPr>
              <a:t>をするようにしてください。</a:t>
            </a:r>
          </a:p>
        </p:txBody>
      </p:sp>
      <p:pic>
        <p:nvPicPr>
          <p:cNvPr id="5" name="図 4">
            <a:extLst>
              <a:ext uri="{FF2B5EF4-FFF2-40B4-BE49-F238E27FC236}">
                <a16:creationId xmlns:a16="http://schemas.microsoft.com/office/drawing/2014/main" id="{BCFA2892-B798-E9AD-915F-A70DD4E8AFFA}"/>
              </a:ext>
            </a:extLst>
          </p:cNvPr>
          <p:cNvPicPr>
            <a:picLocks noChangeAspect="1"/>
          </p:cNvPicPr>
          <p:nvPr/>
        </p:nvPicPr>
        <p:blipFill>
          <a:blip r:embed="rId2"/>
          <a:stretch>
            <a:fillRect/>
          </a:stretch>
        </p:blipFill>
        <p:spPr>
          <a:xfrm>
            <a:off x="621377" y="395251"/>
            <a:ext cx="10325403" cy="795374"/>
          </a:xfrm>
          <a:prstGeom prst="rect">
            <a:avLst/>
          </a:prstGeom>
        </p:spPr>
      </p:pic>
    </p:spTree>
    <p:extLst>
      <p:ext uri="{BB962C8B-B14F-4D97-AF65-F5344CB8AC3E}">
        <p14:creationId xmlns:p14="http://schemas.microsoft.com/office/powerpoint/2010/main" val="27095123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5590E-B094-3B41-00CF-3F613F66E55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FC64B4F-1FDF-635A-92F5-6B3970AA0E57}"/>
              </a:ext>
            </a:extLst>
          </p:cNvPr>
          <p:cNvSpPr txBox="1"/>
          <p:nvPr/>
        </p:nvSpPr>
        <p:spPr>
          <a:xfrm>
            <a:off x="357750" y="1156591"/>
            <a:ext cx="11476499" cy="5581015"/>
          </a:xfrm>
          <a:prstGeom prst="rect">
            <a:avLst/>
          </a:prstGeom>
          <a:noFill/>
          <a:ln w="25400">
            <a:solidFill>
              <a:schemeClr val="accent1"/>
            </a:solidFill>
          </a:ln>
        </p:spPr>
        <p:txBody>
          <a:bodyPr wrap="square">
            <a:spAutoFit/>
          </a:bodyPr>
          <a:lstStyle/>
          <a:p>
            <a:pPr>
              <a:lnSpc>
                <a:spcPts val="3200"/>
              </a:lnSpc>
            </a:pPr>
            <a:r>
              <a:rPr lang="ja-JP" altLang="en-US" sz="2800" dirty="0">
                <a:latin typeface="ＭＳ Ｐゴシック" panose="020B0600070205080204" pitchFamily="50" charset="-128"/>
                <a:ea typeface="ＭＳ Ｐゴシック" panose="020B0600070205080204" pitchFamily="50" charset="-128"/>
              </a:rPr>
              <a:t>➢　高圧ガスを充塡することは、高圧ガスの「製造」にあたり、製造の届出等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　が必要になる可能性があります。また、届出が不要である場合でも、省令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に定める技術上の基準に従って製造を行う必要があります（高圧法第</a:t>
            </a:r>
            <a:r>
              <a:rPr lang="en-US" altLang="ja-JP" sz="2800" dirty="0">
                <a:latin typeface="ＭＳ Ｐゴシック" panose="020B0600070205080204" pitchFamily="50" charset="-128"/>
                <a:ea typeface="ＭＳ Ｐゴシック" panose="020B0600070205080204" pitchFamily="50" charset="-128"/>
              </a:rPr>
              <a:t>5</a:t>
            </a:r>
            <a:r>
              <a:rPr lang="ja-JP" altLang="en-US" sz="2800" dirty="0">
                <a:latin typeface="ＭＳ Ｐゴシック" panose="020B0600070205080204" pitchFamily="50" charset="-128"/>
                <a:ea typeface="ＭＳ Ｐゴシック" panose="020B0600070205080204" pitchFamily="50" charset="-128"/>
              </a:rPr>
              <a:t>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条・第</a:t>
            </a:r>
            <a:r>
              <a:rPr lang="en-US" altLang="ja-JP" sz="2800" dirty="0">
                <a:latin typeface="ＭＳ Ｐゴシック" panose="020B0600070205080204" pitchFamily="50" charset="-128"/>
                <a:ea typeface="ＭＳ Ｐゴシック" panose="020B0600070205080204" pitchFamily="50" charset="-128"/>
              </a:rPr>
              <a:t>13</a:t>
            </a:r>
            <a:r>
              <a:rPr lang="ja-JP" altLang="en-US" sz="2800" dirty="0">
                <a:latin typeface="ＭＳ Ｐゴシック" panose="020B0600070205080204" pitchFamily="50" charset="-128"/>
                <a:ea typeface="ＭＳ Ｐゴシック" panose="020B0600070205080204" pitchFamily="50" charset="-128"/>
              </a:rPr>
              <a:t>条等）。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spcBef>
                <a:spcPts val="1200"/>
              </a:spcBef>
            </a:pPr>
            <a:r>
              <a:rPr lang="ja-JP" altLang="en-US" sz="2800" dirty="0">
                <a:latin typeface="ＭＳ Ｐゴシック" panose="020B0600070205080204" pitchFamily="50" charset="-128"/>
                <a:ea typeface="ＭＳ Ｐゴシック" panose="020B0600070205080204" pitchFamily="50" charset="-128"/>
              </a:rPr>
              <a:t>➢　高圧ガスが充塡されている容器を移動・貯蔵、高圧ガスを消費する場合</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は、省令で定める技術上の基準に従って移動等を行う必要や保安上必</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要な措置を講じる必要があります（高圧法第</a:t>
            </a:r>
            <a:r>
              <a:rPr lang="en-US" altLang="ja-JP" sz="2800" dirty="0">
                <a:latin typeface="ＭＳ Ｐゴシック" panose="020B0600070205080204" pitchFamily="50" charset="-128"/>
                <a:ea typeface="ＭＳ Ｐゴシック" panose="020B0600070205080204" pitchFamily="50" charset="-128"/>
              </a:rPr>
              <a:t>15</a:t>
            </a:r>
            <a:r>
              <a:rPr lang="ja-JP" altLang="en-US" sz="2800" dirty="0">
                <a:latin typeface="ＭＳ Ｐゴシック" panose="020B0600070205080204" pitchFamily="50" charset="-128"/>
                <a:ea typeface="ＭＳ Ｐゴシック" panose="020B0600070205080204" pitchFamily="50" charset="-128"/>
              </a:rPr>
              <a:t>条第１項、第</a:t>
            </a:r>
            <a:r>
              <a:rPr lang="en-US" altLang="ja-JP" sz="2800" dirty="0">
                <a:latin typeface="ＭＳ Ｐゴシック" panose="020B0600070205080204" pitchFamily="50" charset="-128"/>
                <a:ea typeface="ＭＳ Ｐゴシック" panose="020B0600070205080204" pitchFamily="50" charset="-128"/>
              </a:rPr>
              <a:t>23</a:t>
            </a:r>
            <a:r>
              <a:rPr lang="ja-JP" altLang="en-US" sz="2800" dirty="0">
                <a:latin typeface="ＭＳ Ｐゴシック" panose="020B0600070205080204" pitchFamily="50" charset="-128"/>
                <a:ea typeface="ＭＳ Ｐゴシック" panose="020B0600070205080204" pitchFamily="50" charset="-128"/>
              </a:rPr>
              <a:t>条第１項、</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第</a:t>
            </a:r>
            <a:r>
              <a:rPr lang="en-US" altLang="ja-JP" sz="2800" dirty="0">
                <a:latin typeface="ＭＳ Ｐゴシック" panose="020B0600070205080204" pitchFamily="50" charset="-128"/>
                <a:ea typeface="ＭＳ Ｐゴシック" panose="020B0600070205080204" pitchFamily="50" charset="-128"/>
              </a:rPr>
              <a:t>24</a:t>
            </a:r>
            <a:r>
              <a:rPr lang="ja-JP" altLang="en-US" sz="2800" dirty="0">
                <a:latin typeface="ＭＳ Ｐゴシック" panose="020B0600070205080204" pitchFamily="50" charset="-128"/>
                <a:ea typeface="ＭＳ Ｐゴシック" panose="020B0600070205080204" pitchFamily="50" charset="-128"/>
              </a:rPr>
              <a:t>条の</a:t>
            </a:r>
            <a:r>
              <a:rPr lang="en-US" altLang="ja-JP" sz="2800" dirty="0">
                <a:latin typeface="ＭＳ Ｐゴシック" panose="020B0600070205080204" pitchFamily="50" charset="-128"/>
                <a:ea typeface="ＭＳ Ｐゴシック" panose="020B0600070205080204" pitchFamily="50" charset="-128"/>
              </a:rPr>
              <a:t>5</a:t>
            </a:r>
            <a:r>
              <a:rPr lang="ja-JP" altLang="en-US" sz="2800" dirty="0">
                <a:latin typeface="ＭＳ Ｐゴシック" panose="020B0600070205080204" pitchFamily="50" charset="-128"/>
                <a:ea typeface="ＭＳ Ｐゴシック" panose="020B0600070205080204" pitchFamily="50" charset="-128"/>
              </a:rPr>
              <a:t>等）。 </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　</a:t>
            </a:r>
            <a:r>
              <a:rPr lang="ja-JP" altLang="en-US" sz="2800" dirty="0">
                <a:solidFill>
                  <a:srgbClr val="FF0000"/>
                </a:solidFill>
                <a:latin typeface="ＭＳ Ｐゴシック" panose="020B0600070205080204" pitchFamily="50" charset="-128"/>
                <a:ea typeface="ＭＳ Ｐゴシック" panose="020B0600070205080204" pitchFamily="50" charset="-128"/>
              </a:rPr>
              <a:t>高圧ガスの充塡・貯蔵・移動・消費</a:t>
            </a:r>
            <a:r>
              <a:rPr lang="ja-JP" altLang="en-US" sz="2800" dirty="0">
                <a:latin typeface="ＭＳ Ｐゴシック" panose="020B0600070205080204" pitchFamily="50" charset="-128"/>
                <a:ea typeface="ＭＳ Ｐゴシック" panose="020B0600070205080204" pitchFamily="50" charset="-128"/>
              </a:rPr>
              <a:t>にあたって定められている基準があ</a:t>
            </a:r>
            <a:endParaRPr lang="en-US" altLang="ja-JP" sz="2800" dirty="0">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latin typeface="ＭＳ Ｐゴシック" panose="020B0600070205080204" pitchFamily="50" charset="-128"/>
                <a:ea typeface="ＭＳ Ｐゴシック" panose="020B0600070205080204" pitchFamily="50" charset="-128"/>
              </a:rPr>
              <a:t>　　　るため、</a:t>
            </a:r>
            <a:r>
              <a:rPr lang="ja-JP" altLang="en-US" sz="2800" dirty="0">
                <a:solidFill>
                  <a:srgbClr val="FF0000"/>
                </a:solidFill>
                <a:latin typeface="ＭＳ Ｐゴシック" panose="020B0600070205080204" pitchFamily="50" charset="-128"/>
                <a:ea typeface="ＭＳ Ｐゴシック" panose="020B0600070205080204" pitchFamily="50" charset="-128"/>
              </a:rPr>
              <a:t>高圧ガスが充塡されている容器を購入・出品</a:t>
            </a:r>
            <a:r>
              <a:rPr lang="ja-JP" altLang="en-US" sz="2800" dirty="0">
                <a:latin typeface="ＭＳ Ｐゴシック" panose="020B0600070205080204" pitchFamily="50" charset="-128"/>
                <a:ea typeface="ＭＳ Ｐゴシック" panose="020B0600070205080204" pitchFamily="50" charset="-128"/>
              </a:rPr>
              <a:t>する際や、</a:t>
            </a:r>
            <a:r>
              <a:rPr lang="ja-JP" altLang="en-US" sz="2800" dirty="0">
                <a:solidFill>
                  <a:srgbClr val="FF0000"/>
                </a:solidFill>
                <a:latin typeface="ＭＳ Ｐゴシック" panose="020B0600070205080204" pitchFamily="50" charset="-128"/>
                <a:ea typeface="ＭＳ Ｐゴシック" panose="020B0600070205080204" pitchFamily="50" charset="-128"/>
              </a:rPr>
              <a:t>購入し　</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た容器に高圧ガスを充塡したり、消費</a:t>
            </a:r>
            <a:r>
              <a:rPr lang="ja-JP" altLang="en-US" sz="2800" dirty="0">
                <a:latin typeface="ＭＳ Ｐゴシック" panose="020B0600070205080204" pitchFamily="50" charset="-128"/>
                <a:ea typeface="ＭＳ Ｐゴシック" panose="020B0600070205080204" pitchFamily="50" charset="-128"/>
              </a:rPr>
              <a:t>したりする際には、こうした</a:t>
            </a:r>
            <a:r>
              <a:rPr lang="ja-JP" altLang="en-US" sz="2800" dirty="0">
                <a:solidFill>
                  <a:srgbClr val="FF0000"/>
                </a:solidFill>
                <a:latin typeface="ＭＳ Ｐゴシック" panose="020B0600070205080204" pitchFamily="50" charset="-128"/>
                <a:ea typeface="ＭＳ Ｐゴシック" panose="020B0600070205080204" pitchFamily="50" charset="-128"/>
              </a:rPr>
              <a:t>基準を </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ts val="32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確認し、十分に注意</a:t>
            </a:r>
            <a:r>
              <a:rPr lang="ja-JP" altLang="en-US" sz="2800" dirty="0">
                <a:latin typeface="ＭＳ Ｐゴシック" panose="020B0600070205080204" pitchFamily="50" charset="-128"/>
                <a:ea typeface="ＭＳ Ｐゴシック" panose="020B0600070205080204" pitchFamily="50" charset="-128"/>
              </a:rPr>
              <a:t>を払うようにしてください。</a:t>
            </a:r>
          </a:p>
        </p:txBody>
      </p:sp>
      <p:pic>
        <p:nvPicPr>
          <p:cNvPr id="4" name="図 3">
            <a:extLst>
              <a:ext uri="{FF2B5EF4-FFF2-40B4-BE49-F238E27FC236}">
                <a16:creationId xmlns:a16="http://schemas.microsoft.com/office/drawing/2014/main" id="{3A501795-B446-1122-1860-E92CB89F6805}"/>
              </a:ext>
            </a:extLst>
          </p:cNvPr>
          <p:cNvPicPr>
            <a:picLocks noChangeAspect="1"/>
          </p:cNvPicPr>
          <p:nvPr/>
        </p:nvPicPr>
        <p:blipFill>
          <a:blip r:embed="rId2"/>
          <a:stretch>
            <a:fillRect/>
          </a:stretch>
        </p:blipFill>
        <p:spPr>
          <a:xfrm>
            <a:off x="794863" y="153605"/>
            <a:ext cx="10339893" cy="884619"/>
          </a:xfrm>
          <a:prstGeom prst="rect">
            <a:avLst/>
          </a:prstGeom>
        </p:spPr>
      </p:pic>
    </p:spTree>
    <p:extLst>
      <p:ext uri="{BB962C8B-B14F-4D97-AF65-F5344CB8AC3E}">
        <p14:creationId xmlns:p14="http://schemas.microsoft.com/office/powerpoint/2010/main" val="312644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49"/>
          <p:cNvSpPr>
            <a:spLocks noChangeArrowheads="1"/>
          </p:cNvSpPr>
          <p:nvPr/>
        </p:nvSpPr>
        <p:spPr bwMode="auto">
          <a:xfrm>
            <a:off x="5664201" y="1844675"/>
            <a:ext cx="4799013" cy="488950"/>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83" name="Text Box 41"/>
          <p:cNvSpPr txBox="1">
            <a:spLocks noChangeArrowheads="1"/>
          </p:cNvSpPr>
          <p:nvPr/>
        </p:nvSpPr>
        <p:spPr bwMode="auto">
          <a:xfrm>
            <a:off x="4224339" y="1989139"/>
            <a:ext cx="1150937"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事前に</a:t>
            </a:r>
          </a:p>
        </p:txBody>
      </p:sp>
      <p:sp>
        <p:nvSpPr>
          <p:cNvPr id="97285" name="Text Box 3"/>
          <p:cNvSpPr txBox="1">
            <a:spLocks noChangeArrowheads="1"/>
          </p:cNvSpPr>
          <p:nvPr/>
        </p:nvSpPr>
        <p:spPr bwMode="auto">
          <a:xfrm>
            <a:off x="6566695" y="176550"/>
            <a:ext cx="4170362" cy="1015663"/>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法第５条、１１条、１４条、２０条、２１条、２６条、２７条、２７条の２、２７条の３、　３５条、３５条の２、６０条</a:t>
            </a:r>
          </a:p>
        </p:txBody>
      </p:sp>
      <p:sp>
        <p:nvSpPr>
          <p:cNvPr id="97286" name="AutoShape 27"/>
          <p:cNvSpPr>
            <a:spLocks noChangeArrowheads="1"/>
          </p:cNvSpPr>
          <p:nvPr/>
        </p:nvSpPr>
        <p:spPr bwMode="auto">
          <a:xfrm>
            <a:off x="3216275" y="4868863"/>
            <a:ext cx="280988" cy="215900"/>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87" name="AutoShape 26"/>
          <p:cNvSpPr>
            <a:spLocks noChangeArrowheads="1"/>
          </p:cNvSpPr>
          <p:nvPr/>
        </p:nvSpPr>
        <p:spPr bwMode="auto">
          <a:xfrm>
            <a:off x="3222625" y="4005263"/>
            <a:ext cx="280988" cy="215900"/>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88" name="AutoShape 25"/>
          <p:cNvSpPr>
            <a:spLocks noChangeArrowheads="1"/>
          </p:cNvSpPr>
          <p:nvPr/>
        </p:nvSpPr>
        <p:spPr bwMode="auto">
          <a:xfrm>
            <a:off x="3222625" y="3141663"/>
            <a:ext cx="280988" cy="215900"/>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89" name="Oval 7"/>
          <p:cNvSpPr>
            <a:spLocks noChangeArrowheads="1"/>
          </p:cNvSpPr>
          <p:nvPr/>
        </p:nvSpPr>
        <p:spPr bwMode="auto">
          <a:xfrm>
            <a:off x="2279650" y="1628776"/>
            <a:ext cx="2273300" cy="576263"/>
          </a:xfrm>
          <a:prstGeom prst="ellipse">
            <a:avLst/>
          </a:prstGeom>
          <a:solidFill>
            <a:srgbClr val="FFFF00"/>
          </a:solidFill>
          <a:ln w="38100">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90" name="Text Box 8"/>
          <p:cNvSpPr txBox="1">
            <a:spLocks noChangeArrowheads="1"/>
          </p:cNvSpPr>
          <p:nvPr/>
        </p:nvSpPr>
        <p:spPr bwMode="auto">
          <a:xfrm>
            <a:off x="2640013" y="170021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製造許可</a:t>
            </a:r>
          </a:p>
        </p:txBody>
      </p:sp>
      <p:sp>
        <p:nvSpPr>
          <p:cNvPr id="97291" name="Oval 10"/>
          <p:cNvSpPr>
            <a:spLocks noChangeArrowheads="1"/>
          </p:cNvSpPr>
          <p:nvPr/>
        </p:nvSpPr>
        <p:spPr bwMode="auto">
          <a:xfrm>
            <a:off x="1995489" y="2571751"/>
            <a:ext cx="2808287" cy="576263"/>
          </a:xfrm>
          <a:prstGeom prst="ellipse">
            <a:avLst/>
          </a:prstGeom>
          <a:solidFill>
            <a:srgbClr val="FFFF00"/>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92" name="Text Box 11"/>
          <p:cNvSpPr txBox="1">
            <a:spLocks noChangeArrowheads="1"/>
          </p:cNvSpPr>
          <p:nvPr/>
        </p:nvSpPr>
        <p:spPr bwMode="auto">
          <a:xfrm>
            <a:off x="2282825" y="2644775"/>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完成検査の受検　</a:t>
            </a:r>
            <a:endParaRPr lang="ja-JP" altLang="en-US" sz="2400" b="1" dirty="0">
              <a:latin typeface="Times New Roman" pitchFamily="18" charset="0"/>
            </a:endParaRPr>
          </a:p>
        </p:txBody>
      </p:sp>
      <p:sp>
        <p:nvSpPr>
          <p:cNvPr id="97293" name="Oval 13"/>
          <p:cNvSpPr>
            <a:spLocks noChangeArrowheads="1"/>
          </p:cNvSpPr>
          <p:nvPr/>
        </p:nvSpPr>
        <p:spPr bwMode="auto">
          <a:xfrm>
            <a:off x="1619250" y="3357564"/>
            <a:ext cx="3657600" cy="719137"/>
          </a:xfrm>
          <a:prstGeom prst="ellipse">
            <a:avLst/>
          </a:prstGeom>
          <a:solidFill>
            <a:srgbClr val="FFFF00"/>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94" name="Text Box 14"/>
          <p:cNvSpPr txBox="1">
            <a:spLocks noChangeArrowheads="1"/>
          </p:cNvSpPr>
          <p:nvPr/>
        </p:nvSpPr>
        <p:spPr bwMode="auto">
          <a:xfrm>
            <a:off x="1595438" y="3471863"/>
            <a:ext cx="392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危害予防規程の制定・届出</a:t>
            </a:r>
          </a:p>
        </p:txBody>
      </p:sp>
      <p:sp>
        <p:nvSpPr>
          <p:cNvPr id="97295" name="Oval 16"/>
          <p:cNvSpPr>
            <a:spLocks noChangeArrowheads="1"/>
          </p:cNvSpPr>
          <p:nvPr/>
        </p:nvSpPr>
        <p:spPr bwMode="auto">
          <a:xfrm>
            <a:off x="1660526" y="4221163"/>
            <a:ext cx="3724275" cy="690562"/>
          </a:xfrm>
          <a:prstGeom prst="ellipse">
            <a:avLst/>
          </a:prstGeom>
          <a:solidFill>
            <a:srgbClr val="FFFF00"/>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296" name="Text Box 17"/>
          <p:cNvSpPr txBox="1">
            <a:spLocks noChangeArrowheads="1"/>
          </p:cNvSpPr>
          <p:nvPr/>
        </p:nvSpPr>
        <p:spPr bwMode="auto">
          <a:xfrm>
            <a:off x="1663700" y="4365625"/>
            <a:ext cx="400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保安統括者等選任の届出</a:t>
            </a:r>
          </a:p>
        </p:txBody>
      </p:sp>
      <p:grpSp>
        <p:nvGrpSpPr>
          <p:cNvPr id="97297" name="Group 18"/>
          <p:cNvGrpSpPr>
            <a:grpSpLocks/>
          </p:cNvGrpSpPr>
          <p:nvPr/>
        </p:nvGrpSpPr>
        <p:grpSpPr bwMode="auto">
          <a:xfrm>
            <a:off x="2155825" y="5070475"/>
            <a:ext cx="2681288" cy="685800"/>
            <a:chOff x="336" y="2928"/>
            <a:chExt cx="1689" cy="432"/>
          </a:xfrm>
        </p:grpSpPr>
        <p:sp>
          <p:nvSpPr>
            <p:cNvPr id="97320" name="Oval 19"/>
            <p:cNvSpPr>
              <a:spLocks noChangeArrowheads="1"/>
            </p:cNvSpPr>
            <p:nvPr/>
          </p:nvSpPr>
          <p:spPr bwMode="auto">
            <a:xfrm>
              <a:off x="336" y="2928"/>
              <a:ext cx="1689" cy="432"/>
            </a:xfrm>
            <a:prstGeom prst="ellipse">
              <a:avLst/>
            </a:prstGeom>
            <a:solidFill>
              <a:srgbClr val="FFFF00"/>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321" name="Text Box 20"/>
            <p:cNvSpPr txBox="1">
              <a:spLocks noChangeArrowheads="1"/>
            </p:cNvSpPr>
            <p:nvPr/>
          </p:nvSpPr>
          <p:spPr bwMode="auto">
            <a:xfrm>
              <a:off x="450" y="3024"/>
              <a:ext cx="15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FF0000"/>
                  </a:solidFill>
                  <a:latin typeface="Times New Roman" pitchFamily="18" charset="0"/>
                </a:rPr>
                <a:t>製造開始の届出</a:t>
              </a:r>
            </a:p>
          </p:txBody>
        </p:sp>
      </p:grpSp>
      <p:grpSp>
        <p:nvGrpSpPr>
          <p:cNvPr id="97298" name="Group 21"/>
          <p:cNvGrpSpPr>
            <a:grpSpLocks/>
          </p:cNvGrpSpPr>
          <p:nvPr/>
        </p:nvGrpSpPr>
        <p:grpSpPr bwMode="auto">
          <a:xfrm>
            <a:off x="1908175" y="5984875"/>
            <a:ext cx="3143250" cy="685800"/>
            <a:chOff x="180" y="3504"/>
            <a:chExt cx="1980" cy="432"/>
          </a:xfrm>
        </p:grpSpPr>
        <p:sp>
          <p:nvSpPr>
            <p:cNvPr id="97318" name="Oval 22"/>
            <p:cNvSpPr>
              <a:spLocks noChangeArrowheads="1"/>
            </p:cNvSpPr>
            <p:nvPr/>
          </p:nvSpPr>
          <p:spPr bwMode="auto">
            <a:xfrm>
              <a:off x="180" y="3504"/>
              <a:ext cx="1980" cy="432"/>
            </a:xfrm>
            <a:prstGeom prst="ellipse">
              <a:avLst/>
            </a:prstGeom>
            <a:solidFill>
              <a:srgbClr val="FFFF00"/>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319" name="Text Box 23"/>
            <p:cNvSpPr txBox="1">
              <a:spLocks noChangeArrowheads="1"/>
            </p:cNvSpPr>
            <p:nvPr/>
          </p:nvSpPr>
          <p:spPr bwMode="auto">
            <a:xfrm>
              <a:off x="360" y="3600"/>
              <a:ext cx="16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製造の廃止の届出</a:t>
              </a:r>
            </a:p>
          </p:txBody>
        </p:sp>
      </p:grpSp>
      <p:sp>
        <p:nvSpPr>
          <p:cNvPr id="97299" name="AutoShape 24"/>
          <p:cNvSpPr>
            <a:spLocks noChangeArrowheads="1"/>
          </p:cNvSpPr>
          <p:nvPr/>
        </p:nvSpPr>
        <p:spPr bwMode="auto">
          <a:xfrm>
            <a:off x="3251200" y="2195514"/>
            <a:ext cx="280988" cy="358775"/>
          </a:xfrm>
          <a:prstGeom prst="downArrow">
            <a:avLst>
              <a:gd name="adj1" fmla="val 50000"/>
              <a:gd name="adj2" fmla="val 25005"/>
            </a:avLst>
          </a:prstGeom>
          <a:solidFill>
            <a:srgbClr val="000000"/>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300" name="AutoShape 28"/>
          <p:cNvSpPr>
            <a:spLocks noChangeArrowheads="1"/>
          </p:cNvSpPr>
          <p:nvPr/>
        </p:nvSpPr>
        <p:spPr bwMode="auto">
          <a:xfrm>
            <a:off x="3216275" y="5756275"/>
            <a:ext cx="304800" cy="228600"/>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302" name="Rectangle 42"/>
          <p:cNvSpPr>
            <a:spLocks noChangeArrowheads="1"/>
          </p:cNvSpPr>
          <p:nvPr/>
        </p:nvSpPr>
        <p:spPr bwMode="auto">
          <a:xfrm>
            <a:off x="1566864" y="28575"/>
            <a:ext cx="9058275"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6" name="角丸四角形 45"/>
          <p:cNvSpPr/>
          <p:nvPr/>
        </p:nvSpPr>
        <p:spPr>
          <a:xfrm>
            <a:off x="5591176" y="6165850"/>
            <a:ext cx="3241675" cy="5222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角丸四角形 44"/>
          <p:cNvSpPr/>
          <p:nvPr/>
        </p:nvSpPr>
        <p:spPr>
          <a:xfrm>
            <a:off x="5549901" y="2397126"/>
            <a:ext cx="4803775" cy="22336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角丸四角形 42"/>
          <p:cNvSpPr/>
          <p:nvPr/>
        </p:nvSpPr>
        <p:spPr>
          <a:xfrm>
            <a:off x="5549901" y="4699000"/>
            <a:ext cx="5064125" cy="13668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defRPr/>
            </a:pPr>
            <a:r>
              <a:rPr lang="ja-JP" altLang="en-US">
                <a:solidFill>
                  <a:srgbClr val="FFFFFF"/>
                </a:solidFill>
              </a:rPr>
              <a:t>　　　　　　　　　　　　　　　　　　　　　　　　　　　　　　</a:t>
            </a:r>
          </a:p>
        </p:txBody>
      </p:sp>
      <p:sp>
        <p:nvSpPr>
          <p:cNvPr id="97306" name="AutoShape 32"/>
          <p:cNvSpPr>
            <a:spLocks noChangeArrowheads="1"/>
          </p:cNvSpPr>
          <p:nvPr/>
        </p:nvSpPr>
        <p:spPr bwMode="auto">
          <a:xfrm flipV="1">
            <a:off x="3432176" y="5734051"/>
            <a:ext cx="1814513" cy="227013"/>
          </a:xfrm>
          <a:prstGeom prst="rightArrow">
            <a:avLst>
              <a:gd name="adj1" fmla="val 50000"/>
              <a:gd name="adj2" fmla="val 213998"/>
            </a:avLst>
          </a:prstGeom>
          <a:solidFill>
            <a:srgbClr val="FFCCFF"/>
          </a:solidFill>
          <a:ln w="28575">
            <a:solidFill>
              <a:schemeClr val="tx1"/>
            </a:solidFill>
            <a:miter lim="800000"/>
            <a:headEnd/>
            <a:tailEnd/>
          </a:ln>
        </p:spPr>
        <p:txBody>
          <a:bodyPr rot="10800000"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7307" name="Text Box 33"/>
          <p:cNvSpPr txBox="1">
            <a:spLocks noChangeArrowheads="1"/>
          </p:cNvSpPr>
          <p:nvPr/>
        </p:nvSpPr>
        <p:spPr bwMode="auto">
          <a:xfrm>
            <a:off x="5626100" y="3335338"/>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a:t>
            </a:r>
            <a:r>
              <a:rPr lang="ja-JP" altLang="en-US" sz="2400">
                <a:solidFill>
                  <a:srgbClr val="FF0000"/>
                </a:solidFill>
                <a:latin typeface="Times New Roman" pitchFamily="18" charset="0"/>
              </a:rPr>
              <a:t>保安教育計画</a:t>
            </a:r>
            <a:r>
              <a:rPr lang="ja-JP" altLang="en-US" sz="2400">
                <a:latin typeface="Times New Roman" pitchFamily="18" charset="0"/>
              </a:rPr>
              <a:t>の作成　　　　</a:t>
            </a:r>
          </a:p>
        </p:txBody>
      </p:sp>
      <p:sp>
        <p:nvSpPr>
          <p:cNvPr id="97308" name="Text Box 34"/>
          <p:cNvSpPr txBox="1">
            <a:spLocks noChangeArrowheads="1"/>
          </p:cNvSpPr>
          <p:nvPr/>
        </p:nvSpPr>
        <p:spPr bwMode="auto">
          <a:xfrm>
            <a:off x="5626100" y="376713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＊保安教育計画に従って従業者　　　　　　　　　　　　</a:t>
            </a:r>
          </a:p>
        </p:txBody>
      </p:sp>
      <p:sp>
        <p:nvSpPr>
          <p:cNvPr id="97309" name="Text Box 35"/>
          <p:cNvSpPr txBox="1">
            <a:spLocks noChangeArrowheads="1"/>
          </p:cNvSpPr>
          <p:nvPr/>
        </p:nvSpPr>
        <p:spPr bwMode="auto">
          <a:xfrm>
            <a:off x="5554663" y="2878138"/>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a:t>
            </a:r>
            <a:r>
              <a:rPr lang="ja-JP" altLang="en-US" sz="2400">
                <a:solidFill>
                  <a:srgbClr val="FF0000"/>
                </a:solidFill>
                <a:latin typeface="Times New Roman" pitchFamily="18" charset="0"/>
              </a:rPr>
              <a:t>危害予防規程</a:t>
            </a:r>
            <a:r>
              <a:rPr lang="ja-JP" altLang="en-US" sz="2400">
                <a:latin typeface="Times New Roman" pitchFamily="18" charset="0"/>
              </a:rPr>
              <a:t>の遵守</a:t>
            </a:r>
          </a:p>
        </p:txBody>
      </p:sp>
      <p:sp>
        <p:nvSpPr>
          <p:cNvPr id="97310" name="Text Box 36"/>
          <p:cNvSpPr txBox="1">
            <a:spLocks noChangeArrowheads="1"/>
          </p:cNvSpPr>
          <p:nvPr/>
        </p:nvSpPr>
        <p:spPr bwMode="auto">
          <a:xfrm>
            <a:off x="5483225" y="247015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＊技術上の基準の遵守・維持</a:t>
            </a:r>
          </a:p>
        </p:txBody>
      </p:sp>
      <p:sp>
        <p:nvSpPr>
          <p:cNvPr id="97311" name="Text Box 37"/>
          <p:cNvSpPr txBox="1">
            <a:spLocks noChangeArrowheads="1"/>
          </p:cNvSpPr>
          <p:nvPr/>
        </p:nvSpPr>
        <p:spPr bwMode="auto">
          <a:xfrm>
            <a:off x="5591175" y="6165850"/>
            <a:ext cx="298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a:t>
            </a:r>
            <a:r>
              <a:rPr lang="ja-JP" altLang="en-US" sz="2400">
                <a:solidFill>
                  <a:srgbClr val="FF0000"/>
                </a:solidFill>
                <a:latin typeface="Times New Roman" pitchFamily="18" charset="0"/>
              </a:rPr>
              <a:t>帳簿</a:t>
            </a:r>
            <a:r>
              <a:rPr lang="ja-JP" altLang="en-US" sz="2400">
                <a:latin typeface="Times New Roman" pitchFamily="18" charset="0"/>
              </a:rPr>
              <a:t>の記載・保存</a:t>
            </a:r>
          </a:p>
        </p:txBody>
      </p:sp>
      <p:sp>
        <p:nvSpPr>
          <p:cNvPr id="97312" name="Text Box 38"/>
          <p:cNvSpPr txBox="1">
            <a:spLocks noChangeArrowheads="1"/>
          </p:cNvSpPr>
          <p:nvPr/>
        </p:nvSpPr>
        <p:spPr bwMode="auto">
          <a:xfrm>
            <a:off x="5478463" y="5130801"/>
            <a:ext cx="5003800" cy="8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a:t>
            </a:r>
            <a:r>
              <a:rPr lang="ja-JP" altLang="en-US" sz="2400">
                <a:solidFill>
                  <a:srgbClr val="FF0000"/>
                </a:solidFill>
                <a:latin typeface="Times New Roman" pitchFamily="18" charset="0"/>
              </a:rPr>
              <a:t>定期自主検査</a:t>
            </a:r>
            <a:r>
              <a:rPr lang="ja-JP" altLang="en-US" sz="2400">
                <a:latin typeface="Times New Roman" pitchFamily="18" charset="0"/>
              </a:rPr>
              <a:t>の実施・記録・保存</a:t>
            </a:r>
          </a:p>
          <a:p>
            <a:pPr algn="ctr" eaLnBrk="1" hangingPunct="1">
              <a:lnSpc>
                <a:spcPct val="50000"/>
              </a:lnSpc>
              <a:spcBef>
                <a:spcPct val="50000"/>
              </a:spcBef>
              <a:buFontTx/>
              <a:buNone/>
            </a:pPr>
            <a:r>
              <a:rPr lang="ja-JP" altLang="en-US" sz="2400">
                <a:latin typeface="Times New Roman" pitchFamily="18" charset="0"/>
              </a:rPr>
              <a:t>　（年１回以上自ら実施）　　　　　　　　　　　　　　　　　　　　　　　　　　　　　　　　　　　　　　　　　　　　　　　　　　　　　　　　　　　　　　　　　　　　　　</a:t>
            </a:r>
          </a:p>
        </p:txBody>
      </p:sp>
      <p:sp>
        <p:nvSpPr>
          <p:cNvPr id="97313" name="Text Box 39"/>
          <p:cNvSpPr txBox="1">
            <a:spLocks noChangeArrowheads="1"/>
          </p:cNvSpPr>
          <p:nvPr/>
        </p:nvSpPr>
        <p:spPr bwMode="auto">
          <a:xfrm>
            <a:off x="5567363" y="4743450"/>
            <a:ext cx="528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latin typeface="Times New Roman" pitchFamily="18" charset="0"/>
              </a:rPr>
              <a:t>＊</a:t>
            </a:r>
            <a:r>
              <a:rPr lang="ja-JP" altLang="en-US" sz="1800">
                <a:solidFill>
                  <a:srgbClr val="FF0000"/>
                </a:solidFill>
                <a:latin typeface="Times New Roman" pitchFamily="18" charset="0"/>
              </a:rPr>
              <a:t>保安検査</a:t>
            </a:r>
            <a:r>
              <a:rPr lang="ja-JP" altLang="en-US" sz="1800">
                <a:latin typeface="Times New Roman" pitchFamily="18" charset="0"/>
              </a:rPr>
              <a:t>の受検（認定事業者の場合自ら実施可）</a:t>
            </a:r>
            <a:endParaRPr lang="ja-JP" altLang="en-US" sz="2000">
              <a:latin typeface="Times New Roman" pitchFamily="18" charset="0"/>
            </a:endParaRPr>
          </a:p>
        </p:txBody>
      </p:sp>
      <p:sp>
        <p:nvSpPr>
          <p:cNvPr id="97314" name="Text Box 40"/>
          <p:cNvSpPr txBox="1">
            <a:spLocks noChangeArrowheads="1"/>
          </p:cNvSpPr>
          <p:nvPr/>
        </p:nvSpPr>
        <p:spPr bwMode="auto">
          <a:xfrm>
            <a:off x="5948364" y="413543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を教育</a:t>
            </a:r>
          </a:p>
        </p:txBody>
      </p:sp>
      <p:sp>
        <p:nvSpPr>
          <p:cNvPr id="97316" name="Text Box 48"/>
          <p:cNvSpPr txBox="1">
            <a:spLocks noChangeArrowheads="1"/>
          </p:cNvSpPr>
          <p:nvPr/>
        </p:nvSpPr>
        <p:spPr bwMode="auto">
          <a:xfrm>
            <a:off x="5595939" y="1854200"/>
            <a:ext cx="4878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＊施設等の変更許可・軽微変更届</a:t>
            </a:r>
          </a:p>
        </p:txBody>
      </p:sp>
      <p:sp>
        <p:nvSpPr>
          <p:cNvPr id="97317" name="AutoShape 50"/>
          <p:cNvSpPr>
            <a:spLocks/>
          </p:cNvSpPr>
          <p:nvPr/>
        </p:nvSpPr>
        <p:spPr bwMode="auto">
          <a:xfrm>
            <a:off x="5208588" y="1700213"/>
            <a:ext cx="527050" cy="5027612"/>
          </a:xfrm>
          <a:prstGeom prst="leftBrace">
            <a:avLst>
              <a:gd name="adj1" fmla="val 79493"/>
              <a:gd name="adj2" fmla="val 82856"/>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 name="Text Box 2">
            <a:extLst>
              <a:ext uri="{FF2B5EF4-FFF2-40B4-BE49-F238E27FC236}">
                <a16:creationId xmlns:a16="http://schemas.microsoft.com/office/drawing/2014/main" id="{E354F894-CD14-5837-6532-D5991A44DDBE}"/>
              </a:ext>
            </a:extLst>
          </p:cNvPr>
          <p:cNvSpPr txBox="1">
            <a:spLocks noChangeArrowheads="1"/>
          </p:cNvSpPr>
          <p:nvPr/>
        </p:nvSpPr>
        <p:spPr bwMode="auto">
          <a:xfrm>
            <a:off x="2028826" y="150813"/>
            <a:ext cx="4391026" cy="461665"/>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latin typeface="Times New Roman" pitchFamily="18" charset="0"/>
              </a:rPr>
              <a:t>第一種製造者に対する規制</a:t>
            </a:r>
          </a:p>
        </p:txBody>
      </p:sp>
    </p:spTree>
    <p:extLst>
      <p:ext uri="{BB962C8B-B14F-4D97-AF65-F5344CB8AC3E}">
        <p14:creationId xmlns:p14="http://schemas.microsoft.com/office/powerpoint/2010/main" val="6899635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5016501" y="404814"/>
            <a:ext cx="2233613" cy="461665"/>
          </a:xfrm>
          <a:prstGeom prst="rect">
            <a:avLst/>
          </a:prstGeom>
          <a:solidFill>
            <a:schemeClr val="accent2">
              <a:lumMod val="20000"/>
              <a:lumOff val="80000"/>
            </a:schemeClr>
          </a:solidFill>
          <a:ln w="38100" cmpd="dbl">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latin typeface="Times New Roman" pitchFamily="18" charset="0"/>
              </a:rPr>
              <a:t>危害予防規程</a:t>
            </a:r>
          </a:p>
        </p:txBody>
      </p:sp>
      <p:sp>
        <p:nvSpPr>
          <p:cNvPr id="77827" name="Text Box 4"/>
          <p:cNvSpPr txBox="1">
            <a:spLocks noChangeArrowheads="1"/>
          </p:cNvSpPr>
          <p:nvPr/>
        </p:nvSpPr>
        <p:spPr bwMode="auto">
          <a:xfrm>
            <a:off x="10262156" y="356867"/>
            <a:ext cx="1509634" cy="400110"/>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dirty="0">
                <a:latin typeface="Times New Roman" pitchFamily="18" charset="0"/>
              </a:rPr>
              <a:t>法第２６条</a:t>
            </a:r>
          </a:p>
        </p:txBody>
      </p:sp>
      <p:sp>
        <p:nvSpPr>
          <p:cNvPr id="77828" name="Oval 6"/>
          <p:cNvSpPr>
            <a:spLocks noChangeArrowheads="1"/>
          </p:cNvSpPr>
          <p:nvPr/>
        </p:nvSpPr>
        <p:spPr bwMode="auto">
          <a:xfrm>
            <a:off x="1863725" y="2039938"/>
            <a:ext cx="2514600" cy="6858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7829" name="Text Box 7"/>
          <p:cNvSpPr txBox="1">
            <a:spLocks noChangeArrowheads="1"/>
          </p:cNvSpPr>
          <p:nvPr/>
        </p:nvSpPr>
        <p:spPr bwMode="auto">
          <a:xfrm>
            <a:off x="2141538" y="215265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第一種製造者</a:t>
            </a:r>
          </a:p>
        </p:txBody>
      </p:sp>
      <p:sp>
        <p:nvSpPr>
          <p:cNvPr id="77830" name="Text Box 8"/>
          <p:cNvSpPr txBox="1">
            <a:spLocks noChangeArrowheads="1"/>
          </p:cNvSpPr>
          <p:nvPr/>
        </p:nvSpPr>
        <p:spPr bwMode="auto">
          <a:xfrm>
            <a:off x="4950072" y="2163452"/>
            <a:ext cx="6416182"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危害予防規程を定め、都道府県知事等に</a:t>
            </a:r>
            <a:r>
              <a:rPr lang="ja-JP" altLang="en-US" sz="2400" dirty="0">
                <a:solidFill>
                  <a:srgbClr val="FF0000"/>
                </a:solidFill>
                <a:latin typeface="Times New Roman" pitchFamily="18" charset="0"/>
              </a:rPr>
              <a:t>届出</a:t>
            </a:r>
            <a:r>
              <a:rPr lang="ja-JP" altLang="en-US" sz="2400" dirty="0">
                <a:latin typeface="Times New Roman" pitchFamily="18" charset="0"/>
              </a:rPr>
              <a:t>　　　　　　　</a:t>
            </a:r>
          </a:p>
        </p:txBody>
      </p:sp>
      <p:sp>
        <p:nvSpPr>
          <p:cNvPr id="77831" name="Line 9"/>
          <p:cNvSpPr>
            <a:spLocks noChangeShapeType="1"/>
          </p:cNvSpPr>
          <p:nvPr/>
        </p:nvSpPr>
        <p:spPr bwMode="auto">
          <a:xfrm>
            <a:off x="4378325" y="2420938"/>
            <a:ext cx="53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77833" name="Text Box 36"/>
          <p:cNvSpPr txBox="1">
            <a:spLocks noChangeArrowheads="1"/>
          </p:cNvSpPr>
          <p:nvPr/>
        </p:nvSpPr>
        <p:spPr bwMode="auto">
          <a:xfrm>
            <a:off x="3143250" y="5157789"/>
            <a:ext cx="5761038"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危害予防規程は</a:t>
            </a:r>
            <a:r>
              <a:rPr lang="ja-JP" altLang="en-US" sz="2400">
                <a:solidFill>
                  <a:srgbClr val="FF0000"/>
                </a:solidFill>
              </a:rPr>
              <a:t>変更したときも届出</a:t>
            </a:r>
            <a:r>
              <a:rPr lang="ja-JP" altLang="en-US" sz="2400"/>
              <a:t>が必要</a:t>
            </a:r>
            <a:endParaRPr lang="ja-JP" altLang="en-US" sz="2400">
              <a:solidFill>
                <a:srgbClr val="FF0000"/>
              </a:solidFill>
            </a:endParaRPr>
          </a:p>
        </p:txBody>
      </p:sp>
      <p:sp>
        <p:nvSpPr>
          <p:cNvPr id="77835" name="Text Box 39"/>
          <p:cNvSpPr txBox="1">
            <a:spLocks noChangeArrowheads="1"/>
          </p:cNvSpPr>
          <p:nvPr/>
        </p:nvSpPr>
        <p:spPr bwMode="auto">
          <a:xfrm>
            <a:off x="5868988" y="3644901"/>
            <a:ext cx="3816350"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FF0000"/>
                </a:solidFill>
              </a:rPr>
              <a:t>第一種製造者とその従業者</a:t>
            </a:r>
          </a:p>
        </p:txBody>
      </p:sp>
      <p:sp>
        <p:nvSpPr>
          <p:cNvPr id="77836" name="AutoShape 40"/>
          <p:cNvSpPr>
            <a:spLocks noChangeArrowheads="1"/>
          </p:cNvSpPr>
          <p:nvPr/>
        </p:nvSpPr>
        <p:spPr bwMode="auto">
          <a:xfrm>
            <a:off x="7077075" y="2862263"/>
            <a:ext cx="1081088" cy="79216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7837" name="Text Box 41"/>
          <p:cNvSpPr txBox="1">
            <a:spLocks noChangeArrowheads="1"/>
          </p:cNvSpPr>
          <p:nvPr/>
        </p:nvSpPr>
        <p:spPr bwMode="auto">
          <a:xfrm>
            <a:off x="7373977" y="2878139"/>
            <a:ext cx="55399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遵守</a:t>
            </a:r>
          </a:p>
        </p:txBody>
      </p:sp>
    </p:spTree>
    <p:extLst>
      <p:ext uri="{BB962C8B-B14F-4D97-AF65-F5344CB8AC3E}">
        <p14:creationId xmlns:p14="http://schemas.microsoft.com/office/powerpoint/2010/main" val="8756239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6BCA-87A9-686E-027A-1CCAC6A402D1}"/>
            </a:ext>
          </a:extLst>
        </p:cNvPr>
        <p:cNvGrpSpPr/>
        <p:nvPr/>
      </p:nvGrpSpPr>
      <p:grpSpPr>
        <a:xfrm>
          <a:off x="0" y="0"/>
          <a:ext cx="0" cy="0"/>
          <a:chOff x="0" y="0"/>
          <a:chExt cx="0" cy="0"/>
        </a:xfrm>
      </p:grpSpPr>
      <p:sp>
        <p:nvSpPr>
          <p:cNvPr id="78850" name="Text Box 2">
            <a:extLst>
              <a:ext uri="{FF2B5EF4-FFF2-40B4-BE49-F238E27FC236}">
                <a16:creationId xmlns:a16="http://schemas.microsoft.com/office/drawing/2014/main" id="{B1E9F38C-2A03-CF96-9390-AD69F94446E1}"/>
              </a:ext>
            </a:extLst>
          </p:cNvPr>
          <p:cNvSpPr txBox="1">
            <a:spLocks noChangeArrowheads="1"/>
          </p:cNvSpPr>
          <p:nvPr/>
        </p:nvSpPr>
        <p:spPr bwMode="auto">
          <a:xfrm>
            <a:off x="8640707" y="125990"/>
            <a:ext cx="1868832" cy="1015663"/>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dirty="0">
                <a:solidFill>
                  <a:srgbClr val="000000"/>
                </a:solidFill>
                <a:latin typeface="Times New Roman" pitchFamily="18" charset="0"/>
              </a:rPr>
              <a:t>一般第６３条、　液石第６１条、　　コンビ第２２条</a:t>
            </a:r>
          </a:p>
        </p:txBody>
      </p:sp>
      <p:sp>
        <p:nvSpPr>
          <p:cNvPr id="2" name="テキスト ボックス 1">
            <a:extLst>
              <a:ext uri="{FF2B5EF4-FFF2-40B4-BE49-F238E27FC236}">
                <a16:creationId xmlns:a16="http://schemas.microsoft.com/office/drawing/2014/main" id="{09E06272-31B4-F436-688C-C45742D7CCDB}"/>
              </a:ext>
            </a:extLst>
          </p:cNvPr>
          <p:cNvSpPr txBox="1"/>
          <p:nvPr/>
        </p:nvSpPr>
        <p:spPr>
          <a:xfrm>
            <a:off x="1711036" y="946583"/>
            <a:ext cx="8769928" cy="5801588"/>
          </a:xfrm>
          <a:prstGeom prst="rect">
            <a:avLst/>
          </a:prstGeom>
          <a:noFill/>
        </p:spPr>
        <p:txBody>
          <a:bodyPr wrap="square" rtlCol="0">
            <a:spAutoFit/>
          </a:bodyPr>
          <a:lstStyle/>
          <a:p>
            <a:r>
              <a:rPr kumimoji="1" lang="ja-JP" altLang="en-US" sz="2300" dirty="0">
                <a:latin typeface="ＭＳ Ｐゴシック" panose="020B0600070205080204" pitchFamily="50" charset="-128"/>
                <a:ea typeface="ＭＳ Ｐゴシック" panose="020B0600070205080204" pitchFamily="50" charset="-128"/>
              </a:rPr>
              <a:t> </a:t>
            </a:r>
            <a:r>
              <a:rPr kumimoji="1" lang="en-US" altLang="ja-JP" sz="2300" dirty="0">
                <a:latin typeface="ＭＳ Ｐゴシック" panose="020B0600070205080204" pitchFamily="50" charset="-128"/>
                <a:ea typeface="ＭＳ Ｐゴシック" panose="020B0600070205080204" pitchFamily="50" charset="-128"/>
              </a:rPr>
              <a:t>1</a:t>
            </a:r>
            <a:r>
              <a:rPr kumimoji="1" lang="ja-JP" altLang="en-US" sz="2300" dirty="0">
                <a:latin typeface="ＭＳ Ｐゴシック" panose="020B0600070205080204" pitchFamily="50" charset="-128"/>
                <a:ea typeface="ＭＳ Ｐゴシック" panose="020B0600070205080204" pitchFamily="50" charset="-128"/>
              </a:rPr>
              <a:t>　</a:t>
            </a:r>
            <a:r>
              <a:rPr lang="ja-JP" altLang="en-US" sz="2300" dirty="0">
                <a:solidFill>
                  <a:srgbClr val="000000"/>
                </a:solidFill>
                <a:latin typeface="ＭＳ Ｐゴシック" panose="020B0600070205080204" pitchFamily="50" charset="-128"/>
                <a:ea typeface="ＭＳ Ｐゴシック" panose="020B0600070205080204" pitchFamily="50" charset="-128"/>
              </a:rPr>
              <a:t>製造施設の位置、構造、設備・製造の方法の基準</a:t>
            </a:r>
            <a:endParaRPr lang="en-US" altLang="ja-JP" sz="2300" dirty="0">
              <a:solidFill>
                <a:srgbClr val="000000"/>
              </a:solidFill>
              <a:latin typeface="ＭＳ Ｐゴシック" panose="020B0600070205080204" pitchFamily="50" charset="-128"/>
              <a:ea typeface="ＭＳ Ｐゴシック" panose="020B0600070205080204" pitchFamily="50" charset="-128"/>
            </a:endParaRPr>
          </a:p>
          <a:p>
            <a:r>
              <a:rPr kumimoji="1" lang="ja-JP" altLang="en-US" sz="2300" dirty="0">
                <a:solidFill>
                  <a:srgbClr val="000000"/>
                </a:solidFill>
                <a:latin typeface="ＭＳ Ｐゴシック" panose="020B0600070205080204" pitchFamily="50" charset="-128"/>
                <a:ea typeface="ＭＳ Ｐゴシック" panose="020B0600070205080204" pitchFamily="50" charset="-128"/>
              </a:rPr>
              <a:t> </a:t>
            </a:r>
            <a:r>
              <a:rPr lang="en-US" altLang="ja-JP" sz="2300" dirty="0">
                <a:solidFill>
                  <a:srgbClr val="000000"/>
                </a:solidFill>
                <a:latin typeface="ＭＳ Ｐゴシック" panose="020B0600070205080204" pitchFamily="50" charset="-128"/>
                <a:ea typeface="ＭＳ Ｐゴシック" panose="020B0600070205080204" pitchFamily="50" charset="-128"/>
              </a:rPr>
              <a:t>2</a:t>
            </a:r>
            <a:r>
              <a:rPr kumimoji="1" lang="ja-JP" altLang="en-US" sz="2300" dirty="0">
                <a:solidFill>
                  <a:srgbClr val="000000"/>
                </a:solidFill>
                <a:latin typeface="ＭＳ Ｐゴシック" panose="020B0600070205080204" pitchFamily="50" charset="-128"/>
                <a:ea typeface="ＭＳ Ｐゴシック" panose="020B0600070205080204" pitchFamily="50" charset="-128"/>
              </a:rPr>
              <a:t>　</a:t>
            </a:r>
            <a:r>
              <a:rPr lang="ja-JP" altLang="en-US" sz="2300" dirty="0">
                <a:solidFill>
                  <a:srgbClr val="FF0000"/>
                </a:solidFill>
                <a:latin typeface="ＭＳ Ｐゴシック" panose="020B0600070205080204" pitchFamily="50" charset="-128"/>
                <a:ea typeface="ＭＳ Ｐゴシック" panose="020B0600070205080204" pitchFamily="50" charset="-128"/>
              </a:rPr>
              <a:t>保安管理体制・保安統括者等の職務</a:t>
            </a:r>
            <a:endParaRPr lang="en-US" altLang="ja-JP" sz="2300" dirty="0">
              <a:solidFill>
                <a:srgbClr val="FF0000"/>
              </a:solidFill>
              <a:latin typeface="ＭＳ Ｐゴシック" panose="020B0600070205080204" pitchFamily="50" charset="-128"/>
              <a:ea typeface="ＭＳ Ｐゴシック" panose="020B0600070205080204" pitchFamily="50" charset="-128"/>
            </a:endParaRPr>
          </a:p>
          <a:p>
            <a:r>
              <a:rPr lang="ja-JP" altLang="en-US" sz="2300" dirty="0">
                <a:latin typeface="ＭＳ Ｐゴシック" panose="020B0600070205080204" pitchFamily="50" charset="-128"/>
                <a:ea typeface="ＭＳ Ｐゴシック" panose="020B0600070205080204" pitchFamily="50" charset="-128"/>
              </a:rPr>
              <a:t> </a:t>
            </a:r>
            <a:r>
              <a:rPr lang="en-US" altLang="ja-JP" sz="2300" dirty="0">
                <a:latin typeface="ＭＳ Ｐゴシック" panose="020B0600070205080204" pitchFamily="50" charset="-128"/>
                <a:ea typeface="ＭＳ Ｐゴシック" panose="020B0600070205080204" pitchFamily="50" charset="-128"/>
              </a:rPr>
              <a:t>3</a:t>
            </a:r>
            <a:r>
              <a:rPr kumimoji="1" lang="ja-JP" altLang="en-US" sz="2300" dirty="0">
                <a:latin typeface="ＭＳ Ｐゴシック" panose="020B0600070205080204" pitchFamily="50" charset="-128"/>
                <a:ea typeface="ＭＳ Ｐゴシック" panose="020B0600070205080204" pitchFamily="50" charset="-128"/>
              </a:rPr>
              <a:t>　</a:t>
            </a:r>
            <a:r>
              <a:rPr lang="ja-JP" altLang="en-US" sz="2300" dirty="0">
                <a:solidFill>
                  <a:srgbClr val="000000"/>
                </a:solidFill>
                <a:latin typeface="ＭＳ Ｐゴシック" panose="020B0600070205080204" pitchFamily="50" charset="-128"/>
                <a:ea typeface="ＭＳ Ｐゴシック" panose="020B0600070205080204" pitchFamily="50" charset="-128"/>
              </a:rPr>
              <a:t>製造設備の安全な運転、操作</a:t>
            </a:r>
            <a:endParaRPr lang="en-US" altLang="ja-JP" sz="2300" dirty="0">
              <a:solidFill>
                <a:srgbClr val="000000"/>
              </a:solidFill>
              <a:latin typeface="ＭＳ Ｐゴシック" panose="020B0600070205080204" pitchFamily="50" charset="-128"/>
              <a:ea typeface="ＭＳ Ｐゴシック" panose="020B0600070205080204" pitchFamily="50" charset="-128"/>
            </a:endParaRPr>
          </a:p>
          <a:p>
            <a:r>
              <a:rPr lang="ja-JP" altLang="en-US" sz="2300" dirty="0">
                <a:solidFill>
                  <a:srgbClr val="000000"/>
                </a:solidFill>
                <a:latin typeface="ＭＳ Ｐゴシック" panose="020B0600070205080204" pitchFamily="50" charset="-128"/>
                <a:ea typeface="ＭＳ Ｐゴシック" panose="020B0600070205080204" pitchFamily="50" charset="-128"/>
              </a:rPr>
              <a:t> </a:t>
            </a:r>
            <a:r>
              <a:rPr lang="en-US" altLang="ja-JP" sz="2300" dirty="0">
                <a:solidFill>
                  <a:srgbClr val="000000"/>
                </a:solidFill>
                <a:latin typeface="ＭＳ Ｐゴシック" panose="020B0600070205080204" pitchFamily="50" charset="-128"/>
                <a:ea typeface="ＭＳ Ｐゴシック" panose="020B0600070205080204" pitchFamily="50" charset="-128"/>
              </a:rPr>
              <a:t>4</a:t>
            </a:r>
            <a:r>
              <a:rPr kumimoji="1" lang="ja-JP" altLang="en-US" sz="2300" dirty="0">
                <a:solidFill>
                  <a:srgbClr val="000000"/>
                </a:solidFill>
                <a:latin typeface="ＭＳ Ｐゴシック" panose="020B0600070205080204" pitchFamily="50" charset="-128"/>
                <a:ea typeface="ＭＳ Ｐゴシック" panose="020B0600070205080204" pitchFamily="50" charset="-128"/>
              </a:rPr>
              <a:t>　</a:t>
            </a:r>
            <a:r>
              <a:rPr lang="ja-JP" altLang="en-US" sz="2300" dirty="0">
                <a:solidFill>
                  <a:srgbClr val="000000"/>
                </a:solidFill>
                <a:latin typeface="ＭＳ Ｐゴシック" panose="020B0600070205080204" pitchFamily="50" charset="-128"/>
                <a:ea typeface="ＭＳ Ｐゴシック" panose="020B0600070205080204" pitchFamily="50" charset="-128"/>
              </a:rPr>
              <a:t>製造施設の保安のための巡視、点検</a:t>
            </a:r>
            <a:endParaRPr lang="en-US" altLang="ja-JP" sz="2300" dirty="0">
              <a:solidFill>
                <a:srgbClr val="000000"/>
              </a:solidFill>
              <a:latin typeface="ＭＳ Ｐゴシック" panose="020B0600070205080204" pitchFamily="50" charset="-128"/>
              <a:ea typeface="ＭＳ Ｐゴシック" panose="020B0600070205080204" pitchFamily="50" charset="-128"/>
            </a:endParaRPr>
          </a:p>
          <a:p>
            <a:r>
              <a:rPr lang="ja-JP" altLang="en-US" sz="2300" dirty="0">
                <a:latin typeface="ＭＳ Ｐゴシック" panose="020B0600070205080204" pitchFamily="50" charset="-128"/>
                <a:ea typeface="ＭＳ Ｐゴシック" panose="020B0600070205080204" pitchFamily="50" charset="-128"/>
              </a:rPr>
              <a:t> </a:t>
            </a:r>
            <a:r>
              <a:rPr lang="en-US" altLang="ja-JP" sz="2300" dirty="0">
                <a:latin typeface="ＭＳ Ｐゴシック" panose="020B0600070205080204" pitchFamily="50" charset="-128"/>
                <a:ea typeface="ＭＳ Ｐゴシック" panose="020B0600070205080204" pitchFamily="50" charset="-128"/>
              </a:rPr>
              <a:t>5</a:t>
            </a:r>
            <a:r>
              <a:rPr kumimoji="1" lang="ja-JP" altLang="en-US" sz="2300" dirty="0">
                <a:latin typeface="ＭＳ Ｐゴシック" panose="020B0600070205080204" pitchFamily="50" charset="-128"/>
                <a:ea typeface="ＭＳ Ｐゴシック" panose="020B0600070205080204" pitchFamily="50" charset="-128"/>
              </a:rPr>
              <a:t>　</a:t>
            </a:r>
            <a:r>
              <a:rPr lang="ja-JP" altLang="en-US" sz="2300" dirty="0">
                <a:solidFill>
                  <a:srgbClr val="FF0000"/>
                </a:solidFill>
                <a:latin typeface="ＭＳ Ｐゴシック" panose="020B0600070205080204" pitchFamily="50" charset="-128"/>
                <a:ea typeface="ＭＳ Ｐゴシック" panose="020B0600070205080204" pitchFamily="50" charset="-128"/>
              </a:rPr>
              <a:t>製造施設の新増設工事、修理作業の管理</a:t>
            </a:r>
            <a:endParaRPr lang="en-US" altLang="ja-JP" sz="2300" dirty="0">
              <a:solidFill>
                <a:srgbClr val="FF0000"/>
              </a:solidFill>
              <a:latin typeface="ＭＳ Ｐゴシック" panose="020B0600070205080204" pitchFamily="50" charset="-128"/>
              <a:ea typeface="ＭＳ Ｐゴシック" panose="020B0600070205080204" pitchFamily="50" charset="-128"/>
            </a:endParaRPr>
          </a:p>
          <a:p>
            <a:r>
              <a:rPr kumimoji="1" lang="en-US" altLang="ja-JP" sz="23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300" dirty="0">
                <a:latin typeface="ＭＳ Ｐゴシック" panose="020B0600070205080204" pitchFamily="50" charset="-128"/>
                <a:ea typeface="ＭＳ Ｐゴシック" panose="020B0600070205080204" pitchFamily="50" charset="-128"/>
              </a:rPr>
              <a:t>6 </a:t>
            </a:r>
            <a:r>
              <a:rPr kumimoji="1" lang="en-US" altLang="ja-JP" sz="2300" dirty="0">
                <a:solidFill>
                  <a:srgbClr val="FF0000"/>
                </a:solidFill>
                <a:latin typeface="ＭＳ Ｐゴシック" panose="020B0600070205080204" pitchFamily="50" charset="-128"/>
                <a:ea typeface="ＭＳ Ｐゴシック" panose="020B0600070205080204" pitchFamily="50" charset="-128"/>
              </a:rPr>
              <a:t> </a:t>
            </a:r>
            <a:r>
              <a:rPr lang="ja-JP" altLang="en-US" sz="2300" dirty="0">
                <a:solidFill>
                  <a:srgbClr val="FF0000"/>
                </a:solidFill>
                <a:latin typeface="ＭＳ Ｐゴシック" panose="020B0600070205080204" pitchFamily="50" charset="-128"/>
                <a:ea typeface="ＭＳ Ｐゴシック" panose="020B0600070205080204" pitchFamily="50" charset="-128"/>
              </a:rPr>
              <a:t>危険時の措置・訓練方法</a:t>
            </a:r>
            <a:endParaRPr kumimoji="1" lang="en-US" altLang="ja-JP" sz="23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3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300" u="sng" dirty="0">
                <a:latin typeface="ＭＳ Ｐゴシック" panose="020B0600070205080204" pitchFamily="50" charset="-128"/>
                <a:ea typeface="ＭＳ Ｐゴシック" panose="020B0600070205080204" pitchFamily="50" charset="-128"/>
              </a:rPr>
              <a:t>7</a:t>
            </a:r>
            <a:r>
              <a:rPr kumimoji="1" lang="ja-JP" altLang="en-US" sz="2300" u="sng" dirty="0">
                <a:latin typeface="ＭＳ Ｐゴシック" panose="020B0600070205080204" pitchFamily="50" charset="-128"/>
                <a:ea typeface="ＭＳ Ｐゴシック" panose="020B0600070205080204" pitchFamily="50" charset="-128"/>
              </a:rPr>
              <a:t>　</a:t>
            </a:r>
            <a:r>
              <a:rPr lang="ja-JP" altLang="en-US" sz="2300" u="sng" dirty="0">
                <a:latin typeface="ＭＳ Ｐゴシック" panose="020B0600070205080204" pitchFamily="50" charset="-128"/>
                <a:ea typeface="ＭＳ Ｐゴシック" panose="020B0600070205080204" pitchFamily="50" charset="-128"/>
              </a:rPr>
              <a:t>大規模な地震に係る防災及び減災対策</a:t>
            </a:r>
            <a:r>
              <a:rPr lang="en-US" altLang="ja-JP" sz="2300" u="sng" dirty="0">
                <a:latin typeface="ＭＳ Ｐゴシック" panose="020B0600070205080204" pitchFamily="50" charset="-128"/>
                <a:ea typeface="ＭＳ Ｐゴシック" panose="020B0600070205080204" pitchFamily="50" charset="-128"/>
              </a:rPr>
              <a:t>(2019.9.1	</a:t>
            </a:r>
            <a:r>
              <a:rPr lang="ja-JP" altLang="en-US" sz="2300" u="sng" dirty="0">
                <a:latin typeface="ＭＳ Ｐゴシック" panose="020B0600070205080204" pitchFamily="50" charset="-128"/>
                <a:ea typeface="ＭＳ Ｐゴシック" panose="020B0600070205080204" pitchFamily="50" charset="-128"/>
              </a:rPr>
              <a:t>施行</a:t>
            </a:r>
            <a:r>
              <a:rPr lang="en-US" altLang="ja-JP" sz="2300" u="sng" dirty="0">
                <a:latin typeface="ＭＳ Ｐゴシック" panose="020B0600070205080204" pitchFamily="50" charset="-128"/>
                <a:ea typeface="ＭＳ Ｐゴシック" panose="020B0600070205080204" pitchFamily="50" charset="-128"/>
              </a:rPr>
              <a:t>)</a:t>
            </a:r>
          </a:p>
          <a:p>
            <a:r>
              <a:rPr kumimoji="1" lang="ja-JP" altLang="en-US" sz="23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300" dirty="0">
                <a:latin typeface="ＭＳ Ｐゴシック" panose="020B0600070205080204" pitchFamily="50" charset="-128"/>
                <a:ea typeface="ＭＳ Ｐゴシック" panose="020B0600070205080204" pitchFamily="50" charset="-128"/>
              </a:rPr>
              <a:t>8</a:t>
            </a:r>
            <a:r>
              <a:rPr kumimoji="1" lang="ja-JP" altLang="en-US" sz="2300" dirty="0">
                <a:solidFill>
                  <a:srgbClr val="FF0000"/>
                </a:solidFill>
                <a:latin typeface="ＭＳ Ｐゴシック" panose="020B0600070205080204" pitchFamily="50" charset="-128"/>
                <a:ea typeface="ＭＳ Ｐゴシック" panose="020B0600070205080204" pitchFamily="50" charset="-128"/>
              </a:rPr>
              <a:t>　</a:t>
            </a:r>
            <a:r>
              <a:rPr lang="ja-JP" altLang="en-US" sz="2300" dirty="0">
                <a:solidFill>
                  <a:srgbClr val="FF0000"/>
                </a:solidFill>
                <a:latin typeface="ＭＳ Ｐゴシック" panose="020B0600070205080204" pitchFamily="50" charset="-128"/>
                <a:ea typeface="ＭＳ Ｐゴシック" panose="020B0600070205080204" pitchFamily="50" charset="-128"/>
              </a:rPr>
              <a:t>協力会社の作業管理</a:t>
            </a:r>
            <a:endParaRPr lang="en-US" altLang="ja-JP" sz="2300" dirty="0">
              <a:solidFill>
                <a:srgbClr val="FF0000"/>
              </a:solidFill>
              <a:latin typeface="ＭＳ Ｐゴシック" panose="020B0600070205080204" pitchFamily="50" charset="-128"/>
              <a:ea typeface="ＭＳ Ｐゴシック" panose="020B0600070205080204" pitchFamily="50" charset="-128"/>
            </a:endParaRPr>
          </a:p>
          <a:p>
            <a:r>
              <a:rPr lang="ja-JP" altLang="en-US" sz="2300" dirty="0">
                <a:solidFill>
                  <a:srgbClr val="FF0000"/>
                </a:solidFill>
                <a:latin typeface="ＭＳ Ｐゴシック" panose="020B0600070205080204" pitchFamily="50" charset="-128"/>
                <a:ea typeface="ＭＳ Ｐゴシック" panose="020B0600070205080204" pitchFamily="50" charset="-128"/>
              </a:rPr>
              <a:t> </a:t>
            </a:r>
            <a:r>
              <a:rPr lang="en-US" altLang="ja-JP" sz="2300" dirty="0">
                <a:latin typeface="ＭＳ Ｐゴシック" panose="020B0600070205080204" pitchFamily="50" charset="-128"/>
                <a:ea typeface="ＭＳ Ｐゴシック" panose="020B0600070205080204" pitchFamily="50" charset="-128"/>
              </a:rPr>
              <a:t>9</a:t>
            </a:r>
            <a:r>
              <a:rPr kumimoji="1" lang="ja-JP" altLang="en-US" sz="2300" dirty="0">
                <a:solidFill>
                  <a:srgbClr val="FF0000"/>
                </a:solidFill>
                <a:latin typeface="ＭＳ Ｐゴシック" panose="020B0600070205080204" pitchFamily="50" charset="-128"/>
                <a:ea typeface="ＭＳ Ｐゴシック" panose="020B0600070205080204" pitchFamily="50" charset="-128"/>
              </a:rPr>
              <a:t>　</a:t>
            </a:r>
            <a:r>
              <a:rPr lang="ja-JP" altLang="en-US" sz="2300" dirty="0">
                <a:solidFill>
                  <a:srgbClr val="000000"/>
                </a:solidFill>
                <a:latin typeface="ＭＳ Ｐゴシック" panose="020B0600070205080204" pitchFamily="50" charset="-128"/>
                <a:ea typeface="ＭＳ Ｐゴシック" panose="020B0600070205080204" pitchFamily="50" charset="-128"/>
              </a:rPr>
              <a:t>従業者に対する危害予防規程の周知方法、規程違反者の措置</a:t>
            </a:r>
            <a:endParaRPr lang="en-US" altLang="ja-JP" sz="2300" dirty="0">
              <a:solidFill>
                <a:srgbClr val="000000"/>
              </a:solidFill>
              <a:latin typeface="ＭＳ Ｐゴシック" panose="020B0600070205080204" pitchFamily="50" charset="-128"/>
              <a:ea typeface="ＭＳ Ｐゴシック" panose="020B0600070205080204" pitchFamily="50" charset="-128"/>
            </a:endParaRPr>
          </a:p>
          <a:p>
            <a:r>
              <a:rPr lang="en-US" altLang="ja-JP" sz="2300" dirty="0">
                <a:solidFill>
                  <a:srgbClr val="000000"/>
                </a:solidFill>
                <a:latin typeface="ＭＳ Ｐゴシック" panose="020B0600070205080204" pitchFamily="50" charset="-128"/>
                <a:ea typeface="ＭＳ Ｐゴシック" panose="020B0600070205080204" pitchFamily="50" charset="-128"/>
              </a:rPr>
              <a:t>10 </a:t>
            </a:r>
            <a:r>
              <a:rPr lang="ja-JP" altLang="en-US" sz="2300" dirty="0">
                <a:solidFill>
                  <a:srgbClr val="000000"/>
                </a:solidFill>
                <a:latin typeface="ＭＳ Ｐゴシック" panose="020B0600070205080204" pitchFamily="50" charset="-128"/>
                <a:ea typeface="ＭＳ Ｐゴシック" panose="020B0600070205080204" pitchFamily="50" charset="-128"/>
              </a:rPr>
              <a:t>保安関係の記録</a:t>
            </a:r>
            <a:endParaRPr lang="en-US" altLang="ja-JP" sz="2300" dirty="0">
              <a:solidFill>
                <a:srgbClr val="000000"/>
              </a:solidFill>
              <a:latin typeface="ＭＳ Ｐゴシック" panose="020B0600070205080204" pitchFamily="50" charset="-128"/>
              <a:ea typeface="ＭＳ Ｐゴシック" panose="020B0600070205080204" pitchFamily="50" charset="-128"/>
            </a:endParaRPr>
          </a:p>
          <a:p>
            <a:r>
              <a:rPr lang="en-US" altLang="ja-JP" sz="2300" dirty="0">
                <a:solidFill>
                  <a:srgbClr val="000000"/>
                </a:solidFill>
                <a:latin typeface="ＭＳ Ｐゴシック" panose="020B0600070205080204" pitchFamily="50" charset="-128"/>
                <a:ea typeface="ＭＳ Ｐゴシック" panose="020B0600070205080204" pitchFamily="50" charset="-128"/>
              </a:rPr>
              <a:t>11</a:t>
            </a:r>
            <a:r>
              <a:rPr lang="ja-JP" altLang="en-US" sz="2300" dirty="0">
                <a:solidFill>
                  <a:srgbClr val="000000"/>
                </a:solidFill>
                <a:latin typeface="ＭＳ Ｐゴシック" panose="020B0600070205080204" pitchFamily="50" charset="-128"/>
                <a:ea typeface="ＭＳ Ｐゴシック" panose="020B0600070205080204" pitchFamily="50" charset="-128"/>
              </a:rPr>
              <a:t> 危害予防規程の作成、変更の手続</a:t>
            </a:r>
            <a:endParaRPr lang="en-US" altLang="ja-JP" sz="2300" dirty="0">
              <a:solidFill>
                <a:srgbClr val="000000"/>
              </a:solidFill>
              <a:latin typeface="ＭＳ Ｐゴシック" panose="020B0600070205080204" pitchFamily="50" charset="-128"/>
              <a:ea typeface="ＭＳ Ｐゴシック" panose="020B0600070205080204" pitchFamily="50" charset="-128"/>
            </a:endParaRPr>
          </a:p>
          <a:p>
            <a:r>
              <a:rPr lang="en-US" altLang="ja-JP" sz="2300" dirty="0">
                <a:solidFill>
                  <a:srgbClr val="000000"/>
                </a:solidFill>
                <a:latin typeface="ＭＳ Ｐゴシック" panose="020B0600070205080204" pitchFamily="50" charset="-128"/>
                <a:ea typeface="ＭＳ Ｐゴシック" panose="020B0600070205080204" pitchFamily="50" charset="-128"/>
              </a:rPr>
              <a:t>12 </a:t>
            </a:r>
            <a:r>
              <a:rPr lang="ja-JP" altLang="en-US" sz="2300" dirty="0">
                <a:solidFill>
                  <a:srgbClr val="000000"/>
                </a:solidFill>
                <a:latin typeface="ＭＳ Ｐゴシック" panose="020B0600070205080204" pitchFamily="50" charset="-128"/>
                <a:ea typeface="ＭＳ Ｐゴシック" panose="020B0600070205080204" pitchFamily="50" charset="-128"/>
              </a:rPr>
              <a:t>その他災害の発生の防止に必要な事項</a:t>
            </a:r>
            <a:endParaRPr lang="en-US" altLang="ja-JP" sz="2300" dirty="0">
              <a:solidFill>
                <a:srgbClr val="000000"/>
              </a:solidFill>
              <a:latin typeface="ＭＳ Ｐゴシック" panose="020B0600070205080204" pitchFamily="50" charset="-128"/>
              <a:ea typeface="ＭＳ Ｐゴシック" panose="020B0600070205080204" pitchFamily="50" charset="-128"/>
            </a:endParaRPr>
          </a:p>
          <a:p>
            <a:r>
              <a:rPr lang="en-US" altLang="ja-JP" sz="2300" dirty="0">
                <a:solidFill>
                  <a:srgbClr val="000000"/>
                </a:solidFill>
                <a:latin typeface="ＭＳ Ｐゴシック" panose="020B0600070205080204" pitchFamily="50" charset="-128"/>
                <a:ea typeface="ＭＳ Ｐゴシック" panose="020B0600070205080204" pitchFamily="50" charset="-128"/>
              </a:rPr>
              <a:t>13 </a:t>
            </a:r>
            <a:r>
              <a:rPr lang="ja-JP" altLang="en-US" sz="2300" dirty="0">
                <a:solidFill>
                  <a:srgbClr val="FF0000"/>
                </a:solidFill>
                <a:latin typeface="ＭＳ Ｐゴシック" panose="020B0600070205080204" pitchFamily="50" charset="-128"/>
                <a:ea typeface="ＭＳ Ｐゴシック" panose="020B0600070205080204" pitchFamily="50" charset="-128"/>
              </a:rPr>
              <a:t>製造施設の新設、変更時の安全審査</a:t>
            </a:r>
            <a:r>
              <a:rPr lang="en-US" altLang="ja-JP" sz="2300" dirty="0">
                <a:solidFill>
                  <a:srgbClr val="000000"/>
                </a:solidFill>
                <a:latin typeface="ＭＳ Ｐゴシック" panose="020B0600070205080204" pitchFamily="50" charset="-128"/>
                <a:ea typeface="ＭＳ Ｐゴシック" panose="020B0600070205080204" pitchFamily="50" charset="-128"/>
              </a:rPr>
              <a:t>[→</a:t>
            </a:r>
            <a:r>
              <a:rPr lang="ja-JP" altLang="en-US" sz="2300" dirty="0">
                <a:solidFill>
                  <a:srgbClr val="000000"/>
                </a:solidFill>
                <a:latin typeface="ＭＳ Ｐゴシック" panose="020B0600070205080204" pitchFamily="50" charset="-128"/>
                <a:ea typeface="ＭＳ Ｐゴシック" panose="020B0600070205080204" pitchFamily="50" charset="-128"/>
              </a:rPr>
              <a:t>コンビ則適用事業所のみ</a:t>
            </a:r>
            <a:r>
              <a:rPr lang="en-US" altLang="ja-JP" sz="2300" dirty="0">
                <a:solidFill>
                  <a:srgbClr val="000000"/>
                </a:solidFill>
                <a:latin typeface="ＭＳ Ｐゴシック" panose="020B0600070205080204" pitchFamily="50" charset="-128"/>
                <a:ea typeface="ＭＳ Ｐゴシック" panose="020B0600070205080204" pitchFamily="50" charset="-128"/>
              </a:rPr>
              <a:t>]</a:t>
            </a:r>
          </a:p>
          <a:p>
            <a:pPr eaLnBrk="1" hangingPunct="1">
              <a:buFontTx/>
              <a:buNone/>
            </a:pPr>
            <a:endParaRPr lang="en-US" altLang="ja-JP" dirty="0">
              <a:latin typeface="ＭＳ Ｐゴシック" panose="020B0600070205080204" pitchFamily="50" charset="-128"/>
              <a:ea typeface="ＭＳ Ｐゴシック" panose="020B0600070205080204" pitchFamily="50" charset="-128"/>
            </a:endParaRPr>
          </a:p>
          <a:p>
            <a:pPr eaLnBrk="1" hangingPunct="1">
              <a:buFontTx/>
              <a:buNone/>
            </a:pPr>
            <a:r>
              <a:rPr lang="ja-JP" altLang="en-US" dirty="0">
                <a:latin typeface="ＭＳ Ｐゴシック" panose="020B0600070205080204" pitchFamily="50" charset="-128"/>
                <a:ea typeface="ＭＳ Ｐゴシック" panose="020B0600070205080204" pitchFamily="50" charset="-128"/>
              </a:rPr>
              <a:t>　＊大規模地震対策特別措置法の地震防災対策強化地域は、警戒宣言発令時の措置等</a:t>
            </a:r>
            <a:r>
              <a:rPr lang="en-US" altLang="ja-JP" dirty="0">
                <a:latin typeface="ＭＳ Ｐゴシック" panose="020B0600070205080204" pitchFamily="50" charset="-128"/>
                <a:ea typeface="ＭＳ Ｐゴシック" panose="020B0600070205080204" pitchFamily="50" charset="-128"/>
              </a:rPr>
              <a:t>  </a:t>
            </a:r>
          </a:p>
          <a:p>
            <a:pPr eaLnBrk="1" hangingPunct="1">
              <a:buFontTx/>
              <a:buNone/>
            </a:pPr>
            <a:r>
              <a:rPr lang="ja-JP" altLang="en-US" dirty="0">
                <a:solidFill>
                  <a:srgbClr val="000000"/>
                </a:solidFill>
                <a:latin typeface="ＭＳ Ｐゴシック" panose="020B0600070205080204" pitchFamily="50" charset="-128"/>
                <a:ea typeface="ＭＳ Ｐゴシック" panose="020B0600070205080204" pitchFamily="50" charset="-128"/>
              </a:rPr>
              <a:t>　＊南海トラフ地震、日本海溝・千島海溝周辺海溝型地震に係る地震防災対策の推進に</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pPr eaLnBrk="1" hangingPunct="1">
              <a:buFontTx/>
              <a:buNone/>
            </a:pPr>
            <a:r>
              <a:rPr lang="ja-JP" altLang="en-US" dirty="0">
                <a:solidFill>
                  <a:srgbClr val="000000"/>
                </a:solidFill>
                <a:latin typeface="ＭＳ Ｐゴシック" panose="020B0600070205080204" pitchFamily="50" charset="-128"/>
                <a:ea typeface="ＭＳ Ｐゴシック" panose="020B0600070205080204" pitchFamily="50" charset="-128"/>
              </a:rPr>
              <a:t>　　 関する特別措置法の指定地域は、津波からの避難、訓練、教育に関する細目</a:t>
            </a:r>
            <a:endParaRPr kumimoji="1" lang="ja-JP" altLang="en-US" dirty="0"/>
          </a:p>
        </p:txBody>
      </p:sp>
      <p:sp>
        <p:nvSpPr>
          <p:cNvPr id="3" name="Text Box 2">
            <a:extLst>
              <a:ext uri="{FF2B5EF4-FFF2-40B4-BE49-F238E27FC236}">
                <a16:creationId xmlns:a16="http://schemas.microsoft.com/office/drawing/2014/main" id="{A39DC607-2F67-06F1-2D6D-5E3E127EFE78}"/>
              </a:ext>
            </a:extLst>
          </p:cNvPr>
          <p:cNvSpPr txBox="1">
            <a:spLocks noChangeArrowheads="1"/>
          </p:cNvSpPr>
          <p:nvPr/>
        </p:nvSpPr>
        <p:spPr bwMode="auto">
          <a:xfrm>
            <a:off x="3114982" y="256747"/>
            <a:ext cx="4589463" cy="461665"/>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latin typeface="Times New Roman" pitchFamily="18" charset="0"/>
              </a:rPr>
              <a:t>危害予防規程に定めるべき事項</a:t>
            </a:r>
          </a:p>
        </p:txBody>
      </p:sp>
    </p:spTree>
    <p:extLst>
      <p:ext uri="{BB962C8B-B14F-4D97-AF65-F5344CB8AC3E}">
        <p14:creationId xmlns:p14="http://schemas.microsoft.com/office/powerpoint/2010/main" val="205844550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54"/>
          <p:cNvSpPr>
            <a:spLocks noChangeArrowheads="1"/>
          </p:cNvSpPr>
          <p:nvPr/>
        </p:nvSpPr>
        <p:spPr bwMode="auto">
          <a:xfrm>
            <a:off x="5534025" y="3894138"/>
            <a:ext cx="2376488" cy="431800"/>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31" name="AutoShape 51"/>
          <p:cNvSpPr>
            <a:spLocks noChangeArrowheads="1"/>
          </p:cNvSpPr>
          <p:nvPr/>
        </p:nvSpPr>
        <p:spPr bwMode="auto">
          <a:xfrm>
            <a:off x="5591175" y="4537076"/>
            <a:ext cx="4406900" cy="4365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32" name="AutoShape 48"/>
          <p:cNvSpPr>
            <a:spLocks noChangeArrowheads="1"/>
          </p:cNvSpPr>
          <p:nvPr/>
        </p:nvSpPr>
        <p:spPr bwMode="auto">
          <a:xfrm>
            <a:off x="5605463" y="5040314"/>
            <a:ext cx="4392612" cy="1169987"/>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33" name="AutoShape 37"/>
          <p:cNvSpPr>
            <a:spLocks noChangeArrowheads="1"/>
          </p:cNvSpPr>
          <p:nvPr/>
        </p:nvSpPr>
        <p:spPr bwMode="auto">
          <a:xfrm>
            <a:off x="5030788" y="3967163"/>
            <a:ext cx="506412" cy="247650"/>
          </a:xfrm>
          <a:prstGeom prst="rightArrow">
            <a:avLst>
              <a:gd name="adj1" fmla="val 50000"/>
              <a:gd name="adj2" fmla="val 57256"/>
            </a:avLst>
          </a:prstGeom>
          <a:solidFill>
            <a:srgbClr val="FFCCCC"/>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34" name="Text Box 2"/>
          <p:cNvSpPr txBox="1">
            <a:spLocks noChangeArrowheads="1"/>
          </p:cNvSpPr>
          <p:nvPr/>
        </p:nvSpPr>
        <p:spPr bwMode="auto">
          <a:xfrm>
            <a:off x="4373564" y="243184"/>
            <a:ext cx="2808287" cy="461665"/>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latin typeface="Times New Roman" pitchFamily="18" charset="0"/>
              </a:rPr>
              <a:t>貯蔵に対する規制</a:t>
            </a:r>
          </a:p>
        </p:txBody>
      </p:sp>
      <p:sp>
        <p:nvSpPr>
          <p:cNvPr id="99335" name="Text Box 3"/>
          <p:cNvSpPr txBox="1">
            <a:spLocks noChangeArrowheads="1"/>
          </p:cNvSpPr>
          <p:nvPr/>
        </p:nvSpPr>
        <p:spPr bwMode="auto">
          <a:xfrm>
            <a:off x="7794624" y="141743"/>
            <a:ext cx="4063079" cy="707886"/>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法第１５条、１６条、１７条の２、１８条、１９条、２０条、２７条、６０条　</a:t>
            </a:r>
          </a:p>
        </p:txBody>
      </p:sp>
      <p:sp>
        <p:nvSpPr>
          <p:cNvPr id="99336" name="Text Box 46"/>
          <p:cNvSpPr txBox="1">
            <a:spLocks noChangeArrowheads="1"/>
          </p:cNvSpPr>
          <p:nvPr/>
        </p:nvSpPr>
        <p:spPr bwMode="auto">
          <a:xfrm>
            <a:off x="3675063" y="3154364"/>
            <a:ext cx="12112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事前に</a:t>
            </a:r>
          </a:p>
        </p:txBody>
      </p:sp>
      <p:sp>
        <p:nvSpPr>
          <p:cNvPr id="99337" name="Oval 8"/>
          <p:cNvSpPr>
            <a:spLocks noChangeArrowheads="1"/>
          </p:cNvSpPr>
          <p:nvPr/>
        </p:nvSpPr>
        <p:spPr bwMode="auto">
          <a:xfrm>
            <a:off x="1733550" y="2622550"/>
            <a:ext cx="2711450" cy="617538"/>
          </a:xfrm>
          <a:prstGeom prst="ellipse">
            <a:avLst/>
          </a:prstGeom>
          <a:solidFill>
            <a:srgbClr val="CCFF33"/>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38" name="Text Box 9"/>
          <p:cNvSpPr txBox="1">
            <a:spLocks noChangeArrowheads="1"/>
          </p:cNvSpPr>
          <p:nvPr/>
        </p:nvSpPr>
        <p:spPr bwMode="auto">
          <a:xfrm>
            <a:off x="1717675" y="2693988"/>
            <a:ext cx="273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貯蔵所の設置</a:t>
            </a:r>
            <a:r>
              <a:rPr lang="ja-JP" altLang="en-US" sz="2400">
                <a:solidFill>
                  <a:srgbClr val="FF0000"/>
                </a:solidFill>
                <a:latin typeface="Times New Roman" pitchFamily="18" charset="0"/>
              </a:rPr>
              <a:t>許可</a:t>
            </a:r>
          </a:p>
        </p:txBody>
      </p:sp>
      <p:sp>
        <p:nvSpPr>
          <p:cNvPr id="99339" name="Oval 11"/>
          <p:cNvSpPr>
            <a:spLocks noChangeArrowheads="1"/>
          </p:cNvSpPr>
          <p:nvPr/>
        </p:nvSpPr>
        <p:spPr bwMode="auto">
          <a:xfrm>
            <a:off x="1711325" y="3959226"/>
            <a:ext cx="2527300" cy="576263"/>
          </a:xfrm>
          <a:prstGeom prst="ellipse">
            <a:avLst/>
          </a:prstGeom>
          <a:solidFill>
            <a:srgbClr val="CCFF33"/>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40" name="Text Box 12"/>
          <p:cNvSpPr txBox="1">
            <a:spLocks noChangeArrowheads="1"/>
          </p:cNvSpPr>
          <p:nvPr/>
        </p:nvSpPr>
        <p:spPr bwMode="auto">
          <a:xfrm>
            <a:off x="1789114" y="403225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完成検査の受検</a:t>
            </a:r>
          </a:p>
        </p:txBody>
      </p:sp>
      <p:sp>
        <p:nvSpPr>
          <p:cNvPr id="99341" name="AutoShape 13"/>
          <p:cNvSpPr>
            <a:spLocks noChangeArrowheads="1"/>
          </p:cNvSpPr>
          <p:nvPr/>
        </p:nvSpPr>
        <p:spPr bwMode="auto">
          <a:xfrm>
            <a:off x="2917825" y="3230563"/>
            <a:ext cx="203200" cy="742950"/>
          </a:xfrm>
          <a:prstGeom prst="downArrow">
            <a:avLst>
              <a:gd name="adj1" fmla="val 50000"/>
              <a:gd name="adj2" fmla="val 109197"/>
            </a:avLst>
          </a:prstGeom>
          <a:solidFill>
            <a:schemeClr val="tx1"/>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42" name="Oval 15"/>
          <p:cNvSpPr>
            <a:spLocks noChangeArrowheads="1"/>
          </p:cNvSpPr>
          <p:nvPr/>
        </p:nvSpPr>
        <p:spPr bwMode="auto">
          <a:xfrm>
            <a:off x="1863726" y="5676900"/>
            <a:ext cx="2519363" cy="920750"/>
          </a:xfrm>
          <a:prstGeom prst="ellipse">
            <a:avLst/>
          </a:prstGeom>
          <a:solidFill>
            <a:srgbClr val="CCFF33"/>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43" name="Text Box 16"/>
          <p:cNvSpPr txBox="1">
            <a:spLocks noChangeArrowheads="1"/>
          </p:cNvSpPr>
          <p:nvPr/>
        </p:nvSpPr>
        <p:spPr bwMode="auto">
          <a:xfrm>
            <a:off x="2109788" y="5734051"/>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貯蔵所の用途廃止の届出</a:t>
            </a:r>
          </a:p>
        </p:txBody>
      </p:sp>
      <p:sp>
        <p:nvSpPr>
          <p:cNvPr id="99344" name="AutoShape 17"/>
          <p:cNvSpPr>
            <a:spLocks noChangeArrowheads="1"/>
          </p:cNvSpPr>
          <p:nvPr/>
        </p:nvSpPr>
        <p:spPr bwMode="auto">
          <a:xfrm>
            <a:off x="2913063" y="4535489"/>
            <a:ext cx="203200" cy="1127125"/>
          </a:xfrm>
          <a:prstGeom prst="downArrow">
            <a:avLst>
              <a:gd name="adj1" fmla="val 50000"/>
              <a:gd name="adj2" fmla="val 193653"/>
            </a:avLst>
          </a:prstGeom>
          <a:solidFill>
            <a:schemeClr val="tx1"/>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45" name="Rectangle 21"/>
          <p:cNvSpPr>
            <a:spLocks noChangeArrowheads="1"/>
          </p:cNvSpPr>
          <p:nvPr/>
        </p:nvSpPr>
        <p:spPr bwMode="auto">
          <a:xfrm>
            <a:off x="5583239" y="4513263"/>
            <a:ext cx="4473575" cy="16557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38100">
                <a:solidFill>
                  <a:schemeClr val="tx1"/>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46" name="Text Box 22"/>
          <p:cNvSpPr txBox="1">
            <a:spLocks noChangeArrowheads="1"/>
          </p:cNvSpPr>
          <p:nvPr/>
        </p:nvSpPr>
        <p:spPr bwMode="auto">
          <a:xfrm>
            <a:off x="5678488" y="5040313"/>
            <a:ext cx="439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＊従業者への</a:t>
            </a:r>
            <a:r>
              <a:rPr lang="ja-JP" altLang="en-US" sz="2400" dirty="0">
                <a:solidFill>
                  <a:srgbClr val="FF0000"/>
                </a:solidFill>
                <a:latin typeface="Times New Roman" pitchFamily="18" charset="0"/>
              </a:rPr>
              <a:t>保安教育</a:t>
            </a:r>
            <a:r>
              <a:rPr lang="ja-JP" altLang="en-US" sz="2400" dirty="0">
                <a:latin typeface="Times New Roman" pitchFamily="18" charset="0"/>
              </a:rPr>
              <a:t>の実施</a:t>
            </a:r>
          </a:p>
        </p:txBody>
      </p:sp>
      <p:sp>
        <p:nvSpPr>
          <p:cNvPr id="99347" name="Text Box 24"/>
          <p:cNvSpPr txBox="1">
            <a:spLocks noChangeArrowheads="1"/>
          </p:cNvSpPr>
          <p:nvPr/>
        </p:nvSpPr>
        <p:spPr bwMode="auto">
          <a:xfrm>
            <a:off x="5678488" y="5399088"/>
            <a:ext cx="461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＊技術上の基準の遵守・維持</a:t>
            </a:r>
            <a:endParaRPr lang="ja-JP" altLang="en-US" sz="2400" b="1">
              <a:latin typeface="Times New Roman" pitchFamily="18" charset="0"/>
            </a:endParaRPr>
          </a:p>
        </p:txBody>
      </p:sp>
      <p:sp>
        <p:nvSpPr>
          <p:cNvPr id="99348" name="Text Box 25"/>
          <p:cNvSpPr txBox="1">
            <a:spLocks noChangeArrowheads="1"/>
          </p:cNvSpPr>
          <p:nvPr/>
        </p:nvSpPr>
        <p:spPr bwMode="auto">
          <a:xfrm>
            <a:off x="5678488" y="5759450"/>
            <a:ext cx="288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a:t>
            </a:r>
            <a:r>
              <a:rPr lang="ja-JP" altLang="en-US" sz="2400">
                <a:solidFill>
                  <a:srgbClr val="FF0000"/>
                </a:solidFill>
                <a:latin typeface="Times New Roman" pitchFamily="18" charset="0"/>
              </a:rPr>
              <a:t>帳簿</a:t>
            </a:r>
            <a:r>
              <a:rPr lang="ja-JP" altLang="en-US" sz="2400">
                <a:latin typeface="Times New Roman" pitchFamily="18" charset="0"/>
              </a:rPr>
              <a:t>の記載・保存</a:t>
            </a:r>
          </a:p>
        </p:txBody>
      </p:sp>
      <p:sp>
        <p:nvSpPr>
          <p:cNvPr id="99349" name="Text Box 47"/>
          <p:cNvSpPr txBox="1">
            <a:spLocks noChangeArrowheads="1"/>
          </p:cNvSpPr>
          <p:nvPr/>
        </p:nvSpPr>
        <p:spPr bwMode="auto">
          <a:xfrm>
            <a:off x="7170739" y="3087689"/>
            <a:ext cx="1100137"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事前に</a:t>
            </a:r>
          </a:p>
        </p:txBody>
      </p:sp>
      <p:sp>
        <p:nvSpPr>
          <p:cNvPr id="99350" name="Line 35"/>
          <p:cNvSpPr>
            <a:spLocks noChangeShapeType="1"/>
          </p:cNvSpPr>
          <p:nvPr/>
        </p:nvSpPr>
        <p:spPr bwMode="auto">
          <a:xfrm>
            <a:off x="4999039" y="3676651"/>
            <a:ext cx="1587" cy="24876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351" name="Text Box 29"/>
          <p:cNvSpPr txBox="1">
            <a:spLocks noChangeArrowheads="1"/>
          </p:cNvSpPr>
          <p:nvPr/>
        </p:nvSpPr>
        <p:spPr bwMode="auto">
          <a:xfrm>
            <a:off x="4957764" y="1871664"/>
            <a:ext cx="2232025" cy="461665"/>
          </a:xfrm>
          <a:prstGeom prst="rect">
            <a:avLst/>
          </a:prstGeom>
          <a:solidFill>
            <a:srgbClr val="FFFF99"/>
          </a:solidFill>
          <a:ln w="57150" cmpd="thickThin">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latin typeface="Times New Roman" pitchFamily="18" charset="0"/>
              </a:rPr>
              <a:t>第二種貯蔵所</a:t>
            </a:r>
          </a:p>
        </p:txBody>
      </p:sp>
      <p:sp>
        <p:nvSpPr>
          <p:cNvPr id="99352" name="Oval 31"/>
          <p:cNvSpPr>
            <a:spLocks noChangeArrowheads="1"/>
          </p:cNvSpPr>
          <p:nvPr/>
        </p:nvSpPr>
        <p:spPr bwMode="auto">
          <a:xfrm>
            <a:off x="4727575" y="2611438"/>
            <a:ext cx="2743200" cy="628650"/>
          </a:xfrm>
          <a:prstGeom prst="ellipse">
            <a:avLst/>
          </a:prstGeom>
          <a:solidFill>
            <a:srgbClr val="FFFF00"/>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53" name="Text Box 32"/>
          <p:cNvSpPr txBox="1">
            <a:spLocks noChangeArrowheads="1"/>
          </p:cNvSpPr>
          <p:nvPr/>
        </p:nvSpPr>
        <p:spPr bwMode="auto">
          <a:xfrm>
            <a:off x="4814888" y="2663825"/>
            <a:ext cx="274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貯蔵所設置の</a:t>
            </a:r>
            <a:r>
              <a:rPr lang="ja-JP" altLang="en-US" sz="2400">
                <a:solidFill>
                  <a:srgbClr val="FF0000"/>
                </a:solidFill>
                <a:latin typeface="Times New Roman" pitchFamily="18" charset="0"/>
              </a:rPr>
              <a:t>届出</a:t>
            </a:r>
          </a:p>
        </p:txBody>
      </p:sp>
      <p:sp>
        <p:nvSpPr>
          <p:cNvPr id="99354" name="Line 33"/>
          <p:cNvSpPr>
            <a:spLocks noChangeShapeType="1"/>
          </p:cNvSpPr>
          <p:nvPr/>
        </p:nvSpPr>
        <p:spPr bwMode="auto">
          <a:xfrm>
            <a:off x="6137275" y="3233739"/>
            <a:ext cx="0" cy="441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355" name="Line 34"/>
          <p:cNvSpPr>
            <a:spLocks noChangeShapeType="1"/>
          </p:cNvSpPr>
          <p:nvPr/>
        </p:nvSpPr>
        <p:spPr bwMode="auto">
          <a:xfrm flipH="1" flipV="1">
            <a:off x="4973639" y="3671888"/>
            <a:ext cx="117792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356" name="Line 36"/>
          <p:cNvSpPr>
            <a:spLocks noChangeShapeType="1"/>
          </p:cNvSpPr>
          <p:nvPr/>
        </p:nvSpPr>
        <p:spPr bwMode="auto">
          <a:xfrm flipH="1" flipV="1">
            <a:off x="4373564" y="6151564"/>
            <a:ext cx="650875" cy="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9359" name="Line 42"/>
          <p:cNvSpPr>
            <a:spLocks noChangeShapeType="1"/>
          </p:cNvSpPr>
          <p:nvPr/>
        </p:nvSpPr>
        <p:spPr bwMode="auto">
          <a:xfrm flipH="1">
            <a:off x="8990013" y="2617788"/>
            <a:ext cx="23812" cy="10541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99360" name="Line 43"/>
          <p:cNvSpPr>
            <a:spLocks noChangeShapeType="1"/>
          </p:cNvSpPr>
          <p:nvPr/>
        </p:nvSpPr>
        <p:spPr bwMode="auto">
          <a:xfrm flipV="1">
            <a:off x="8990013" y="3671888"/>
            <a:ext cx="1395412" cy="4762"/>
          </a:xfrm>
          <a:prstGeom prst="line">
            <a:avLst/>
          </a:prstGeom>
          <a:noFill/>
          <a:ln w="76200">
            <a:solidFill>
              <a:srgbClr val="FF99FF"/>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99361" name="AutoShape 48"/>
          <p:cNvSpPr>
            <a:spLocks noChangeArrowheads="1"/>
          </p:cNvSpPr>
          <p:nvPr/>
        </p:nvSpPr>
        <p:spPr bwMode="auto">
          <a:xfrm>
            <a:off x="9866314" y="5543550"/>
            <a:ext cx="492125" cy="196850"/>
          </a:xfrm>
          <a:prstGeom prst="leftArrow">
            <a:avLst>
              <a:gd name="adj1" fmla="val 50000"/>
              <a:gd name="adj2" fmla="val 85556"/>
            </a:avLst>
          </a:prstGeom>
          <a:solidFill>
            <a:srgbClr val="FFCCCC"/>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62" name="Line 44"/>
          <p:cNvSpPr>
            <a:spLocks noChangeShapeType="1"/>
          </p:cNvSpPr>
          <p:nvPr/>
        </p:nvSpPr>
        <p:spPr bwMode="auto">
          <a:xfrm flipH="1">
            <a:off x="10328276" y="3644901"/>
            <a:ext cx="23813" cy="2036763"/>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99363" name="Text Box 43"/>
          <p:cNvSpPr txBox="1">
            <a:spLocks noChangeArrowheads="1"/>
          </p:cNvSpPr>
          <p:nvPr/>
        </p:nvSpPr>
        <p:spPr bwMode="auto">
          <a:xfrm>
            <a:off x="9467851" y="54102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b="1">
                <a:latin typeface="ＭＳ 明朝" pitchFamily="17" charset="-128"/>
                <a:ea typeface="ＭＳ 明朝" pitchFamily="17" charset="-128"/>
              </a:rPr>
              <a:t>※</a:t>
            </a:r>
          </a:p>
        </p:txBody>
      </p:sp>
      <p:sp>
        <p:nvSpPr>
          <p:cNvPr id="99364" name="AutoShape 23"/>
          <p:cNvSpPr>
            <a:spLocks noChangeArrowheads="1"/>
          </p:cNvSpPr>
          <p:nvPr/>
        </p:nvSpPr>
        <p:spPr bwMode="auto">
          <a:xfrm>
            <a:off x="3086101" y="5183188"/>
            <a:ext cx="2519363" cy="215900"/>
          </a:xfrm>
          <a:prstGeom prst="rightArrow">
            <a:avLst>
              <a:gd name="adj1" fmla="val 50000"/>
              <a:gd name="adj2" fmla="val 274224"/>
            </a:avLst>
          </a:prstGeom>
          <a:solidFill>
            <a:srgbClr val="FFCCFF"/>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66" name="Text Box 50"/>
          <p:cNvSpPr txBox="1">
            <a:spLocks noChangeArrowheads="1"/>
          </p:cNvSpPr>
          <p:nvPr/>
        </p:nvSpPr>
        <p:spPr bwMode="auto">
          <a:xfrm>
            <a:off x="5605463" y="4535488"/>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＊貯蔵所変更許可・軽微変更届</a:t>
            </a:r>
          </a:p>
        </p:txBody>
      </p:sp>
      <p:sp>
        <p:nvSpPr>
          <p:cNvPr id="99367" name="Text Box 53"/>
          <p:cNvSpPr txBox="1">
            <a:spLocks noChangeArrowheads="1"/>
          </p:cNvSpPr>
          <p:nvPr/>
        </p:nvSpPr>
        <p:spPr bwMode="auto">
          <a:xfrm>
            <a:off x="5534025" y="3887788"/>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＊貯蔵所変更届</a:t>
            </a:r>
          </a:p>
        </p:txBody>
      </p:sp>
      <p:sp>
        <p:nvSpPr>
          <p:cNvPr id="99368" name="タイトル 41"/>
          <p:cNvSpPr>
            <a:spLocks noGrp="1"/>
          </p:cNvSpPr>
          <p:nvPr>
            <p:ph type="title" idx="4294967295"/>
          </p:nvPr>
        </p:nvSpPr>
        <p:spPr>
          <a:xfrm>
            <a:off x="7766050" y="2492896"/>
            <a:ext cx="2673350" cy="594792"/>
          </a:xfrm>
          <a:solidFill>
            <a:schemeClr val="bg1"/>
          </a:solidFill>
          <a:ln>
            <a:solidFill>
              <a:srgbClr val="FF0000"/>
            </a:solidFill>
            <a:miter lim="800000"/>
            <a:headEnd/>
            <a:tailEnd/>
          </a:ln>
        </p:spPr>
        <p:txBody>
          <a:bodyPr/>
          <a:lstStyle/>
          <a:p>
            <a:pPr algn="l">
              <a:lnSpc>
                <a:spcPct val="50000"/>
              </a:lnSpc>
            </a:pPr>
            <a:r>
              <a:rPr lang="en-US" altLang="ja-JP" sz="2400" b="1"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の事項のみ適用</a:t>
            </a:r>
          </a:p>
        </p:txBody>
      </p:sp>
      <p:sp>
        <p:nvSpPr>
          <p:cNvPr id="99369" name="AutoShape 23"/>
          <p:cNvSpPr>
            <a:spLocks noChangeArrowheads="1"/>
          </p:cNvSpPr>
          <p:nvPr/>
        </p:nvSpPr>
        <p:spPr bwMode="auto">
          <a:xfrm>
            <a:off x="3086101" y="4679950"/>
            <a:ext cx="2519363" cy="215900"/>
          </a:xfrm>
          <a:prstGeom prst="rightArrow">
            <a:avLst>
              <a:gd name="adj1" fmla="val 50000"/>
              <a:gd name="adj2" fmla="val 274224"/>
            </a:avLst>
          </a:prstGeom>
          <a:solidFill>
            <a:srgbClr val="FFCCFF"/>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70" name="AutoShape 37"/>
          <p:cNvSpPr>
            <a:spLocks noChangeArrowheads="1"/>
          </p:cNvSpPr>
          <p:nvPr/>
        </p:nvSpPr>
        <p:spPr bwMode="auto">
          <a:xfrm>
            <a:off x="5030789" y="5472113"/>
            <a:ext cx="574675" cy="233362"/>
          </a:xfrm>
          <a:prstGeom prst="rightArrow">
            <a:avLst>
              <a:gd name="adj1" fmla="val 50000"/>
              <a:gd name="adj2" fmla="val 68953"/>
            </a:avLst>
          </a:prstGeom>
          <a:solidFill>
            <a:srgbClr val="FFCCCC"/>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9371" name="Text Box 61"/>
          <p:cNvSpPr txBox="1">
            <a:spLocks noChangeArrowheads="1"/>
          </p:cNvSpPr>
          <p:nvPr/>
        </p:nvSpPr>
        <p:spPr bwMode="auto">
          <a:xfrm>
            <a:off x="2006600" y="1871664"/>
            <a:ext cx="2160588" cy="461665"/>
          </a:xfrm>
          <a:prstGeom prst="rect">
            <a:avLst/>
          </a:prstGeom>
          <a:solidFill>
            <a:srgbClr val="CCFF99"/>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第一種貯蔵所</a:t>
            </a:r>
          </a:p>
        </p:txBody>
      </p:sp>
      <p:sp>
        <p:nvSpPr>
          <p:cNvPr id="99372" name="Text Box 62"/>
          <p:cNvSpPr txBox="1">
            <a:spLocks noChangeArrowheads="1"/>
          </p:cNvSpPr>
          <p:nvPr/>
        </p:nvSpPr>
        <p:spPr bwMode="auto">
          <a:xfrm>
            <a:off x="7839075" y="1871664"/>
            <a:ext cx="2160588" cy="461665"/>
          </a:xfrm>
          <a:prstGeom prst="rect">
            <a:avLst/>
          </a:prstGeom>
          <a:solidFill>
            <a:srgbClr val="FFCCCC"/>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その他の貯蔵</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16"/>
          <p:cNvSpPr>
            <a:spLocks noChangeArrowheads="1"/>
          </p:cNvSpPr>
          <p:nvPr/>
        </p:nvSpPr>
        <p:spPr bwMode="auto">
          <a:xfrm>
            <a:off x="2927350" y="2116138"/>
            <a:ext cx="287338"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51" name="Text Box 2"/>
          <p:cNvSpPr txBox="1">
            <a:spLocks noChangeArrowheads="1"/>
          </p:cNvSpPr>
          <p:nvPr/>
        </p:nvSpPr>
        <p:spPr bwMode="auto">
          <a:xfrm>
            <a:off x="4322764" y="68264"/>
            <a:ext cx="3887787" cy="461665"/>
          </a:xfrm>
          <a:prstGeom prst="rect">
            <a:avLst/>
          </a:prstGeom>
          <a:solidFill>
            <a:schemeClr val="accent2">
              <a:lumMod val="20000"/>
              <a:lumOff val="80000"/>
            </a:schemeClr>
          </a:solidFill>
          <a:ln w="57150" cmpd="thickThin">
            <a:solidFill>
              <a:srgbClr val="C00000"/>
            </a:solidFill>
            <a:miter lim="800000"/>
            <a:headEnd/>
            <a:tailEnd/>
          </a:ln>
          <a:effec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貯蔵所の設置の許可・届出</a:t>
            </a:r>
          </a:p>
        </p:txBody>
      </p:sp>
      <p:sp>
        <p:nvSpPr>
          <p:cNvPr id="53252" name="Text Box 3"/>
          <p:cNvSpPr txBox="1">
            <a:spLocks noChangeArrowheads="1"/>
          </p:cNvSpPr>
          <p:nvPr/>
        </p:nvSpPr>
        <p:spPr bwMode="auto">
          <a:xfrm>
            <a:off x="9462294" y="121205"/>
            <a:ext cx="2453363" cy="3693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dirty="0"/>
              <a:t>法第１６条、１７条の２</a:t>
            </a:r>
          </a:p>
        </p:txBody>
      </p:sp>
      <p:sp>
        <p:nvSpPr>
          <p:cNvPr id="53253" name="Text Box 4"/>
          <p:cNvSpPr txBox="1">
            <a:spLocks noChangeArrowheads="1"/>
          </p:cNvSpPr>
          <p:nvPr/>
        </p:nvSpPr>
        <p:spPr bwMode="auto">
          <a:xfrm>
            <a:off x="1699776" y="4694238"/>
            <a:ext cx="1292662" cy="194310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高圧ガスの貯蔵所を設置しようとする者</a:t>
            </a:r>
          </a:p>
        </p:txBody>
      </p:sp>
      <p:sp>
        <p:nvSpPr>
          <p:cNvPr id="53254" name="Oval 8"/>
          <p:cNvSpPr>
            <a:spLocks noChangeArrowheads="1"/>
          </p:cNvSpPr>
          <p:nvPr/>
        </p:nvSpPr>
        <p:spPr bwMode="auto">
          <a:xfrm>
            <a:off x="3287713" y="4694238"/>
            <a:ext cx="635000" cy="18716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55" name="Text Box 9"/>
          <p:cNvSpPr txBox="1">
            <a:spLocks noChangeArrowheads="1"/>
          </p:cNvSpPr>
          <p:nvPr/>
        </p:nvSpPr>
        <p:spPr bwMode="auto">
          <a:xfrm>
            <a:off x="3403287" y="4824413"/>
            <a:ext cx="492443"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知事等に届出</a:t>
            </a:r>
          </a:p>
        </p:txBody>
      </p:sp>
      <p:sp>
        <p:nvSpPr>
          <p:cNvPr id="53256" name="AutoShape 10"/>
          <p:cNvSpPr>
            <a:spLocks noChangeArrowheads="1"/>
          </p:cNvSpPr>
          <p:nvPr/>
        </p:nvSpPr>
        <p:spPr bwMode="auto">
          <a:xfrm>
            <a:off x="3000375" y="5341938"/>
            <a:ext cx="287338"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57" name="Text Box 11"/>
          <p:cNvSpPr txBox="1">
            <a:spLocks noChangeArrowheads="1"/>
          </p:cNvSpPr>
          <p:nvPr/>
        </p:nvSpPr>
        <p:spPr bwMode="auto">
          <a:xfrm>
            <a:off x="1699776" y="612711"/>
            <a:ext cx="20891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第一種貯蔵所</a:t>
            </a:r>
          </a:p>
        </p:txBody>
      </p:sp>
      <p:sp>
        <p:nvSpPr>
          <p:cNvPr id="53258" name="Text Box 12"/>
          <p:cNvSpPr txBox="1">
            <a:spLocks noChangeArrowheads="1"/>
          </p:cNvSpPr>
          <p:nvPr/>
        </p:nvSpPr>
        <p:spPr bwMode="auto">
          <a:xfrm>
            <a:off x="1702951" y="1173164"/>
            <a:ext cx="1292662" cy="25606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高圧ガスの貯蔵所を設置しようとする者</a:t>
            </a:r>
          </a:p>
        </p:txBody>
      </p:sp>
      <p:sp>
        <p:nvSpPr>
          <p:cNvPr id="53259" name="Text Box 13"/>
          <p:cNvSpPr txBox="1">
            <a:spLocks noChangeArrowheads="1"/>
          </p:cNvSpPr>
          <p:nvPr/>
        </p:nvSpPr>
        <p:spPr bwMode="auto">
          <a:xfrm>
            <a:off x="5235615" y="704851"/>
            <a:ext cx="553998" cy="31670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貯蔵所の設置工事着工</a:t>
            </a:r>
          </a:p>
        </p:txBody>
      </p:sp>
      <p:sp>
        <p:nvSpPr>
          <p:cNvPr id="53260" name="Oval 14"/>
          <p:cNvSpPr>
            <a:spLocks noChangeArrowheads="1"/>
          </p:cNvSpPr>
          <p:nvPr/>
        </p:nvSpPr>
        <p:spPr bwMode="auto">
          <a:xfrm>
            <a:off x="3241676" y="1227138"/>
            <a:ext cx="792163" cy="2305050"/>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61" name="Text Box 15"/>
          <p:cNvSpPr txBox="1">
            <a:spLocks noChangeArrowheads="1"/>
          </p:cNvSpPr>
          <p:nvPr/>
        </p:nvSpPr>
        <p:spPr bwMode="auto">
          <a:xfrm>
            <a:off x="3419162" y="1338263"/>
            <a:ext cx="492443"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知事等に許可申請</a:t>
            </a:r>
          </a:p>
        </p:txBody>
      </p:sp>
      <p:sp>
        <p:nvSpPr>
          <p:cNvPr id="53262" name="Oval 17"/>
          <p:cNvSpPr>
            <a:spLocks noChangeArrowheads="1"/>
          </p:cNvSpPr>
          <p:nvPr/>
        </p:nvSpPr>
        <p:spPr bwMode="auto">
          <a:xfrm>
            <a:off x="4318000" y="1398588"/>
            <a:ext cx="603250" cy="1871662"/>
          </a:xfrm>
          <a:prstGeom prst="ellipse">
            <a:avLst/>
          </a:prstGeom>
          <a:solidFill>
            <a:schemeClr val="accent1">
              <a:lumMod val="20000"/>
              <a:lumOff val="80000"/>
            </a:schemeClr>
          </a:solidFill>
          <a:ln w="38100">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63" name="Text Box 18"/>
          <p:cNvSpPr txBox="1">
            <a:spLocks noChangeArrowheads="1"/>
          </p:cNvSpPr>
          <p:nvPr/>
        </p:nvSpPr>
        <p:spPr bwMode="auto">
          <a:xfrm>
            <a:off x="4411350" y="1539876"/>
            <a:ext cx="492443"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知事等の許可</a:t>
            </a:r>
          </a:p>
        </p:txBody>
      </p:sp>
      <p:sp>
        <p:nvSpPr>
          <p:cNvPr id="53264" name="AutoShape 19"/>
          <p:cNvSpPr>
            <a:spLocks noChangeArrowheads="1"/>
          </p:cNvSpPr>
          <p:nvPr/>
        </p:nvSpPr>
        <p:spPr bwMode="auto">
          <a:xfrm>
            <a:off x="4017964" y="2044701"/>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65" name="AutoShape 20"/>
          <p:cNvSpPr>
            <a:spLocks noChangeArrowheads="1"/>
          </p:cNvSpPr>
          <p:nvPr/>
        </p:nvSpPr>
        <p:spPr bwMode="auto">
          <a:xfrm>
            <a:off x="4916489" y="200342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66" name="AutoShape 21"/>
          <p:cNvSpPr>
            <a:spLocks noChangeArrowheads="1"/>
          </p:cNvSpPr>
          <p:nvPr/>
        </p:nvSpPr>
        <p:spPr bwMode="auto">
          <a:xfrm>
            <a:off x="5786439" y="2001838"/>
            <a:ext cx="287337"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67" name="Text Box 22"/>
          <p:cNvSpPr txBox="1">
            <a:spLocks noChangeArrowheads="1"/>
          </p:cNvSpPr>
          <p:nvPr/>
        </p:nvSpPr>
        <p:spPr bwMode="auto">
          <a:xfrm>
            <a:off x="6107152" y="1341439"/>
            <a:ext cx="553998" cy="19446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設置工事完成</a:t>
            </a:r>
          </a:p>
        </p:txBody>
      </p:sp>
      <p:sp>
        <p:nvSpPr>
          <p:cNvPr id="53268" name="AutoShape 23"/>
          <p:cNvSpPr>
            <a:spLocks noChangeArrowheads="1"/>
          </p:cNvSpPr>
          <p:nvPr/>
        </p:nvSpPr>
        <p:spPr bwMode="auto">
          <a:xfrm>
            <a:off x="6638925" y="2009776"/>
            <a:ext cx="287338"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69" name="Text Box 24"/>
          <p:cNvSpPr txBox="1">
            <a:spLocks noChangeArrowheads="1"/>
          </p:cNvSpPr>
          <p:nvPr/>
        </p:nvSpPr>
        <p:spPr bwMode="auto">
          <a:xfrm>
            <a:off x="10058440" y="1303339"/>
            <a:ext cx="553998" cy="19446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貯蔵所の使用</a:t>
            </a:r>
          </a:p>
        </p:txBody>
      </p:sp>
      <p:sp>
        <p:nvSpPr>
          <p:cNvPr id="53270" name="Oval 25"/>
          <p:cNvSpPr>
            <a:spLocks noChangeArrowheads="1"/>
          </p:cNvSpPr>
          <p:nvPr/>
        </p:nvSpPr>
        <p:spPr bwMode="auto">
          <a:xfrm>
            <a:off x="6923088" y="1309688"/>
            <a:ext cx="1079500" cy="18716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71" name="Text Box 26"/>
          <p:cNvSpPr txBox="1">
            <a:spLocks noChangeArrowheads="1"/>
          </p:cNvSpPr>
          <p:nvPr/>
        </p:nvSpPr>
        <p:spPr bwMode="auto">
          <a:xfrm>
            <a:off x="6985595" y="1454151"/>
            <a:ext cx="92333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知事等に完成検査申請</a:t>
            </a:r>
          </a:p>
        </p:txBody>
      </p:sp>
      <p:sp>
        <p:nvSpPr>
          <p:cNvPr id="53272" name="Oval 27"/>
          <p:cNvSpPr>
            <a:spLocks noChangeArrowheads="1"/>
          </p:cNvSpPr>
          <p:nvPr/>
        </p:nvSpPr>
        <p:spPr bwMode="auto">
          <a:xfrm>
            <a:off x="8286750" y="1220788"/>
            <a:ext cx="617538"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73" name="Text Box 28"/>
          <p:cNvSpPr txBox="1">
            <a:spLocks noChangeArrowheads="1"/>
          </p:cNvSpPr>
          <p:nvPr/>
        </p:nvSpPr>
        <p:spPr bwMode="auto">
          <a:xfrm>
            <a:off x="8291552" y="1292225"/>
            <a:ext cx="55399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完成検査実施</a:t>
            </a:r>
          </a:p>
        </p:txBody>
      </p:sp>
      <p:sp>
        <p:nvSpPr>
          <p:cNvPr id="53274" name="AutoShape 29"/>
          <p:cNvSpPr>
            <a:spLocks noChangeArrowheads="1"/>
          </p:cNvSpPr>
          <p:nvPr/>
        </p:nvSpPr>
        <p:spPr bwMode="auto">
          <a:xfrm>
            <a:off x="8015289" y="190182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75" name="AutoShape 30"/>
          <p:cNvSpPr>
            <a:spLocks noChangeArrowheads="1"/>
          </p:cNvSpPr>
          <p:nvPr/>
        </p:nvSpPr>
        <p:spPr bwMode="auto">
          <a:xfrm>
            <a:off x="9767889" y="1916113"/>
            <a:ext cx="287337"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76" name="Oval 31"/>
          <p:cNvSpPr>
            <a:spLocks noChangeArrowheads="1"/>
          </p:cNvSpPr>
          <p:nvPr/>
        </p:nvSpPr>
        <p:spPr bwMode="auto">
          <a:xfrm>
            <a:off x="9153525" y="1246188"/>
            <a:ext cx="617538"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77" name="Text Box 32"/>
          <p:cNvSpPr txBox="1">
            <a:spLocks noChangeArrowheads="1"/>
          </p:cNvSpPr>
          <p:nvPr/>
        </p:nvSpPr>
        <p:spPr bwMode="auto">
          <a:xfrm>
            <a:off x="9158327" y="1317625"/>
            <a:ext cx="55399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完成検査合格</a:t>
            </a:r>
          </a:p>
        </p:txBody>
      </p:sp>
      <p:sp>
        <p:nvSpPr>
          <p:cNvPr id="53278" name="AutoShape 33"/>
          <p:cNvSpPr>
            <a:spLocks noChangeArrowheads="1"/>
          </p:cNvSpPr>
          <p:nvPr/>
        </p:nvSpPr>
        <p:spPr bwMode="auto">
          <a:xfrm>
            <a:off x="8882064" y="192722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79" name="Text Box 34"/>
          <p:cNvSpPr txBox="1">
            <a:spLocks noChangeArrowheads="1"/>
          </p:cNvSpPr>
          <p:nvPr/>
        </p:nvSpPr>
        <p:spPr bwMode="auto">
          <a:xfrm>
            <a:off x="1727200" y="4137026"/>
            <a:ext cx="20891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第二種貯蔵所</a:t>
            </a:r>
          </a:p>
        </p:txBody>
      </p:sp>
      <p:sp>
        <p:nvSpPr>
          <p:cNvPr id="53280" name="Text Box 35"/>
          <p:cNvSpPr txBox="1">
            <a:spLocks noChangeArrowheads="1"/>
          </p:cNvSpPr>
          <p:nvPr/>
        </p:nvSpPr>
        <p:spPr bwMode="auto">
          <a:xfrm>
            <a:off x="4186833" y="4694239"/>
            <a:ext cx="923330" cy="19700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貯蔵所の設置工事着工</a:t>
            </a:r>
          </a:p>
        </p:txBody>
      </p:sp>
      <p:sp>
        <p:nvSpPr>
          <p:cNvPr id="53281" name="AutoShape 36"/>
          <p:cNvSpPr>
            <a:spLocks noChangeArrowheads="1"/>
          </p:cNvSpPr>
          <p:nvPr/>
        </p:nvSpPr>
        <p:spPr bwMode="auto">
          <a:xfrm>
            <a:off x="3902075" y="5322888"/>
            <a:ext cx="287338"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82" name="AutoShape 37"/>
          <p:cNvSpPr>
            <a:spLocks noChangeArrowheads="1"/>
          </p:cNvSpPr>
          <p:nvPr/>
        </p:nvSpPr>
        <p:spPr bwMode="auto">
          <a:xfrm>
            <a:off x="5097464" y="531812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83" name="Text Box 38"/>
          <p:cNvSpPr txBox="1">
            <a:spLocks noChangeArrowheads="1"/>
          </p:cNvSpPr>
          <p:nvPr/>
        </p:nvSpPr>
        <p:spPr bwMode="auto">
          <a:xfrm>
            <a:off x="5418177" y="4657725"/>
            <a:ext cx="553998" cy="19446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設置工事完成</a:t>
            </a:r>
          </a:p>
        </p:txBody>
      </p:sp>
      <p:sp>
        <p:nvSpPr>
          <p:cNvPr id="53284" name="AutoShape 39"/>
          <p:cNvSpPr>
            <a:spLocks noChangeArrowheads="1"/>
          </p:cNvSpPr>
          <p:nvPr/>
        </p:nvSpPr>
        <p:spPr bwMode="auto">
          <a:xfrm>
            <a:off x="5949950" y="5326063"/>
            <a:ext cx="287338"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3285" name="Text Box 40"/>
          <p:cNvSpPr txBox="1">
            <a:spLocks noChangeArrowheads="1"/>
          </p:cNvSpPr>
          <p:nvPr/>
        </p:nvSpPr>
        <p:spPr bwMode="auto">
          <a:xfrm>
            <a:off x="6234152" y="4692650"/>
            <a:ext cx="553998" cy="19446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貯蔵所の使用</a:t>
            </a:r>
          </a:p>
        </p:txBody>
      </p:sp>
      <p:sp>
        <p:nvSpPr>
          <p:cNvPr id="53287" name="Text Box 45"/>
          <p:cNvSpPr txBox="1">
            <a:spLocks noChangeArrowheads="1"/>
          </p:cNvSpPr>
          <p:nvPr/>
        </p:nvSpPr>
        <p:spPr bwMode="auto">
          <a:xfrm>
            <a:off x="7350165" y="3719515"/>
            <a:ext cx="4422250" cy="120032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０</a:t>
            </a:r>
            <a:r>
              <a:rPr lang="en-US" altLang="ja-JP" sz="2400" dirty="0"/>
              <a:t>.</a:t>
            </a:r>
            <a:r>
              <a:rPr lang="ja-JP" altLang="en-US" sz="2400" dirty="0"/>
              <a:t>１５ｍ</a:t>
            </a:r>
            <a:r>
              <a:rPr lang="ja-JP" altLang="en-US" sz="2400" baseline="30000" dirty="0"/>
              <a:t>３</a:t>
            </a:r>
            <a:r>
              <a:rPr lang="ja-JP" altLang="en-US" sz="2400" dirty="0"/>
              <a:t>（１</a:t>
            </a:r>
            <a:r>
              <a:rPr lang="en-US" altLang="ja-JP" sz="2400" dirty="0"/>
              <a:t>.</a:t>
            </a:r>
            <a:r>
              <a:rPr lang="ja-JP" altLang="en-US" sz="2400" dirty="0"/>
              <a:t>５</a:t>
            </a:r>
            <a:r>
              <a:rPr lang="en-US" altLang="ja-JP" sz="2400" dirty="0"/>
              <a:t>㎏</a:t>
            </a:r>
            <a:r>
              <a:rPr lang="ja-JP" altLang="en-US" sz="2400" dirty="0"/>
              <a:t>）を超え３００ｍ</a:t>
            </a:r>
            <a:r>
              <a:rPr lang="ja-JP" altLang="en-US" sz="2400" baseline="30000" dirty="0"/>
              <a:t>３</a:t>
            </a:r>
            <a:r>
              <a:rPr lang="ja-JP" altLang="en-US" sz="2400" dirty="0"/>
              <a:t>（３０００</a:t>
            </a:r>
            <a:r>
              <a:rPr lang="en-US" altLang="ja-JP" sz="2400" dirty="0"/>
              <a:t>㎏</a:t>
            </a:r>
            <a:r>
              <a:rPr lang="ja-JP" altLang="en-US" sz="2400" dirty="0"/>
              <a:t>）未満は許可及び届出不要・貯蔵方法の基準遵守のみ</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7"/>
          <p:cNvSpPr txBox="1">
            <a:spLocks noChangeArrowheads="1"/>
          </p:cNvSpPr>
          <p:nvPr/>
        </p:nvSpPr>
        <p:spPr bwMode="auto">
          <a:xfrm>
            <a:off x="3144788" y="1125538"/>
            <a:ext cx="6551613" cy="11617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2400" b="1" dirty="0">
                <a:solidFill>
                  <a:srgbClr val="000000"/>
                </a:solidFill>
              </a:rPr>
              <a:t>：</a:t>
            </a:r>
            <a:r>
              <a:rPr lang="ja-JP" altLang="en-US" sz="2000" b="1" dirty="0">
                <a:solidFill>
                  <a:srgbClr val="000000"/>
                </a:solidFill>
              </a:rPr>
              <a:t>第一種貯蔵所 </a:t>
            </a:r>
            <a:r>
              <a:rPr lang="en-US" altLang="ja-JP" sz="2000" b="1" dirty="0">
                <a:solidFill>
                  <a:srgbClr val="000000"/>
                </a:solidFill>
              </a:rPr>
              <a:t>【</a:t>
            </a:r>
            <a:r>
              <a:rPr lang="ja-JP" altLang="en-US" sz="2000" b="1" dirty="0">
                <a:solidFill>
                  <a:srgbClr val="000000"/>
                </a:solidFill>
              </a:rPr>
              <a:t>知事等の</a:t>
            </a:r>
            <a:r>
              <a:rPr lang="ja-JP" altLang="en-US" sz="2000" b="1" dirty="0"/>
              <a:t>許可</a:t>
            </a:r>
            <a:r>
              <a:rPr lang="ja-JP" altLang="en-US" sz="2000" b="1" dirty="0">
                <a:solidFill>
                  <a:srgbClr val="000000"/>
                </a:solidFill>
              </a:rPr>
              <a:t>＋貯蔵基準の遵守</a:t>
            </a:r>
            <a:r>
              <a:rPr lang="en-US" altLang="ja-JP" sz="2000" b="1" dirty="0">
                <a:solidFill>
                  <a:srgbClr val="000000"/>
                </a:solidFill>
              </a:rPr>
              <a:t>】</a:t>
            </a:r>
          </a:p>
          <a:p>
            <a:pPr eaLnBrk="1" hangingPunct="1">
              <a:lnSpc>
                <a:spcPts val="1500"/>
              </a:lnSpc>
              <a:spcBef>
                <a:spcPct val="50000"/>
              </a:spcBef>
              <a:buSzPct val="85000"/>
              <a:buNone/>
            </a:pPr>
            <a:r>
              <a:rPr lang="ja-JP" altLang="en-US" sz="2000" b="1" dirty="0">
                <a:solidFill>
                  <a:srgbClr val="000000"/>
                </a:solidFill>
              </a:rPr>
              <a:t>：第二種貯蔵所</a:t>
            </a:r>
            <a:r>
              <a:rPr lang="en-US" altLang="ja-JP" sz="2000" b="1" dirty="0">
                <a:solidFill>
                  <a:srgbClr val="000000"/>
                </a:solidFill>
              </a:rPr>
              <a:t>【</a:t>
            </a:r>
            <a:r>
              <a:rPr lang="ja-JP" altLang="en-US" sz="2000" b="1" dirty="0">
                <a:solidFill>
                  <a:srgbClr val="000000"/>
                </a:solidFill>
              </a:rPr>
              <a:t>知事等へ届出＋貯蔵基準の遵守</a:t>
            </a:r>
            <a:r>
              <a:rPr lang="en-US" altLang="ja-JP" sz="2000" b="1" dirty="0">
                <a:solidFill>
                  <a:srgbClr val="000000"/>
                </a:solidFill>
              </a:rPr>
              <a:t>】 </a:t>
            </a:r>
            <a:r>
              <a:rPr lang="ja-JP" altLang="en-US" sz="2000" b="1" dirty="0">
                <a:solidFill>
                  <a:srgbClr val="000000"/>
                </a:solidFill>
              </a:rPr>
              <a:t>　</a:t>
            </a:r>
          </a:p>
          <a:p>
            <a:pPr eaLnBrk="1" hangingPunct="1">
              <a:lnSpc>
                <a:spcPts val="1500"/>
              </a:lnSpc>
              <a:spcBef>
                <a:spcPct val="50000"/>
              </a:spcBef>
              <a:buSzPct val="85000"/>
              <a:buNone/>
            </a:pPr>
            <a:r>
              <a:rPr lang="ja-JP" altLang="en-US" sz="2000" b="1" dirty="0">
                <a:solidFill>
                  <a:srgbClr val="000000"/>
                </a:solidFill>
              </a:rPr>
              <a:t>：上記貯蔵所以外での貯蔵</a:t>
            </a:r>
            <a:r>
              <a:rPr lang="en-US" altLang="ja-JP" sz="2000" b="1" dirty="0">
                <a:solidFill>
                  <a:srgbClr val="000000"/>
                </a:solidFill>
              </a:rPr>
              <a:t>【 </a:t>
            </a:r>
            <a:r>
              <a:rPr lang="ja-JP" altLang="en-US" sz="2000" b="1" dirty="0">
                <a:solidFill>
                  <a:srgbClr val="000000"/>
                </a:solidFill>
              </a:rPr>
              <a:t>貯蔵基準の遵守のみ</a:t>
            </a:r>
            <a:r>
              <a:rPr lang="en-US" altLang="ja-JP" sz="2000" b="1" dirty="0">
                <a:solidFill>
                  <a:srgbClr val="000000"/>
                </a:solidFill>
              </a:rPr>
              <a:t>】 </a:t>
            </a:r>
            <a:r>
              <a:rPr lang="ja-JP" altLang="en-US" sz="2000" b="1" dirty="0">
                <a:solidFill>
                  <a:srgbClr val="660066"/>
                </a:solidFill>
              </a:rPr>
              <a:t>　　</a:t>
            </a:r>
            <a:r>
              <a:rPr lang="ja-JP" altLang="en-US" sz="2000" b="1" dirty="0">
                <a:solidFill>
                  <a:srgbClr val="000000"/>
                </a:solidFill>
              </a:rPr>
              <a:t>　　　　　</a:t>
            </a:r>
          </a:p>
        </p:txBody>
      </p:sp>
      <p:sp>
        <p:nvSpPr>
          <p:cNvPr id="53" name="角丸四角形 52"/>
          <p:cNvSpPr/>
          <p:nvPr/>
        </p:nvSpPr>
        <p:spPr>
          <a:xfrm>
            <a:off x="1738313" y="6072188"/>
            <a:ext cx="2341562" cy="525462"/>
          </a:xfrm>
          <a:prstGeom prst="roundRect">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156" name="Line 3"/>
          <p:cNvSpPr>
            <a:spLocks noChangeShapeType="1"/>
          </p:cNvSpPr>
          <p:nvPr/>
        </p:nvSpPr>
        <p:spPr bwMode="auto">
          <a:xfrm>
            <a:off x="1879600" y="5454650"/>
            <a:ext cx="8001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7" name="Text Box 5"/>
          <p:cNvSpPr txBox="1">
            <a:spLocks noChangeArrowheads="1"/>
          </p:cNvSpPr>
          <p:nvPr/>
        </p:nvSpPr>
        <p:spPr bwMode="auto">
          <a:xfrm>
            <a:off x="2024063" y="4714875"/>
            <a:ext cx="1714500" cy="400050"/>
          </a:xfrm>
          <a:prstGeom prst="rect">
            <a:avLst/>
          </a:prstGeom>
          <a:solidFill>
            <a:srgbClr val="FFFF99"/>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2000" b="1">
                <a:solidFill>
                  <a:srgbClr val="000000"/>
                </a:solidFill>
              </a:rPr>
              <a:t>　第二種ガス</a:t>
            </a:r>
          </a:p>
        </p:txBody>
      </p:sp>
      <p:sp>
        <p:nvSpPr>
          <p:cNvPr id="49158" name="Line 6"/>
          <p:cNvSpPr>
            <a:spLocks noChangeShapeType="1"/>
          </p:cNvSpPr>
          <p:nvPr/>
        </p:nvSpPr>
        <p:spPr bwMode="auto">
          <a:xfrm>
            <a:off x="3937000" y="2163763"/>
            <a:ext cx="0" cy="3352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9" name="Text Box 9"/>
          <p:cNvSpPr txBox="1">
            <a:spLocks noChangeArrowheads="1"/>
          </p:cNvSpPr>
          <p:nvPr/>
        </p:nvSpPr>
        <p:spPr bwMode="auto">
          <a:xfrm>
            <a:off x="3473450" y="5454651"/>
            <a:ext cx="678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1800">
                <a:solidFill>
                  <a:srgbClr val="000000"/>
                </a:solidFill>
                <a:latin typeface="ＭＳ Ｐゴシック" pitchFamily="50" charset="-128"/>
              </a:rPr>
              <a:t>０</a:t>
            </a:r>
            <a:r>
              <a:rPr lang="en-US" altLang="ja-JP" sz="1800">
                <a:solidFill>
                  <a:srgbClr val="000000"/>
                </a:solidFill>
                <a:latin typeface="ＭＳ Ｐゴシック" pitchFamily="50" charset="-128"/>
              </a:rPr>
              <a:t>.</a:t>
            </a:r>
            <a:r>
              <a:rPr lang="ja-JP" altLang="en-US" sz="1800">
                <a:solidFill>
                  <a:srgbClr val="000000"/>
                </a:solidFill>
                <a:latin typeface="ＭＳ Ｐゴシック" pitchFamily="50" charset="-128"/>
              </a:rPr>
              <a:t>１５超　　　３００以上  １０００以上　　  　　　　 　　 　　  ３０００以上</a:t>
            </a:r>
          </a:p>
        </p:txBody>
      </p:sp>
      <p:sp>
        <p:nvSpPr>
          <p:cNvPr id="31754" name="Line 10"/>
          <p:cNvSpPr>
            <a:spLocks noChangeShapeType="1"/>
          </p:cNvSpPr>
          <p:nvPr/>
        </p:nvSpPr>
        <p:spPr bwMode="auto">
          <a:xfrm>
            <a:off x="4699000" y="4921250"/>
            <a:ext cx="914400" cy="0"/>
          </a:xfrm>
          <a:prstGeom prst="line">
            <a:avLst/>
          </a:prstGeom>
          <a:noFill/>
          <a:ln w="127000" cmpd="tri">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55" name="Line 11"/>
          <p:cNvSpPr>
            <a:spLocks noChangeShapeType="1"/>
          </p:cNvSpPr>
          <p:nvPr/>
        </p:nvSpPr>
        <p:spPr bwMode="auto">
          <a:xfrm flipV="1">
            <a:off x="4656138" y="3778251"/>
            <a:ext cx="2328862" cy="11113"/>
          </a:xfrm>
          <a:prstGeom prst="line">
            <a:avLst/>
          </a:prstGeom>
          <a:noFill/>
          <a:ln w="127000" cmpd="tri">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2" name="Text Box 13"/>
          <p:cNvSpPr txBox="1">
            <a:spLocks noChangeArrowheads="1"/>
          </p:cNvSpPr>
          <p:nvPr/>
        </p:nvSpPr>
        <p:spPr bwMode="auto">
          <a:xfrm>
            <a:off x="4008439" y="6165850"/>
            <a:ext cx="6084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2400"/>
              <a:t>貯蔵数量</a:t>
            </a:r>
            <a:r>
              <a:rPr lang="ja-JP" altLang="en-US" sz="2400" b="1"/>
              <a:t>　</a:t>
            </a:r>
            <a:r>
              <a:rPr lang="ja-JP" altLang="en-US" sz="2400"/>
              <a:t>ｍ</a:t>
            </a:r>
            <a:r>
              <a:rPr lang="ja-JP" altLang="en-US" sz="2400" baseline="30000"/>
              <a:t>３　</a:t>
            </a:r>
            <a:r>
              <a:rPr lang="en-US" altLang="ja-JP" sz="2000"/>
              <a:t>[</a:t>
            </a:r>
            <a:r>
              <a:rPr lang="ja-JP" altLang="en-US" sz="2000"/>
              <a:t>液化ガスは１０㎏を１ｍ</a:t>
            </a:r>
            <a:r>
              <a:rPr lang="ja-JP" altLang="en-US" sz="2000" baseline="30000"/>
              <a:t>３</a:t>
            </a:r>
            <a:r>
              <a:rPr lang="ja-JP" altLang="en-US" sz="2000"/>
              <a:t>とする</a:t>
            </a:r>
            <a:r>
              <a:rPr lang="ja-JP" altLang="en-US" sz="2400"/>
              <a:t>。</a:t>
            </a:r>
            <a:r>
              <a:rPr lang="en-US" altLang="ja-JP" sz="2000"/>
              <a:t>]</a:t>
            </a:r>
            <a:endParaRPr lang="en-US" altLang="ja-JP" sz="2400"/>
          </a:p>
        </p:txBody>
      </p:sp>
      <p:sp>
        <p:nvSpPr>
          <p:cNvPr id="31758" name="Line 14"/>
          <p:cNvSpPr>
            <a:spLocks noChangeShapeType="1"/>
          </p:cNvSpPr>
          <p:nvPr/>
        </p:nvSpPr>
        <p:spPr bwMode="auto">
          <a:xfrm>
            <a:off x="8585200" y="3625850"/>
            <a:ext cx="0" cy="30480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59" name="Line 15"/>
          <p:cNvSpPr>
            <a:spLocks noChangeShapeType="1"/>
          </p:cNvSpPr>
          <p:nvPr/>
        </p:nvSpPr>
        <p:spPr bwMode="auto">
          <a:xfrm>
            <a:off x="5613400" y="4845050"/>
            <a:ext cx="0" cy="15240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60" name="Line 16"/>
          <p:cNvSpPr>
            <a:spLocks noChangeShapeType="1"/>
          </p:cNvSpPr>
          <p:nvPr/>
        </p:nvSpPr>
        <p:spPr bwMode="auto">
          <a:xfrm>
            <a:off x="5765800" y="3549650"/>
            <a:ext cx="1219200" cy="0"/>
          </a:xfrm>
          <a:prstGeom prst="line">
            <a:avLst/>
          </a:prstGeom>
          <a:noFill/>
          <a:ln w="127000">
            <a:solidFill>
              <a:srgbClr val="CC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1761" name="Line 17"/>
          <p:cNvSpPr>
            <a:spLocks noChangeShapeType="1"/>
          </p:cNvSpPr>
          <p:nvPr/>
        </p:nvSpPr>
        <p:spPr bwMode="auto">
          <a:xfrm>
            <a:off x="5765800" y="4921250"/>
            <a:ext cx="4267200" cy="0"/>
          </a:xfrm>
          <a:prstGeom prst="line">
            <a:avLst/>
          </a:prstGeom>
          <a:noFill/>
          <a:ln w="1270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9167" name="Line 18"/>
          <p:cNvSpPr>
            <a:spLocks noChangeShapeType="1"/>
          </p:cNvSpPr>
          <p:nvPr/>
        </p:nvSpPr>
        <p:spPr bwMode="auto">
          <a:xfrm>
            <a:off x="2423592" y="1427163"/>
            <a:ext cx="7620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9168" name="Text Box 19"/>
          <p:cNvSpPr txBox="1">
            <a:spLocks noChangeArrowheads="1"/>
          </p:cNvSpPr>
          <p:nvPr/>
        </p:nvSpPr>
        <p:spPr bwMode="auto">
          <a:xfrm>
            <a:off x="2024064" y="2643188"/>
            <a:ext cx="1785937" cy="400050"/>
          </a:xfrm>
          <a:prstGeom prst="rect">
            <a:avLst/>
          </a:prstGeom>
          <a:solidFill>
            <a:srgbClr val="FFFF99"/>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2000" b="1">
                <a:solidFill>
                  <a:srgbClr val="000000"/>
                </a:solidFill>
              </a:rPr>
              <a:t>　第一種ガス</a:t>
            </a:r>
          </a:p>
        </p:txBody>
      </p:sp>
      <p:sp>
        <p:nvSpPr>
          <p:cNvPr id="31766" name="Line 22"/>
          <p:cNvSpPr>
            <a:spLocks noChangeShapeType="1"/>
          </p:cNvSpPr>
          <p:nvPr/>
        </p:nvSpPr>
        <p:spPr bwMode="auto">
          <a:xfrm>
            <a:off x="4699000" y="2787650"/>
            <a:ext cx="3810000" cy="0"/>
          </a:xfrm>
          <a:prstGeom prst="line">
            <a:avLst/>
          </a:prstGeom>
          <a:noFill/>
          <a:ln w="127000" cmpd="tri">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67" name="Line 23"/>
          <p:cNvSpPr>
            <a:spLocks noChangeShapeType="1"/>
          </p:cNvSpPr>
          <p:nvPr/>
        </p:nvSpPr>
        <p:spPr bwMode="auto">
          <a:xfrm>
            <a:off x="8509000" y="2711450"/>
            <a:ext cx="0" cy="15240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68" name="Line 24"/>
          <p:cNvSpPr>
            <a:spLocks noChangeShapeType="1"/>
          </p:cNvSpPr>
          <p:nvPr/>
        </p:nvSpPr>
        <p:spPr bwMode="auto">
          <a:xfrm flipV="1">
            <a:off x="6985001" y="3776664"/>
            <a:ext cx="1662113" cy="1587"/>
          </a:xfrm>
          <a:prstGeom prst="line">
            <a:avLst/>
          </a:prstGeom>
          <a:noFill/>
          <a:ln w="1270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1769" name="Line 25"/>
          <p:cNvSpPr>
            <a:spLocks noChangeShapeType="1"/>
          </p:cNvSpPr>
          <p:nvPr/>
        </p:nvSpPr>
        <p:spPr bwMode="auto">
          <a:xfrm>
            <a:off x="7167563" y="3571875"/>
            <a:ext cx="3048000" cy="0"/>
          </a:xfrm>
          <a:prstGeom prst="line">
            <a:avLst/>
          </a:prstGeom>
          <a:noFill/>
          <a:ln w="1270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1770" name="Line 26"/>
          <p:cNvSpPr>
            <a:spLocks noChangeShapeType="1"/>
          </p:cNvSpPr>
          <p:nvPr/>
        </p:nvSpPr>
        <p:spPr bwMode="auto">
          <a:xfrm>
            <a:off x="8661400" y="2787650"/>
            <a:ext cx="1295400" cy="0"/>
          </a:xfrm>
          <a:prstGeom prst="line">
            <a:avLst/>
          </a:prstGeom>
          <a:noFill/>
          <a:ln w="1270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9174" name="Text Box 27"/>
          <p:cNvSpPr txBox="1">
            <a:spLocks noChangeArrowheads="1"/>
          </p:cNvSpPr>
          <p:nvPr/>
        </p:nvSpPr>
        <p:spPr bwMode="auto">
          <a:xfrm>
            <a:off x="3000375" y="95250"/>
            <a:ext cx="5697538" cy="954088"/>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2800" b="1" i="1"/>
              <a:t>第一種貯蔵所・第二種貯蔵所・その他貯蔵＜貯蔵能力による区分＞</a:t>
            </a:r>
          </a:p>
        </p:txBody>
      </p:sp>
      <p:sp>
        <p:nvSpPr>
          <p:cNvPr id="49176" name="Line 29"/>
          <p:cNvSpPr>
            <a:spLocks noChangeShapeType="1"/>
          </p:cNvSpPr>
          <p:nvPr/>
        </p:nvSpPr>
        <p:spPr bwMode="auto">
          <a:xfrm flipV="1">
            <a:off x="2423592" y="2058989"/>
            <a:ext cx="820738"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1774" name="Line 30"/>
          <p:cNvSpPr>
            <a:spLocks noChangeShapeType="1"/>
          </p:cNvSpPr>
          <p:nvPr/>
        </p:nvSpPr>
        <p:spPr bwMode="auto">
          <a:xfrm flipH="1" flipV="1">
            <a:off x="3935414" y="2781300"/>
            <a:ext cx="701675" cy="63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1775" name="Line 31"/>
          <p:cNvSpPr>
            <a:spLocks noChangeShapeType="1"/>
          </p:cNvSpPr>
          <p:nvPr/>
        </p:nvSpPr>
        <p:spPr bwMode="auto">
          <a:xfrm flipH="1">
            <a:off x="3935414" y="3778251"/>
            <a:ext cx="687387" cy="111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1776" name="Line 32"/>
          <p:cNvSpPr>
            <a:spLocks noChangeShapeType="1"/>
          </p:cNvSpPr>
          <p:nvPr/>
        </p:nvSpPr>
        <p:spPr bwMode="auto">
          <a:xfrm flipH="1" flipV="1">
            <a:off x="3935414" y="4941888"/>
            <a:ext cx="72072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2" name="Group 38"/>
          <p:cNvGrpSpPr>
            <a:grpSpLocks/>
          </p:cNvGrpSpPr>
          <p:nvPr/>
        </p:nvGrpSpPr>
        <p:grpSpPr bwMode="auto">
          <a:xfrm>
            <a:off x="5664200" y="3860801"/>
            <a:ext cx="3240088" cy="714375"/>
            <a:chOff x="2672" y="2788"/>
            <a:chExt cx="2041" cy="450"/>
          </a:xfrm>
        </p:grpSpPr>
        <p:sp>
          <p:nvSpPr>
            <p:cNvPr id="49203" name="AutoShape 34"/>
            <p:cNvSpPr>
              <a:spLocks/>
            </p:cNvSpPr>
            <p:nvPr/>
          </p:nvSpPr>
          <p:spPr bwMode="auto">
            <a:xfrm rot="-5400000">
              <a:off x="3551" y="2000"/>
              <a:ext cx="147" cy="1724"/>
            </a:xfrm>
            <a:prstGeom prst="leftBrace">
              <a:avLst>
                <a:gd name="adj1" fmla="val 64558"/>
                <a:gd name="adj2" fmla="val 50000"/>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9204" name="Text Box 35"/>
            <p:cNvSpPr txBox="1">
              <a:spLocks noChangeArrowheads="1"/>
            </p:cNvSpPr>
            <p:nvPr/>
          </p:nvSpPr>
          <p:spPr bwMode="auto">
            <a:xfrm>
              <a:off x="3334" y="2834"/>
              <a:ext cx="68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a:latin typeface="Times New Roman" pitchFamily="18" charset="0"/>
                </a:rPr>
                <a:t>N</a:t>
              </a:r>
              <a:r>
                <a:rPr lang="en-US" altLang="ja-JP" sz="2400">
                  <a:latin typeface="Times New Roman" pitchFamily="18" charset="0"/>
                </a:rPr>
                <a:t> </a:t>
              </a:r>
              <a:r>
                <a:rPr lang="ja-JP" altLang="en-US" sz="2400">
                  <a:latin typeface="Times New Roman" pitchFamily="18" charset="0"/>
                </a:rPr>
                <a:t>ｍ</a:t>
              </a:r>
              <a:r>
                <a:rPr lang="ja-JP" altLang="en-US" sz="2400" baseline="30000">
                  <a:latin typeface="Times New Roman" pitchFamily="18" charset="0"/>
                </a:rPr>
                <a:t>３</a:t>
              </a:r>
            </a:p>
          </p:txBody>
        </p:sp>
        <p:sp>
          <p:nvSpPr>
            <p:cNvPr id="49205" name="Text Box 36"/>
            <p:cNvSpPr txBox="1">
              <a:spLocks noChangeArrowheads="1"/>
            </p:cNvSpPr>
            <p:nvPr/>
          </p:nvSpPr>
          <p:spPr bwMode="auto">
            <a:xfrm>
              <a:off x="2672" y="2834"/>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超</a:t>
              </a:r>
            </a:p>
          </p:txBody>
        </p:sp>
        <p:sp>
          <p:nvSpPr>
            <p:cNvPr id="49206" name="Text Box 37"/>
            <p:cNvSpPr txBox="1">
              <a:spLocks noChangeArrowheads="1"/>
            </p:cNvSpPr>
            <p:nvPr/>
          </p:nvSpPr>
          <p:spPr bwMode="auto">
            <a:xfrm>
              <a:off x="4350" y="2834"/>
              <a:ext cx="3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以下</a:t>
              </a:r>
            </a:p>
          </p:txBody>
        </p:sp>
      </p:grpSp>
      <p:sp>
        <p:nvSpPr>
          <p:cNvPr id="31789" name="Line 45"/>
          <p:cNvSpPr>
            <a:spLocks noChangeShapeType="1"/>
          </p:cNvSpPr>
          <p:nvPr/>
        </p:nvSpPr>
        <p:spPr bwMode="auto">
          <a:xfrm flipV="1">
            <a:off x="2423593" y="1768476"/>
            <a:ext cx="804863" cy="3175"/>
          </a:xfrm>
          <a:prstGeom prst="line">
            <a:avLst/>
          </a:prstGeom>
          <a:noFill/>
          <a:ln w="127000" cmpd="tri">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83" name="Text Box 46"/>
          <p:cNvSpPr txBox="1">
            <a:spLocks noChangeArrowheads="1"/>
          </p:cNvSpPr>
          <p:nvPr/>
        </p:nvSpPr>
        <p:spPr bwMode="auto">
          <a:xfrm>
            <a:off x="2336801" y="5470526"/>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b="1"/>
              <a:t>圧縮ガス</a:t>
            </a:r>
          </a:p>
        </p:txBody>
      </p:sp>
      <p:sp>
        <p:nvSpPr>
          <p:cNvPr id="49184" name="Text Box 47"/>
          <p:cNvSpPr txBox="1">
            <a:spLocks noChangeArrowheads="1"/>
          </p:cNvSpPr>
          <p:nvPr/>
        </p:nvSpPr>
        <p:spPr bwMode="auto">
          <a:xfrm>
            <a:off x="3595688" y="5734051"/>
            <a:ext cx="1420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３００未満</a:t>
            </a:r>
          </a:p>
        </p:txBody>
      </p:sp>
      <p:sp>
        <p:nvSpPr>
          <p:cNvPr id="49185" name="Text Box 48"/>
          <p:cNvSpPr txBox="1">
            <a:spLocks noChangeArrowheads="1"/>
          </p:cNvSpPr>
          <p:nvPr/>
        </p:nvSpPr>
        <p:spPr bwMode="auto">
          <a:xfrm>
            <a:off x="4524375" y="5929314"/>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１０００未満</a:t>
            </a:r>
          </a:p>
        </p:txBody>
      </p:sp>
      <p:sp>
        <p:nvSpPr>
          <p:cNvPr id="49186" name="Text Box 49"/>
          <p:cNvSpPr txBox="1">
            <a:spLocks noChangeArrowheads="1"/>
          </p:cNvSpPr>
          <p:nvPr/>
        </p:nvSpPr>
        <p:spPr bwMode="auto">
          <a:xfrm>
            <a:off x="7453314" y="5673726"/>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３０００未満</a:t>
            </a:r>
          </a:p>
        </p:txBody>
      </p:sp>
      <p:sp>
        <p:nvSpPr>
          <p:cNvPr id="49187" name="Text Box 5"/>
          <p:cNvSpPr txBox="1">
            <a:spLocks noChangeArrowheads="1"/>
          </p:cNvSpPr>
          <p:nvPr/>
        </p:nvSpPr>
        <p:spPr bwMode="auto">
          <a:xfrm>
            <a:off x="2024064" y="3357563"/>
            <a:ext cx="1785937" cy="862012"/>
          </a:xfrm>
          <a:prstGeom prst="rect">
            <a:avLst/>
          </a:prstGeom>
          <a:solidFill>
            <a:srgbClr val="FFFF99"/>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2000" b="1">
                <a:solidFill>
                  <a:srgbClr val="000000"/>
                </a:solidFill>
              </a:rPr>
              <a:t>　　第一種ガス</a:t>
            </a:r>
            <a:endParaRPr lang="en-US" altLang="ja-JP" sz="2000" b="1">
              <a:solidFill>
                <a:srgbClr val="000000"/>
              </a:solidFill>
            </a:endParaRPr>
          </a:p>
          <a:p>
            <a:pPr eaLnBrk="1" hangingPunct="1">
              <a:spcBef>
                <a:spcPct val="50000"/>
              </a:spcBef>
              <a:buSzPct val="85000"/>
              <a:buFontTx/>
              <a:buNone/>
            </a:pPr>
            <a:r>
              <a:rPr lang="ja-JP" altLang="en-US" sz="2000" b="1">
                <a:solidFill>
                  <a:srgbClr val="000000"/>
                </a:solidFill>
              </a:rPr>
              <a:t>＋第二種ガス </a:t>
            </a:r>
          </a:p>
        </p:txBody>
      </p:sp>
      <p:sp>
        <p:nvSpPr>
          <p:cNvPr id="49188" name="Text Box 40"/>
          <p:cNvSpPr txBox="1">
            <a:spLocks noChangeArrowheads="1"/>
          </p:cNvSpPr>
          <p:nvPr/>
        </p:nvSpPr>
        <p:spPr bwMode="auto">
          <a:xfrm>
            <a:off x="1668463" y="6021388"/>
            <a:ext cx="2482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600" b="1" dirty="0"/>
              <a:t>（注）第一種ガス以外は現行すべて第二種ガス</a:t>
            </a:r>
            <a:endParaRPr lang="ja-JP" altLang="ja-JP" sz="1600" b="1" dirty="0"/>
          </a:p>
        </p:txBody>
      </p:sp>
      <p:sp>
        <p:nvSpPr>
          <p:cNvPr id="49189" name="Line 18"/>
          <p:cNvSpPr>
            <a:spLocks noChangeShapeType="1"/>
          </p:cNvSpPr>
          <p:nvPr/>
        </p:nvSpPr>
        <p:spPr bwMode="auto">
          <a:xfrm>
            <a:off x="2423592" y="1355725"/>
            <a:ext cx="7620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cxnSp>
        <p:nvCxnSpPr>
          <p:cNvPr id="47" name="直線コネクタ 46"/>
          <p:cNvCxnSpPr/>
          <p:nvPr/>
        </p:nvCxnSpPr>
        <p:spPr>
          <a:xfrm rot="5400000">
            <a:off x="2916238" y="4108451"/>
            <a:ext cx="35020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rot="5400000">
            <a:off x="3987801" y="4394201"/>
            <a:ext cx="35020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rot="5400000">
            <a:off x="6917532" y="4393407"/>
            <a:ext cx="3502025" cy="15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9193" name="正方形/長方形 45"/>
          <p:cNvSpPr>
            <a:spLocks noChangeArrowheads="1"/>
          </p:cNvSpPr>
          <p:nvPr/>
        </p:nvSpPr>
        <p:spPr bwMode="auto">
          <a:xfrm>
            <a:off x="8759826" y="2349500"/>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a:t>許可</a:t>
            </a:r>
            <a:endParaRPr lang="ja-JP" altLang="en-US" sz="2000"/>
          </a:p>
        </p:txBody>
      </p:sp>
      <p:sp>
        <p:nvSpPr>
          <p:cNvPr id="49194" name="正方形/長方形 47"/>
          <p:cNvSpPr>
            <a:spLocks noChangeArrowheads="1"/>
          </p:cNvSpPr>
          <p:nvPr/>
        </p:nvSpPr>
        <p:spPr bwMode="auto">
          <a:xfrm>
            <a:off x="8759826" y="3141663"/>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a:t>許可</a:t>
            </a:r>
            <a:endParaRPr lang="ja-JP" altLang="en-US" sz="2000"/>
          </a:p>
        </p:txBody>
      </p:sp>
      <p:sp>
        <p:nvSpPr>
          <p:cNvPr id="49195" name="正方形/長方形 48"/>
          <p:cNvSpPr>
            <a:spLocks noChangeArrowheads="1"/>
          </p:cNvSpPr>
          <p:nvPr/>
        </p:nvSpPr>
        <p:spPr bwMode="auto">
          <a:xfrm>
            <a:off x="8832850" y="4468813"/>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a:t>許可</a:t>
            </a:r>
            <a:endParaRPr lang="ja-JP" altLang="en-US" sz="2000"/>
          </a:p>
        </p:txBody>
      </p:sp>
      <p:sp>
        <p:nvSpPr>
          <p:cNvPr id="49196" name="正方形/長方形 49"/>
          <p:cNvSpPr>
            <a:spLocks noChangeArrowheads="1"/>
          </p:cNvSpPr>
          <p:nvPr/>
        </p:nvSpPr>
        <p:spPr bwMode="auto">
          <a:xfrm>
            <a:off x="5683250" y="2349500"/>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a:solidFill>
                  <a:srgbClr val="000000"/>
                </a:solidFill>
              </a:rPr>
              <a:t>届出</a:t>
            </a:r>
            <a:endParaRPr lang="ja-JP" altLang="en-US" sz="2000"/>
          </a:p>
        </p:txBody>
      </p:sp>
      <p:sp>
        <p:nvSpPr>
          <p:cNvPr id="49197" name="正方形/長方形 53"/>
          <p:cNvSpPr>
            <a:spLocks noChangeArrowheads="1"/>
          </p:cNvSpPr>
          <p:nvPr/>
        </p:nvSpPr>
        <p:spPr bwMode="auto">
          <a:xfrm>
            <a:off x="4656139" y="3357563"/>
            <a:ext cx="700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a:solidFill>
                  <a:srgbClr val="000000"/>
                </a:solidFill>
              </a:rPr>
              <a:t>届出</a:t>
            </a:r>
            <a:endParaRPr lang="ja-JP" altLang="en-US" sz="2000"/>
          </a:p>
        </p:txBody>
      </p:sp>
      <p:sp>
        <p:nvSpPr>
          <p:cNvPr id="49198" name="正方形/長方形 54"/>
          <p:cNvSpPr>
            <a:spLocks noChangeArrowheads="1"/>
          </p:cNvSpPr>
          <p:nvPr/>
        </p:nvSpPr>
        <p:spPr bwMode="auto">
          <a:xfrm>
            <a:off x="4727576" y="4468813"/>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a:solidFill>
                  <a:srgbClr val="000000"/>
                </a:solidFill>
              </a:rPr>
              <a:t>届出</a:t>
            </a:r>
            <a:endParaRPr lang="ja-JP" altLang="en-US" sz="2000"/>
          </a:p>
        </p:txBody>
      </p:sp>
      <p:sp>
        <p:nvSpPr>
          <p:cNvPr id="49199" name="正方形/長方形 55"/>
          <p:cNvSpPr>
            <a:spLocks noChangeArrowheads="1"/>
          </p:cNvSpPr>
          <p:nvPr/>
        </p:nvSpPr>
        <p:spPr bwMode="auto">
          <a:xfrm>
            <a:off x="3935414" y="3265489"/>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400" b="1">
                <a:solidFill>
                  <a:srgbClr val="000000"/>
                </a:solidFill>
              </a:rPr>
              <a:t>基準の</a:t>
            </a:r>
            <a:endParaRPr lang="en-US" altLang="ja-JP" sz="1400" b="1">
              <a:solidFill>
                <a:srgbClr val="000000"/>
              </a:solidFill>
            </a:endParaRPr>
          </a:p>
          <a:p>
            <a:pPr eaLnBrk="1" hangingPunct="1">
              <a:spcBef>
                <a:spcPct val="0"/>
              </a:spcBef>
              <a:buFontTx/>
              <a:buNone/>
            </a:pPr>
            <a:r>
              <a:rPr lang="ja-JP" altLang="en-US" sz="1400" b="1">
                <a:solidFill>
                  <a:srgbClr val="000000"/>
                </a:solidFill>
              </a:rPr>
              <a:t>遵守のみ</a:t>
            </a:r>
            <a:endParaRPr lang="ja-JP" altLang="en-US" sz="1400"/>
          </a:p>
        </p:txBody>
      </p:sp>
      <p:sp>
        <p:nvSpPr>
          <p:cNvPr id="49200" name="正方形/長方形 56"/>
          <p:cNvSpPr>
            <a:spLocks noChangeArrowheads="1"/>
          </p:cNvSpPr>
          <p:nvPr/>
        </p:nvSpPr>
        <p:spPr bwMode="auto">
          <a:xfrm>
            <a:off x="3863976" y="4418014"/>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400" b="1">
                <a:solidFill>
                  <a:srgbClr val="000000"/>
                </a:solidFill>
              </a:rPr>
              <a:t>基準の</a:t>
            </a:r>
            <a:endParaRPr lang="en-US" altLang="ja-JP" sz="1400" b="1">
              <a:solidFill>
                <a:srgbClr val="000000"/>
              </a:solidFill>
            </a:endParaRPr>
          </a:p>
          <a:p>
            <a:pPr eaLnBrk="1" hangingPunct="1">
              <a:spcBef>
                <a:spcPct val="0"/>
              </a:spcBef>
              <a:buFontTx/>
              <a:buNone/>
            </a:pPr>
            <a:r>
              <a:rPr lang="ja-JP" altLang="en-US" sz="1400" b="1">
                <a:solidFill>
                  <a:srgbClr val="000000"/>
                </a:solidFill>
              </a:rPr>
              <a:t>遵守のみ</a:t>
            </a:r>
            <a:endParaRPr lang="ja-JP" altLang="en-US" sz="1400"/>
          </a:p>
        </p:txBody>
      </p:sp>
      <p:sp>
        <p:nvSpPr>
          <p:cNvPr id="49201" name="正方形/長方形 57"/>
          <p:cNvSpPr>
            <a:spLocks noChangeArrowheads="1"/>
          </p:cNvSpPr>
          <p:nvPr/>
        </p:nvSpPr>
        <p:spPr bwMode="auto">
          <a:xfrm>
            <a:off x="3863976" y="2257426"/>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400" b="1">
                <a:solidFill>
                  <a:srgbClr val="000000"/>
                </a:solidFill>
              </a:rPr>
              <a:t>基準の</a:t>
            </a:r>
            <a:endParaRPr lang="en-US" altLang="ja-JP" sz="1400" b="1">
              <a:solidFill>
                <a:srgbClr val="000000"/>
              </a:solidFill>
            </a:endParaRPr>
          </a:p>
          <a:p>
            <a:pPr eaLnBrk="1" hangingPunct="1">
              <a:spcBef>
                <a:spcPct val="0"/>
              </a:spcBef>
              <a:buFontTx/>
              <a:buNone/>
            </a:pPr>
            <a:r>
              <a:rPr lang="ja-JP" altLang="en-US" sz="1400" b="1">
                <a:solidFill>
                  <a:srgbClr val="000000"/>
                </a:solidFill>
              </a:rPr>
              <a:t>遵守のみ</a:t>
            </a:r>
            <a:endParaRPr lang="ja-JP" altLang="en-US" sz="1400"/>
          </a:p>
        </p:txBody>
      </p:sp>
      <p:sp>
        <p:nvSpPr>
          <p:cNvPr id="45106" name="Text Box 2"/>
          <p:cNvSpPr txBox="1">
            <a:spLocks noChangeArrowheads="1"/>
          </p:cNvSpPr>
          <p:nvPr/>
        </p:nvSpPr>
        <p:spPr bwMode="auto">
          <a:xfrm>
            <a:off x="9696401" y="154514"/>
            <a:ext cx="2291025" cy="1200329"/>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SzPct val="85000"/>
              <a:buFontTx/>
              <a:buNone/>
              <a:defRPr/>
            </a:pPr>
            <a:r>
              <a:rPr lang="ja-JP" altLang="en-US" sz="1800" dirty="0">
                <a:latin typeface="ＭＳ Ｐゴシック" panose="020B0600070205080204" pitchFamily="50" charset="-128"/>
              </a:rPr>
              <a:t>法第１５条、第１６条、</a:t>
            </a:r>
            <a:endParaRPr lang="en-US" altLang="ja-JP" sz="1800" dirty="0">
              <a:latin typeface="ＭＳ Ｐゴシック" panose="020B0600070205080204" pitchFamily="50" charset="-128"/>
            </a:endParaRPr>
          </a:p>
          <a:p>
            <a:pPr eaLnBrk="1" hangingPunct="1">
              <a:spcBef>
                <a:spcPts val="0"/>
              </a:spcBef>
              <a:buSzPct val="85000"/>
              <a:buFontTx/>
              <a:buNone/>
              <a:defRPr/>
            </a:pPr>
            <a:r>
              <a:rPr lang="ja-JP" altLang="en-US" sz="1800" dirty="0">
                <a:latin typeface="ＭＳ Ｐゴシック" panose="020B0600070205080204" pitchFamily="50" charset="-128"/>
              </a:rPr>
              <a:t>第１７条の２、</a:t>
            </a:r>
            <a:endParaRPr lang="en-US" altLang="ja-JP" sz="1800" dirty="0">
              <a:latin typeface="ＭＳ Ｐゴシック" panose="020B0600070205080204" pitchFamily="50" charset="-128"/>
            </a:endParaRPr>
          </a:p>
          <a:p>
            <a:pPr eaLnBrk="1" hangingPunct="1">
              <a:spcBef>
                <a:spcPts val="0"/>
              </a:spcBef>
              <a:buSzPct val="85000"/>
              <a:buFontTx/>
              <a:buNone/>
              <a:defRPr/>
            </a:pPr>
            <a:r>
              <a:rPr lang="ja-JP" altLang="en-US" sz="1800" dirty="0">
                <a:latin typeface="ＭＳ Ｐゴシック" panose="020B0600070205080204" pitchFamily="50" charset="-128"/>
              </a:rPr>
              <a:t>政第５条、</a:t>
            </a:r>
            <a:endParaRPr lang="en-US" altLang="ja-JP" sz="1800" dirty="0">
              <a:latin typeface="ＭＳ Ｐゴシック" panose="020B0600070205080204" pitchFamily="50" charset="-128"/>
            </a:endParaRPr>
          </a:p>
          <a:p>
            <a:pPr eaLnBrk="1" hangingPunct="1">
              <a:spcBef>
                <a:spcPts val="0"/>
              </a:spcBef>
              <a:buSzPct val="85000"/>
              <a:buFontTx/>
              <a:buNone/>
              <a:defRPr/>
            </a:pPr>
            <a:r>
              <a:rPr lang="ja-JP" altLang="en-US" sz="1800" dirty="0">
                <a:latin typeface="ＭＳ Ｐゴシック" panose="020B0600070205080204" pitchFamily="50" charset="-128"/>
              </a:rPr>
              <a:t>一般第１０３条</a:t>
            </a:r>
          </a:p>
        </p:txBody>
      </p:sp>
    </p:spTree>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08212" y="114300"/>
            <a:ext cx="7056437" cy="1016000"/>
          </a:xfrm>
          <a:prstGeom prst="roundRect">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179" name="テキスト ボックス 3"/>
          <p:cNvSpPr txBox="1">
            <a:spLocks noChangeArrowheads="1"/>
          </p:cNvSpPr>
          <p:nvPr/>
        </p:nvSpPr>
        <p:spPr bwMode="auto">
          <a:xfrm>
            <a:off x="916207" y="1479550"/>
            <a:ext cx="1043825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800" dirty="0"/>
              <a:t>①　消火設備内高圧ガス（不活性ガスに限る。）とそれ以外の高圧ガ </a:t>
            </a:r>
            <a:endParaRPr lang="en-US" altLang="ja-JP" sz="2800" dirty="0"/>
          </a:p>
          <a:p>
            <a:pPr eaLnBrk="1" hangingPunct="1">
              <a:spcBef>
                <a:spcPct val="0"/>
              </a:spcBef>
              <a:buFontTx/>
              <a:buNone/>
            </a:pPr>
            <a:r>
              <a:rPr lang="en-US" altLang="ja-JP" sz="2800" dirty="0"/>
              <a:t>   </a:t>
            </a:r>
            <a:r>
              <a:rPr lang="ja-JP" altLang="en-US" sz="2800" dirty="0"/>
              <a:t>スは区分し、両者は合算しない。 また、消火設備内高圧ガスにつ</a:t>
            </a:r>
            <a:endParaRPr lang="en-US" altLang="ja-JP" sz="2800" dirty="0"/>
          </a:p>
          <a:p>
            <a:pPr eaLnBrk="1" hangingPunct="1">
              <a:spcBef>
                <a:spcPct val="0"/>
              </a:spcBef>
              <a:buFontTx/>
              <a:buNone/>
            </a:pPr>
            <a:r>
              <a:rPr lang="ja-JP" altLang="en-US" sz="2800" dirty="0"/>
              <a:t>　いては、設備が配管で接続されている場合のみ合算する。</a:t>
            </a:r>
            <a:endParaRPr lang="en-US" altLang="ja-JP" sz="2800" dirty="0"/>
          </a:p>
          <a:p>
            <a:pPr eaLnBrk="1" hangingPunct="1">
              <a:spcBef>
                <a:spcPct val="0"/>
              </a:spcBef>
              <a:buFontTx/>
              <a:buNone/>
            </a:pPr>
            <a:endParaRPr lang="en-US" altLang="ja-JP" sz="2800" dirty="0"/>
          </a:p>
          <a:p>
            <a:pPr eaLnBrk="1" hangingPunct="1">
              <a:spcBef>
                <a:spcPct val="0"/>
              </a:spcBef>
              <a:buFontTx/>
              <a:buNone/>
            </a:pPr>
            <a:r>
              <a:rPr lang="ja-JP" altLang="en-US" sz="2800" dirty="0"/>
              <a:t>②　消火設備内高圧ガス以外の高圧ガスについては、次のいずれか</a:t>
            </a:r>
            <a:endParaRPr lang="en-US" altLang="ja-JP" sz="2800" dirty="0"/>
          </a:p>
          <a:p>
            <a:pPr eaLnBrk="1" hangingPunct="1">
              <a:spcBef>
                <a:spcPct val="0"/>
              </a:spcBef>
              <a:buFontTx/>
              <a:buNone/>
            </a:pPr>
            <a:r>
              <a:rPr lang="ja-JP" altLang="en-US" sz="2800" dirty="0"/>
              <a:t>　の場合は合算する。</a:t>
            </a:r>
          </a:p>
          <a:p>
            <a:pPr eaLnBrk="1" hangingPunct="1">
              <a:spcBef>
                <a:spcPct val="0"/>
              </a:spcBef>
              <a:buFontTx/>
              <a:buNone/>
            </a:pPr>
            <a:r>
              <a:rPr lang="ja-JP" altLang="en-US" sz="2800" dirty="0"/>
              <a:t>　　イ　容器又は容器以外の貯蔵設備（以下「設備」という）が配管</a:t>
            </a:r>
            <a:endParaRPr lang="en-US" altLang="ja-JP" sz="2800" dirty="0"/>
          </a:p>
          <a:p>
            <a:pPr eaLnBrk="1" hangingPunct="1">
              <a:spcBef>
                <a:spcPct val="0"/>
              </a:spcBef>
              <a:buFontTx/>
              <a:buNone/>
            </a:pPr>
            <a:r>
              <a:rPr lang="ja-JP" altLang="en-US" sz="2800" dirty="0"/>
              <a:t>　　　　で接続されている場合</a:t>
            </a:r>
          </a:p>
          <a:p>
            <a:pPr eaLnBrk="1" hangingPunct="1">
              <a:spcBef>
                <a:spcPct val="0"/>
              </a:spcBef>
              <a:buFontTx/>
              <a:buNone/>
            </a:pPr>
            <a:r>
              <a:rPr lang="ja-JP" altLang="en-US" sz="2800" dirty="0"/>
              <a:t>　　ロ　設備が配管で接続されないときであって次の場合</a:t>
            </a:r>
            <a:endParaRPr lang="en-US" altLang="ja-JP" sz="2800" dirty="0"/>
          </a:p>
          <a:p>
            <a:pPr eaLnBrk="1" hangingPunct="1">
              <a:spcBef>
                <a:spcPct val="0"/>
              </a:spcBef>
              <a:buFontTx/>
              <a:buNone/>
            </a:pPr>
            <a:r>
              <a:rPr lang="ja-JP" altLang="en-US" sz="2800" dirty="0"/>
              <a:t>　　　　容器以外の貯蔵設備同士又は容器と容器以外の貯蔵設備と</a:t>
            </a:r>
            <a:endParaRPr lang="en-US" altLang="ja-JP" sz="2800" dirty="0"/>
          </a:p>
          <a:p>
            <a:pPr eaLnBrk="1" hangingPunct="1">
              <a:spcBef>
                <a:spcPct val="0"/>
              </a:spcBef>
              <a:buFontTx/>
              <a:buNone/>
            </a:pPr>
            <a:r>
              <a:rPr lang="ja-JP" altLang="en-US" sz="2800" dirty="0"/>
              <a:t>　　　　の間が３０ｍ以下である場合</a:t>
            </a:r>
            <a:endParaRPr lang="en-US" altLang="ja-JP" sz="2800" dirty="0"/>
          </a:p>
          <a:p>
            <a:pPr eaLnBrk="1" hangingPunct="1">
              <a:spcBef>
                <a:spcPct val="0"/>
              </a:spcBef>
              <a:buFontTx/>
              <a:buNone/>
            </a:pPr>
            <a:r>
              <a:rPr lang="ja-JP" altLang="en-US" sz="2800" dirty="0"/>
              <a:t>　　　　　</a:t>
            </a:r>
            <a:endParaRPr lang="en-US" altLang="ja-JP" sz="2800" dirty="0"/>
          </a:p>
        </p:txBody>
      </p:sp>
      <p:sp>
        <p:nvSpPr>
          <p:cNvPr id="50180" name="正方形/長方形 2"/>
          <p:cNvSpPr>
            <a:spLocks noChangeArrowheads="1"/>
          </p:cNvSpPr>
          <p:nvPr/>
        </p:nvSpPr>
        <p:spPr bwMode="auto">
          <a:xfrm>
            <a:off x="1919288" y="115888"/>
            <a:ext cx="8064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1" dirty="0"/>
              <a:t> 　　　　　　</a:t>
            </a:r>
            <a:r>
              <a:rPr lang="ja-JP" altLang="en-US" b="1" dirty="0"/>
              <a:t>容積（貯蔵量）の合算について</a:t>
            </a:r>
            <a:endParaRPr lang="en-US" altLang="ja-JP" sz="2800" b="1" dirty="0"/>
          </a:p>
          <a:p>
            <a:pPr eaLnBrk="1" hangingPunct="1">
              <a:spcBef>
                <a:spcPct val="0"/>
              </a:spcBef>
              <a:buFontTx/>
              <a:buNone/>
            </a:pPr>
            <a:r>
              <a:rPr lang="ja-JP" altLang="en-US" sz="2800" b="1" dirty="0"/>
              <a:t>　　　　（法第１６条関係基本通達）</a:t>
            </a:r>
            <a:endParaRPr lang="en-US" altLang="ja-JP" sz="28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10673" y="131764"/>
            <a:ext cx="3095969" cy="576262"/>
          </a:xfrm>
          <a:solidFill>
            <a:schemeClr val="bg2"/>
          </a:solidFill>
          <a:ln>
            <a:solidFill>
              <a:schemeClr val="tx1"/>
            </a:solidFill>
            <a:miter lim="800000"/>
            <a:headEnd/>
            <a:tailEnd/>
          </a:ln>
        </p:spPr>
        <p:txBody>
          <a:bodyPr>
            <a:normAutofit/>
          </a:bodyPr>
          <a:lstStyle/>
          <a:p>
            <a:pPr eaLnBrk="1" hangingPunct="1"/>
            <a:r>
              <a:rPr lang="ja-JP" altLang="en-US" sz="3200" dirty="0">
                <a:latin typeface="ＭＳ Ｐゴシック" panose="020B0600070205080204" pitchFamily="50" charset="-128"/>
                <a:ea typeface="ＭＳ Ｐゴシック" panose="020B0600070205080204" pitchFamily="50" charset="-128"/>
              </a:rPr>
              <a:t>貯蔵能力の合算</a:t>
            </a:r>
          </a:p>
        </p:txBody>
      </p:sp>
      <p:sp>
        <p:nvSpPr>
          <p:cNvPr id="51203" name="AutoShape 3"/>
          <p:cNvSpPr>
            <a:spLocks noChangeArrowheads="1"/>
          </p:cNvSpPr>
          <p:nvPr/>
        </p:nvSpPr>
        <p:spPr bwMode="auto">
          <a:xfrm>
            <a:off x="2424114" y="2403475"/>
            <a:ext cx="3348037" cy="1295400"/>
          </a:xfrm>
          <a:prstGeom prst="roundRect">
            <a:avLst>
              <a:gd name="adj" fmla="val 16667"/>
            </a:avLst>
          </a:prstGeom>
          <a:solidFill>
            <a:srgbClr val="99FF33"/>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04" name="AutoShape 5"/>
          <p:cNvSpPr>
            <a:spLocks noChangeArrowheads="1"/>
          </p:cNvSpPr>
          <p:nvPr/>
        </p:nvSpPr>
        <p:spPr bwMode="auto">
          <a:xfrm>
            <a:off x="5430838" y="2908300"/>
            <a:ext cx="304800" cy="533400"/>
          </a:xfrm>
          <a:prstGeom prst="can">
            <a:avLst>
              <a:gd name="adj" fmla="val 43750"/>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05" name="Line 8"/>
          <p:cNvSpPr>
            <a:spLocks noChangeShapeType="1"/>
          </p:cNvSpPr>
          <p:nvPr/>
        </p:nvSpPr>
        <p:spPr bwMode="auto">
          <a:xfrm>
            <a:off x="3125788" y="2763838"/>
            <a:ext cx="243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06" name="Line 9"/>
          <p:cNvSpPr>
            <a:spLocks noChangeShapeType="1"/>
          </p:cNvSpPr>
          <p:nvPr/>
        </p:nvSpPr>
        <p:spPr bwMode="auto">
          <a:xfrm flipV="1">
            <a:off x="4205288" y="2476500"/>
            <a:ext cx="6858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07" name="Text Box 13"/>
          <p:cNvSpPr txBox="1">
            <a:spLocks noChangeArrowheads="1"/>
          </p:cNvSpPr>
          <p:nvPr/>
        </p:nvSpPr>
        <p:spPr bwMode="auto">
          <a:xfrm>
            <a:off x="6538913" y="2476211"/>
            <a:ext cx="5173720" cy="1200150"/>
          </a:xfrm>
          <a:prstGeom prst="rect">
            <a:avLst/>
          </a:prstGeom>
          <a:solidFill>
            <a:srgbClr val="99FF33"/>
          </a:solidFill>
          <a:ln w="9525">
            <a:solidFill>
              <a:schemeClr val="tx1"/>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容器又は容器以外の貯蔵設備が配管接続の場合は、その間隔に関係なく、一つの貯蔵として合算する。</a:t>
            </a:r>
          </a:p>
        </p:txBody>
      </p:sp>
      <p:grpSp>
        <p:nvGrpSpPr>
          <p:cNvPr id="51208" name="Group 14"/>
          <p:cNvGrpSpPr>
            <a:grpSpLocks/>
          </p:cNvGrpSpPr>
          <p:nvPr/>
        </p:nvGrpSpPr>
        <p:grpSpPr bwMode="auto">
          <a:xfrm>
            <a:off x="2424113" y="3771900"/>
            <a:ext cx="3225800" cy="1570038"/>
            <a:chOff x="288" y="1344"/>
            <a:chExt cx="2304" cy="816"/>
          </a:xfrm>
        </p:grpSpPr>
        <p:sp>
          <p:nvSpPr>
            <p:cNvPr id="51271" name="AutoShape 15"/>
            <p:cNvSpPr>
              <a:spLocks noChangeArrowheads="1"/>
            </p:cNvSpPr>
            <p:nvPr/>
          </p:nvSpPr>
          <p:spPr bwMode="auto">
            <a:xfrm>
              <a:off x="288" y="1344"/>
              <a:ext cx="2304" cy="816"/>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72" name="Line 25"/>
            <p:cNvSpPr>
              <a:spLocks noChangeShapeType="1"/>
            </p:cNvSpPr>
            <p:nvPr/>
          </p:nvSpPr>
          <p:spPr bwMode="auto">
            <a:xfrm flipH="1">
              <a:off x="1043" y="1915"/>
              <a:ext cx="276" cy="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73" name="Line 26"/>
            <p:cNvSpPr>
              <a:spLocks noChangeShapeType="1"/>
            </p:cNvSpPr>
            <p:nvPr/>
          </p:nvSpPr>
          <p:spPr bwMode="auto">
            <a:xfrm>
              <a:off x="1512" y="1920"/>
              <a:ext cx="38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74" name="Text Box 27"/>
            <p:cNvSpPr txBox="1">
              <a:spLocks noChangeArrowheads="1"/>
            </p:cNvSpPr>
            <p:nvPr/>
          </p:nvSpPr>
          <p:spPr bwMode="auto">
            <a:xfrm>
              <a:off x="1285" y="1752"/>
              <a:ext cx="22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800" i="1">
                  <a:latin typeface="ＭＳ Ｐゴシック" pitchFamily="50" charset="-128"/>
                </a:rPr>
                <a:t>L</a:t>
              </a:r>
            </a:p>
          </p:txBody>
        </p:sp>
      </p:grpSp>
      <p:sp>
        <p:nvSpPr>
          <p:cNvPr id="51209" name="Text Box 28"/>
          <p:cNvSpPr txBox="1">
            <a:spLocks noChangeArrowheads="1"/>
          </p:cNvSpPr>
          <p:nvPr/>
        </p:nvSpPr>
        <p:spPr bwMode="auto">
          <a:xfrm>
            <a:off x="6538913" y="3796506"/>
            <a:ext cx="5173720" cy="1570038"/>
          </a:xfrm>
          <a:prstGeom prst="rect">
            <a:avLst/>
          </a:prstGeom>
          <a:solidFill>
            <a:srgbClr val="FF99FF"/>
          </a:solidFill>
          <a:ln w="9525">
            <a:solidFill>
              <a:schemeClr val="tx1"/>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容器以外の貯蔵設備と容器以外の貯蔵設備又は容器と容器以外の貯蔵設備との間（Ｌ）</a:t>
            </a:r>
            <a:r>
              <a:rPr lang="ja-JP" altLang="en-US" sz="2400">
                <a:latin typeface="ＭＳ Ｐゴシック" pitchFamily="50" charset="-128"/>
              </a:rPr>
              <a:t>が３０ｍ</a:t>
            </a:r>
            <a:r>
              <a:rPr lang="ja-JP" altLang="en-US" sz="2400">
                <a:latin typeface="Times New Roman" pitchFamily="18" charset="0"/>
              </a:rPr>
              <a:t>以下の場合は、一つの貯蔵として合算する。</a:t>
            </a:r>
          </a:p>
        </p:txBody>
      </p:sp>
      <p:sp>
        <p:nvSpPr>
          <p:cNvPr id="51212" name="テキスト ボックス 79"/>
          <p:cNvSpPr txBox="1">
            <a:spLocks noChangeArrowheads="1"/>
          </p:cNvSpPr>
          <p:nvPr/>
        </p:nvSpPr>
        <p:spPr bwMode="auto">
          <a:xfrm>
            <a:off x="9249687" y="107712"/>
            <a:ext cx="2589805"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dirty="0">
                <a:latin typeface="Times New Roman" pitchFamily="18" charset="0"/>
              </a:rPr>
              <a:t>法第１６条関係基本通達</a:t>
            </a:r>
          </a:p>
        </p:txBody>
      </p:sp>
      <p:sp>
        <p:nvSpPr>
          <p:cNvPr id="51213" name="Text Box 78"/>
          <p:cNvSpPr txBox="1">
            <a:spLocks noChangeArrowheads="1"/>
          </p:cNvSpPr>
          <p:nvPr/>
        </p:nvSpPr>
        <p:spPr bwMode="auto">
          <a:xfrm>
            <a:off x="1666876" y="1484313"/>
            <a:ext cx="468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ea typeface="ＭＳ ゴシック" pitchFamily="49" charset="-128"/>
              </a:rPr>
              <a:t>①</a:t>
            </a:r>
          </a:p>
        </p:txBody>
      </p:sp>
      <p:sp>
        <p:nvSpPr>
          <p:cNvPr id="51214" name="Text Box 79"/>
          <p:cNvSpPr txBox="1">
            <a:spLocks noChangeArrowheads="1"/>
          </p:cNvSpPr>
          <p:nvPr/>
        </p:nvSpPr>
        <p:spPr bwMode="auto">
          <a:xfrm>
            <a:off x="1687139" y="2413337"/>
            <a:ext cx="665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dirty="0">
                <a:latin typeface="Times New Roman" pitchFamily="18" charset="0"/>
                <a:ea typeface="ＭＳ ゴシック" pitchFamily="49" charset="-128"/>
              </a:rPr>
              <a:t>②</a:t>
            </a:r>
          </a:p>
          <a:p>
            <a:pPr eaLnBrk="1" hangingPunct="1">
              <a:spcBef>
                <a:spcPct val="50000"/>
              </a:spcBef>
              <a:buFontTx/>
              <a:buNone/>
            </a:pPr>
            <a:r>
              <a:rPr lang="ja-JP" altLang="en-US" sz="2400" dirty="0">
                <a:latin typeface="Times New Roman" pitchFamily="18" charset="0"/>
                <a:ea typeface="ＭＳ ゴシック" pitchFamily="49" charset="-128"/>
              </a:rPr>
              <a:t>イ</a:t>
            </a:r>
            <a:endParaRPr lang="en-US" altLang="ja-JP" sz="2400" dirty="0">
              <a:latin typeface="Times New Roman" pitchFamily="18" charset="0"/>
              <a:ea typeface="ＭＳ ゴシック" pitchFamily="49" charset="-128"/>
            </a:endParaRPr>
          </a:p>
        </p:txBody>
      </p:sp>
      <p:sp>
        <p:nvSpPr>
          <p:cNvPr id="51215" name="Oval 11"/>
          <p:cNvSpPr>
            <a:spLocks noChangeArrowheads="1"/>
          </p:cNvSpPr>
          <p:nvPr/>
        </p:nvSpPr>
        <p:spPr bwMode="auto">
          <a:xfrm>
            <a:off x="5502275" y="2908300"/>
            <a:ext cx="152400" cy="762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16" name="Line 6"/>
          <p:cNvSpPr>
            <a:spLocks noChangeShapeType="1"/>
          </p:cNvSpPr>
          <p:nvPr/>
        </p:nvSpPr>
        <p:spPr bwMode="auto">
          <a:xfrm flipV="1">
            <a:off x="3125788" y="2763838"/>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17" name="Line 7"/>
          <p:cNvSpPr>
            <a:spLocks noChangeShapeType="1"/>
          </p:cNvSpPr>
          <p:nvPr/>
        </p:nvSpPr>
        <p:spPr bwMode="auto">
          <a:xfrm flipV="1">
            <a:off x="5573713" y="2763838"/>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18" name="Text Box 76"/>
          <p:cNvSpPr txBox="1">
            <a:spLocks noChangeArrowheads="1"/>
          </p:cNvSpPr>
          <p:nvPr/>
        </p:nvSpPr>
        <p:spPr bwMode="auto">
          <a:xfrm>
            <a:off x="2855913" y="3835400"/>
            <a:ext cx="123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400">
                <a:latin typeface="Times New Roman" pitchFamily="18" charset="0"/>
                <a:ea typeface="ＭＳ ゴシック" pitchFamily="49" charset="-128"/>
              </a:rPr>
              <a:t>[</a:t>
            </a:r>
            <a:r>
              <a:rPr lang="ja-JP" altLang="en-US" sz="2400">
                <a:latin typeface="Times New Roman" pitchFamily="18" charset="0"/>
                <a:ea typeface="ＭＳ ゴシック" pitchFamily="49" charset="-128"/>
              </a:rPr>
              <a:t>間隔</a:t>
            </a:r>
            <a:r>
              <a:rPr lang="en-US" altLang="ja-JP" sz="2400">
                <a:latin typeface="Times New Roman" pitchFamily="18" charset="0"/>
                <a:ea typeface="ＭＳ ゴシック" pitchFamily="49" charset="-128"/>
              </a:rPr>
              <a:t>]</a:t>
            </a:r>
          </a:p>
        </p:txBody>
      </p:sp>
      <p:sp>
        <p:nvSpPr>
          <p:cNvPr id="51219" name="AutoShape 55"/>
          <p:cNvSpPr>
            <a:spLocks noChangeArrowheads="1"/>
          </p:cNvSpPr>
          <p:nvPr/>
        </p:nvSpPr>
        <p:spPr bwMode="auto">
          <a:xfrm rot="-5557566">
            <a:off x="2894807" y="2736057"/>
            <a:ext cx="482600" cy="884237"/>
          </a:xfrm>
          <a:prstGeom prst="can">
            <a:avLst>
              <a:gd name="adj" fmla="val 76258"/>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2" name="正方形/長方形 1"/>
          <p:cNvSpPr/>
          <p:nvPr/>
        </p:nvSpPr>
        <p:spPr>
          <a:xfrm flipV="1">
            <a:off x="2890838" y="3408364"/>
            <a:ext cx="228600" cy="14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正方形/長方形 90"/>
          <p:cNvSpPr/>
          <p:nvPr/>
        </p:nvSpPr>
        <p:spPr>
          <a:xfrm flipV="1">
            <a:off x="3248025" y="3408364"/>
            <a:ext cx="177800" cy="14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22" name="AutoShape 55"/>
          <p:cNvSpPr>
            <a:spLocks noChangeArrowheads="1"/>
          </p:cNvSpPr>
          <p:nvPr/>
        </p:nvSpPr>
        <p:spPr bwMode="auto">
          <a:xfrm rot="-5557566">
            <a:off x="2809875" y="4337050"/>
            <a:ext cx="482600" cy="882650"/>
          </a:xfrm>
          <a:prstGeom prst="can">
            <a:avLst>
              <a:gd name="adj" fmla="val 76121"/>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3" name="正方形/長方形 92"/>
          <p:cNvSpPr/>
          <p:nvPr/>
        </p:nvSpPr>
        <p:spPr>
          <a:xfrm flipV="1">
            <a:off x="2806700" y="5010150"/>
            <a:ext cx="228600" cy="147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正方形/長方形 93"/>
          <p:cNvSpPr/>
          <p:nvPr/>
        </p:nvSpPr>
        <p:spPr>
          <a:xfrm flipV="1">
            <a:off x="3163888" y="5010150"/>
            <a:ext cx="177800" cy="147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25" name="AutoShape 55"/>
          <p:cNvSpPr>
            <a:spLocks noChangeArrowheads="1"/>
          </p:cNvSpPr>
          <p:nvPr/>
        </p:nvSpPr>
        <p:spPr bwMode="auto">
          <a:xfrm rot="-5557566">
            <a:off x="4866482" y="4336257"/>
            <a:ext cx="482600" cy="884237"/>
          </a:xfrm>
          <a:prstGeom prst="can">
            <a:avLst>
              <a:gd name="adj" fmla="val 76258"/>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6" name="正方形/長方形 95"/>
          <p:cNvSpPr/>
          <p:nvPr/>
        </p:nvSpPr>
        <p:spPr>
          <a:xfrm flipV="1">
            <a:off x="4872038" y="5010150"/>
            <a:ext cx="228600" cy="147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正方形/長方形 96"/>
          <p:cNvSpPr/>
          <p:nvPr/>
        </p:nvSpPr>
        <p:spPr>
          <a:xfrm flipV="1">
            <a:off x="5232400" y="5010150"/>
            <a:ext cx="177800" cy="147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 name="Text Box 50"/>
          <p:cNvSpPr txBox="1">
            <a:spLocks noChangeArrowheads="1"/>
          </p:cNvSpPr>
          <p:nvPr/>
        </p:nvSpPr>
        <p:spPr bwMode="auto">
          <a:xfrm>
            <a:off x="6538913" y="1112748"/>
            <a:ext cx="5173720" cy="1015663"/>
          </a:xfrm>
          <a:prstGeom prst="rect">
            <a:avLst/>
          </a:prstGeom>
          <a:solidFill>
            <a:schemeClr val="bg1"/>
          </a:solidFill>
          <a:ln w="9525">
            <a:solidFill>
              <a:schemeClr val="tx1"/>
            </a:solidFill>
            <a:miter lim="800000"/>
            <a:headEnd/>
            <a:tailEnd/>
          </a:ln>
        </p:spPr>
        <p:txBody>
          <a:bodyPr wrap="square">
            <a:spAutoFit/>
          </a:bodyPr>
          <a:lstStyle/>
          <a:p>
            <a:pPr>
              <a:spcBef>
                <a:spcPct val="50000"/>
              </a:spcBef>
              <a:defRPr/>
            </a:pPr>
            <a:r>
              <a:rPr lang="ja-JP" altLang="en-US" sz="2000" dirty="0">
                <a:latin typeface="ＭＳ Ｐゴシック" panose="020B0600070205080204" pitchFamily="50" charset="-128"/>
                <a:ea typeface="ＭＳ Ｐゴシック" panose="020B0600070205080204" pitchFamily="50" charset="-128"/>
              </a:rPr>
              <a:t>設備（容器）の間隔（</a:t>
            </a:r>
            <a:r>
              <a:rPr lang="en-US" altLang="ja-JP" sz="2000" i="1" dirty="0">
                <a:latin typeface="ＭＳ Ｐゴシック" panose="020B0600070205080204" pitchFamily="50" charset="-128"/>
                <a:ea typeface="ＭＳ Ｐゴシック" panose="020B0600070205080204" pitchFamily="50" charset="-128"/>
              </a:rPr>
              <a:t>L</a:t>
            </a:r>
            <a:r>
              <a:rPr lang="ja-JP" altLang="en-US" sz="2000" dirty="0">
                <a:latin typeface="ＭＳ Ｐゴシック" panose="020B0600070205080204" pitchFamily="50" charset="-128"/>
                <a:ea typeface="ＭＳ Ｐゴシック" panose="020B0600070205080204" pitchFamily="50" charset="-128"/>
              </a:rPr>
              <a:t>）に関係なく、配管接続のもののみ一つの貯蔵として合算する。また、消火設備以外の高圧ガスとは合算しない。</a:t>
            </a:r>
          </a:p>
        </p:txBody>
      </p:sp>
      <p:grpSp>
        <p:nvGrpSpPr>
          <p:cNvPr id="51233" name="Group 51"/>
          <p:cNvGrpSpPr>
            <a:grpSpLocks/>
          </p:cNvGrpSpPr>
          <p:nvPr/>
        </p:nvGrpSpPr>
        <p:grpSpPr bwMode="auto">
          <a:xfrm>
            <a:off x="2424113" y="1051720"/>
            <a:ext cx="3657600" cy="1255712"/>
            <a:chOff x="288" y="3234"/>
            <a:chExt cx="2304" cy="791"/>
          </a:xfrm>
        </p:grpSpPr>
        <p:sp>
          <p:nvSpPr>
            <p:cNvPr id="51245" name="AutoShape 52"/>
            <p:cNvSpPr>
              <a:spLocks noChangeArrowheads="1"/>
            </p:cNvSpPr>
            <p:nvPr/>
          </p:nvSpPr>
          <p:spPr bwMode="auto">
            <a:xfrm>
              <a:off x="288" y="3257"/>
              <a:ext cx="2304" cy="76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46" name="AutoShape 53"/>
            <p:cNvSpPr>
              <a:spLocks noChangeArrowheads="1"/>
            </p:cNvSpPr>
            <p:nvPr/>
          </p:nvSpPr>
          <p:spPr bwMode="auto">
            <a:xfrm>
              <a:off x="432" y="3619"/>
              <a:ext cx="192" cy="336"/>
            </a:xfrm>
            <a:prstGeom prst="can">
              <a:avLst>
                <a:gd name="adj" fmla="val 43750"/>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47" name="AutoShape 54"/>
            <p:cNvSpPr>
              <a:spLocks noChangeArrowheads="1"/>
            </p:cNvSpPr>
            <p:nvPr/>
          </p:nvSpPr>
          <p:spPr bwMode="auto">
            <a:xfrm>
              <a:off x="768" y="3619"/>
              <a:ext cx="192" cy="336"/>
            </a:xfrm>
            <a:prstGeom prst="can">
              <a:avLst>
                <a:gd name="adj" fmla="val 43750"/>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48" name="AutoShape 55"/>
            <p:cNvSpPr>
              <a:spLocks noChangeArrowheads="1"/>
            </p:cNvSpPr>
            <p:nvPr/>
          </p:nvSpPr>
          <p:spPr bwMode="auto">
            <a:xfrm>
              <a:off x="2256" y="3619"/>
              <a:ext cx="192" cy="336"/>
            </a:xfrm>
            <a:prstGeom prst="can">
              <a:avLst>
                <a:gd name="adj" fmla="val 43750"/>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49" name="AutoShape 56"/>
            <p:cNvSpPr>
              <a:spLocks noChangeArrowheads="1"/>
            </p:cNvSpPr>
            <p:nvPr/>
          </p:nvSpPr>
          <p:spPr bwMode="auto">
            <a:xfrm>
              <a:off x="1920" y="3619"/>
              <a:ext cx="192" cy="336"/>
            </a:xfrm>
            <a:prstGeom prst="can">
              <a:avLst>
                <a:gd name="adj" fmla="val 43750"/>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50" name="Oval 57"/>
            <p:cNvSpPr>
              <a:spLocks noChangeArrowheads="1"/>
            </p:cNvSpPr>
            <p:nvPr/>
          </p:nvSpPr>
          <p:spPr bwMode="auto">
            <a:xfrm>
              <a:off x="480" y="3597"/>
              <a:ext cx="96"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51" name="Oval 58"/>
            <p:cNvSpPr>
              <a:spLocks noChangeArrowheads="1"/>
            </p:cNvSpPr>
            <p:nvPr/>
          </p:nvSpPr>
          <p:spPr bwMode="auto">
            <a:xfrm>
              <a:off x="816" y="3597"/>
              <a:ext cx="96"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52" name="Oval 59"/>
            <p:cNvSpPr>
              <a:spLocks noChangeArrowheads="1"/>
            </p:cNvSpPr>
            <p:nvPr/>
          </p:nvSpPr>
          <p:spPr bwMode="auto">
            <a:xfrm>
              <a:off x="1968" y="3597"/>
              <a:ext cx="96"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53" name="Oval 60"/>
            <p:cNvSpPr>
              <a:spLocks noChangeArrowheads="1"/>
            </p:cNvSpPr>
            <p:nvPr/>
          </p:nvSpPr>
          <p:spPr bwMode="auto">
            <a:xfrm>
              <a:off x="2304" y="3597"/>
              <a:ext cx="96"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54" name="Line 61"/>
            <p:cNvSpPr>
              <a:spLocks noChangeShapeType="1"/>
            </p:cNvSpPr>
            <p:nvPr/>
          </p:nvSpPr>
          <p:spPr bwMode="auto">
            <a:xfrm flipV="1">
              <a:off x="528" y="3506"/>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55" name="Line 62"/>
            <p:cNvSpPr>
              <a:spLocks noChangeShapeType="1"/>
            </p:cNvSpPr>
            <p:nvPr/>
          </p:nvSpPr>
          <p:spPr bwMode="auto">
            <a:xfrm flipV="1">
              <a:off x="864" y="3506"/>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56" name="Line 63"/>
            <p:cNvSpPr>
              <a:spLocks noChangeShapeType="1"/>
            </p:cNvSpPr>
            <p:nvPr/>
          </p:nvSpPr>
          <p:spPr bwMode="auto">
            <a:xfrm flipH="1">
              <a:off x="528" y="3506"/>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57" name="Line 64"/>
            <p:cNvSpPr>
              <a:spLocks noChangeShapeType="1"/>
            </p:cNvSpPr>
            <p:nvPr/>
          </p:nvSpPr>
          <p:spPr bwMode="auto">
            <a:xfrm flipV="1">
              <a:off x="672" y="3325"/>
              <a:ext cx="288"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58" name="Line 65"/>
            <p:cNvSpPr>
              <a:spLocks noChangeShapeType="1"/>
            </p:cNvSpPr>
            <p:nvPr/>
          </p:nvSpPr>
          <p:spPr bwMode="auto">
            <a:xfrm flipV="1">
              <a:off x="2016" y="3506"/>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59" name="Line 66"/>
            <p:cNvSpPr>
              <a:spLocks noChangeShapeType="1"/>
            </p:cNvSpPr>
            <p:nvPr/>
          </p:nvSpPr>
          <p:spPr bwMode="auto">
            <a:xfrm flipV="1">
              <a:off x="2352" y="3506"/>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60" name="Line 67"/>
            <p:cNvSpPr>
              <a:spLocks noChangeShapeType="1"/>
            </p:cNvSpPr>
            <p:nvPr/>
          </p:nvSpPr>
          <p:spPr bwMode="auto">
            <a:xfrm flipH="1">
              <a:off x="2016" y="3506"/>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61" name="Line 68"/>
            <p:cNvSpPr>
              <a:spLocks noChangeShapeType="1"/>
            </p:cNvSpPr>
            <p:nvPr/>
          </p:nvSpPr>
          <p:spPr bwMode="auto">
            <a:xfrm flipV="1">
              <a:off x="2160" y="3325"/>
              <a:ext cx="24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62" name="Line 69"/>
            <p:cNvSpPr>
              <a:spLocks noChangeShapeType="1"/>
            </p:cNvSpPr>
            <p:nvPr/>
          </p:nvSpPr>
          <p:spPr bwMode="auto">
            <a:xfrm flipH="1">
              <a:off x="960" y="3801"/>
              <a:ext cx="33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63" name="Line 70"/>
            <p:cNvSpPr>
              <a:spLocks noChangeShapeType="1"/>
            </p:cNvSpPr>
            <p:nvPr/>
          </p:nvSpPr>
          <p:spPr bwMode="auto">
            <a:xfrm>
              <a:off x="1536" y="3801"/>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64" name="Text Box 71"/>
            <p:cNvSpPr txBox="1">
              <a:spLocks noChangeArrowheads="1"/>
            </p:cNvSpPr>
            <p:nvPr/>
          </p:nvSpPr>
          <p:spPr bwMode="auto">
            <a:xfrm>
              <a:off x="1296" y="3619"/>
              <a:ext cx="2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800" i="1">
                  <a:latin typeface="ＭＳ Ｐゴシック" pitchFamily="50" charset="-128"/>
                </a:rPr>
                <a:t>L</a:t>
              </a:r>
            </a:p>
          </p:txBody>
        </p:sp>
        <p:sp>
          <p:nvSpPr>
            <p:cNvPr id="51265" name="Text Box 72"/>
            <p:cNvSpPr txBox="1">
              <a:spLocks noChangeArrowheads="1"/>
            </p:cNvSpPr>
            <p:nvPr/>
          </p:nvSpPr>
          <p:spPr bwMode="auto">
            <a:xfrm>
              <a:off x="960" y="3234"/>
              <a:ext cx="10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消火設備用</a:t>
              </a:r>
            </a:p>
          </p:txBody>
        </p:sp>
      </p:grpSp>
      <p:sp>
        <p:nvSpPr>
          <p:cNvPr id="51234" name="Text Box 77"/>
          <p:cNvSpPr txBox="1">
            <a:spLocks noChangeArrowheads="1"/>
          </p:cNvSpPr>
          <p:nvPr/>
        </p:nvSpPr>
        <p:spPr bwMode="auto">
          <a:xfrm>
            <a:off x="3611563" y="134143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ea typeface="ＭＳ ゴシック" pitchFamily="49" charset="-128"/>
              </a:rPr>
              <a:t>[</a:t>
            </a:r>
            <a:r>
              <a:rPr lang="ja-JP" altLang="en-US" sz="2400">
                <a:latin typeface="Times New Roman" pitchFamily="18" charset="0"/>
                <a:ea typeface="ＭＳ ゴシック" pitchFamily="49" charset="-128"/>
              </a:rPr>
              <a:t>間隔</a:t>
            </a:r>
            <a:r>
              <a:rPr lang="en-US" altLang="ja-JP" sz="2400">
                <a:latin typeface="Times New Roman" pitchFamily="18" charset="0"/>
                <a:ea typeface="ＭＳ ゴシック" pitchFamily="49" charset="-128"/>
              </a:rPr>
              <a:t>]</a:t>
            </a:r>
          </a:p>
        </p:txBody>
      </p:sp>
      <p:sp>
        <p:nvSpPr>
          <p:cNvPr id="51235" name="Text Box 79"/>
          <p:cNvSpPr txBox="1">
            <a:spLocks noChangeArrowheads="1"/>
          </p:cNvSpPr>
          <p:nvPr/>
        </p:nvSpPr>
        <p:spPr bwMode="auto">
          <a:xfrm>
            <a:off x="1720592" y="3835400"/>
            <a:ext cx="438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ea typeface="ＭＳ ゴシック" pitchFamily="49" charset="-128"/>
              </a:rPr>
              <a:t>ロ</a:t>
            </a:r>
            <a:endParaRPr lang="en-US" altLang="ja-JP" sz="2400" dirty="0">
              <a:latin typeface="Times New Roman" pitchFamily="18" charset="0"/>
              <a:ea typeface="ＭＳ ゴシック" pitchFamily="49" charset="-128"/>
            </a:endParaRPr>
          </a:p>
        </p:txBody>
      </p:sp>
      <p:sp>
        <p:nvSpPr>
          <p:cNvPr id="51237" name="AutoShape 44"/>
          <p:cNvSpPr>
            <a:spLocks noChangeArrowheads="1"/>
          </p:cNvSpPr>
          <p:nvPr/>
        </p:nvSpPr>
        <p:spPr bwMode="auto">
          <a:xfrm>
            <a:off x="4872039" y="3956051"/>
            <a:ext cx="293687" cy="409575"/>
          </a:xfrm>
          <a:prstGeom prst="can">
            <a:avLst>
              <a:gd name="adj" fmla="val 43885"/>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38" name="Oval 46"/>
          <p:cNvSpPr>
            <a:spLocks noChangeArrowheads="1"/>
          </p:cNvSpPr>
          <p:nvPr/>
        </p:nvSpPr>
        <p:spPr bwMode="auto">
          <a:xfrm>
            <a:off x="4940300" y="3946525"/>
            <a:ext cx="147638" cy="58738"/>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1239" name="Line 25"/>
          <p:cNvSpPr>
            <a:spLocks noChangeShapeType="1"/>
          </p:cNvSpPr>
          <p:nvPr/>
        </p:nvSpPr>
        <p:spPr bwMode="auto">
          <a:xfrm flipH="1">
            <a:off x="3503613" y="4581525"/>
            <a:ext cx="533400" cy="1968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40" name="Text Box 27"/>
          <p:cNvSpPr txBox="1">
            <a:spLocks noChangeArrowheads="1"/>
          </p:cNvSpPr>
          <p:nvPr/>
        </p:nvSpPr>
        <p:spPr bwMode="auto">
          <a:xfrm>
            <a:off x="3971925" y="4221163"/>
            <a:ext cx="317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800" i="1">
                <a:latin typeface="ＭＳ Ｐゴシック" pitchFamily="50" charset="-128"/>
              </a:rPr>
              <a:t>L</a:t>
            </a:r>
          </a:p>
        </p:txBody>
      </p:sp>
      <p:sp>
        <p:nvSpPr>
          <p:cNvPr id="51241" name="Line 26"/>
          <p:cNvSpPr>
            <a:spLocks noChangeShapeType="1"/>
          </p:cNvSpPr>
          <p:nvPr/>
        </p:nvSpPr>
        <p:spPr bwMode="auto">
          <a:xfrm flipV="1">
            <a:off x="4275138" y="4292600"/>
            <a:ext cx="615950" cy="2238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42" name="Text Box 12"/>
          <p:cNvSpPr txBox="1">
            <a:spLocks noChangeArrowheads="1"/>
          </p:cNvSpPr>
          <p:nvPr/>
        </p:nvSpPr>
        <p:spPr bwMode="auto">
          <a:xfrm>
            <a:off x="3557588" y="2781301"/>
            <a:ext cx="1852612" cy="99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000">
                <a:latin typeface="Times New Roman" pitchFamily="18" charset="0"/>
              </a:rPr>
              <a:t>[</a:t>
            </a:r>
            <a:r>
              <a:rPr lang="ja-JP" altLang="en-US" sz="2000">
                <a:latin typeface="Times New Roman" pitchFamily="18" charset="0"/>
              </a:rPr>
              <a:t>配管接続</a:t>
            </a:r>
            <a:r>
              <a:rPr lang="en-US" altLang="ja-JP" sz="2000">
                <a:latin typeface="Times New Roman" pitchFamily="18" charset="0"/>
              </a:rPr>
              <a:t>]</a:t>
            </a:r>
          </a:p>
          <a:p>
            <a:pPr algn="ctr" eaLnBrk="1" hangingPunct="1">
              <a:lnSpc>
                <a:spcPts val="1200"/>
              </a:lnSpc>
              <a:spcBef>
                <a:spcPct val="50000"/>
              </a:spcBef>
              <a:buNone/>
            </a:pPr>
            <a:r>
              <a:rPr lang="ja-JP" altLang="en-US" sz="1800">
                <a:latin typeface="Times New Roman" pitchFamily="18" charset="0"/>
              </a:rPr>
              <a:t>（同種の設備の</a:t>
            </a:r>
            <a:endParaRPr lang="en-US" altLang="ja-JP" sz="1800">
              <a:latin typeface="Times New Roman" pitchFamily="18" charset="0"/>
            </a:endParaRPr>
          </a:p>
          <a:p>
            <a:pPr eaLnBrk="1" hangingPunct="1">
              <a:lnSpc>
                <a:spcPts val="1200"/>
              </a:lnSpc>
              <a:spcBef>
                <a:spcPct val="50000"/>
              </a:spcBef>
              <a:buNone/>
            </a:pPr>
            <a:r>
              <a:rPr lang="ja-JP" altLang="en-US" sz="1800">
                <a:latin typeface="Times New Roman" pitchFamily="18" charset="0"/>
              </a:rPr>
              <a:t>　場合を含む。）</a:t>
            </a:r>
            <a:endParaRPr lang="en-US" altLang="ja-JP" sz="1800">
              <a:latin typeface="Times New Roman"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D3938E66-3058-0F95-1BD7-68BBC8EFA5F6}"/>
              </a:ext>
            </a:extLst>
          </p:cNvPr>
          <p:cNvSpPr/>
          <p:nvPr/>
        </p:nvSpPr>
        <p:spPr>
          <a:xfrm>
            <a:off x="1012054" y="3227549"/>
            <a:ext cx="10475651" cy="2349795"/>
          </a:xfrm>
          <a:prstGeom prst="roundRect">
            <a:avLst/>
          </a:prstGeom>
          <a:solidFill>
            <a:schemeClr val="accent2">
              <a:lumMod val="40000"/>
              <a:lumOff val="6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600" dirty="0">
                <a:solidFill>
                  <a:prstClr val="black"/>
                </a:solidFill>
                <a:latin typeface="ＭＳ Ｐゴシック" panose="020B0600070205080204" pitchFamily="50" charset="-128"/>
                <a:ea typeface="ＭＳ Ｐゴシック" panose="020B0600070205080204" pitchFamily="50" charset="-128"/>
              </a:rPr>
              <a:t>・高圧ガス保安法の許可・届出の手続き等のポイント</a:t>
            </a:r>
            <a:endParaRPr lang="en-US" altLang="ja-JP" sz="3600" dirty="0">
              <a:solidFill>
                <a:prstClr val="black"/>
              </a:solidFill>
              <a:latin typeface="ＭＳ Ｐゴシック" panose="020B0600070205080204" pitchFamily="50" charset="-128"/>
              <a:ea typeface="ＭＳ Ｐゴシック" panose="020B0600070205080204" pitchFamily="50" charset="-128"/>
            </a:endParaRPr>
          </a:p>
          <a:p>
            <a:pPr lvl="0" defTabSz="457200">
              <a:defRPr/>
            </a:pPr>
            <a:r>
              <a:rPr lang="ja-JP" altLang="en-US" sz="3600" dirty="0">
                <a:solidFill>
                  <a:prstClr val="black"/>
                </a:solidFill>
                <a:latin typeface="ＭＳ Ｐゴシック" panose="020B0600070205080204" pitchFamily="50" charset="-128"/>
                <a:ea typeface="ＭＳ Ｐゴシック" panose="020B0600070205080204" pitchFamily="50" charset="-128"/>
              </a:rPr>
              <a:t>・高圧ガスの貯蔵・消費・廃棄等の基準</a:t>
            </a:r>
            <a:endParaRPr lang="en-US" altLang="ja-JP" sz="3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3600" dirty="0">
                <a:solidFill>
                  <a:prstClr val="black"/>
                </a:solidFill>
                <a:latin typeface="ＭＳ Ｐゴシック" panose="020B0600070205080204" pitchFamily="50" charset="-128"/>
                <a:ea typeface="ＭＳ Ｐゴシック" panose="020B0600070205080204" pitchFamily="50" charset="-128"/>
              </a:rPr>
              <a:t>・保安係員及び従業者の責務等</a:t>
            </a:r>
            <a:endParaRPr kumimoji="1" lang="ja-JP" altLang="en-US" sz="36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四角形: 角を丸くする 1">
            <a:extLst>
              <a:ext uri="{FF2B5EF4-FFF2-40B4-BE49-F238E27FC236}">
                <a16:creationId xmlns:a16="http://schemas.microsoft.com/office/drawing/2014/main" id="{D821B4C7-EE53-F8AC-D644-479DDC41BDD3}"/>
              </a:ext>
            </a:extLst>
          </p:cNvPr>
          <p:cNvSpPr/>
          <p:nvPr/>
        </p:nvSpPr>
        <p:spPr>
          <a:xfrm>
            <a:off x="3070895" y="1006735"/>
            <a:ext cx="5424712" cy="1050300"/>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ＭＳ Ｐゴシック" panose="020B0600070205080204" pitchFamily="50" charset="-128"/>
                <a:ea typeface="ＭＳ Ｐゴシック" panose="020B0600070205080204" pitchFamily="50" charset="-128"/>
              </a:rPr>
              <a:t>１．高圧ガス保安法</a:t>
            </a:r>
            <a:endParaRPr kumimoji="1" lang="en-US" altLang="ja-JP" sz="4400" dirty="0">
              <a:solidFill>
                <a:schemeClr val="tx1"/>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1EF24A03-168F-D34C-C33B-CCF40B04516B}"/>
              </a:ext>
            </a:extLst>
          </p:cNvPr>
          <p:cNvSpPr>
            <a:spLocks noGrp="1"/>
          </p:cNvSpPr>
          <p:nvPr>
            <p:ph type="sldNum" sz="quarter" idx="12"/>
          </p:nvPr>
        </p:nvSpPr>
        <p:spPr/>
        <p:txBody>
          <a:bodyPr/>
          <a:lstStyle/>
          <a:p>
            <a:fld id="{4817A756-031C-47AC-BDA0-CF8291E3D73D}" type="slidenum">
              <a:rPr kumimoji="1" lang="ja-JP" altLang="en-US" smtClean="0"/>
              <a:t>2</a:t>
            </a:fld>
            <a:endParaRPr kumimoji="1" lang="ja-JP" altLang="en-US"/>
          </a:p>
        </p:txBody>
      </p:sp>
    </p:spTree>
    <p:extLst>
      <p:ext uri="{BB962C8B-B14F-4D97-AF65-F5344CB8AC3E}">
        <p14:creationId xmlns:p14="http://schemas.microsoft.com/office/powerpoint/2010/main" val="23675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2"/>
          <p:cNvSpPr>
            <a:spLocks noChangeArrowheads="1"/>
          </p:cNvSpPr>
          <p:nvPr/>
        </p:nvSpPr>
        <p:spPr bwMode="auto">
          <a:xfrm>
            <a:off x="3648076" y="4365625"/>
            <a:ext cx="3908425" cy="833438"/>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4275" name="Rectangle 2"/>
          <p:cNvSpPr>
            <a:spLocks noGrp="1" noChangeArrowheads="1"/>
          </p:cNvSpPr>
          <p:nvPr>
            <p:ph type="ctrTitle"/>
          </p:nvPr>
        </p:nvSpPr>
        <p:spPr>
          <a:xfrm>
            <a:off x="3143249" y="260350"/>
            <a:ext cx="5003223" cy="865188"/>
          </a:xfrm>
          <a:solidFill>
            <a:schemeClr val="accent2">
              <a:lumMod val="20000"/>
              <a:lumOff val="80000"/>
            </a:schemeClr>
          </a:solidFill>
          <a:ln w="57150" cmpd="thickThin">
            <a:solidFill>
              <a:srgbClr val="C00000"/>
            </a:solidFill>
            <a:miter lim="800000"/>
            <a:headEnd/>
            <a:tailEnd/>
          </a:ln>
        </p:spPr>
        <p:txBody>
          <a:bodyPr>
            <a:noAutofit/>
          </a:bodyPr>
          <a:lstStyle/>
          <a:p>
            <a:pPr algn="l" eaLnBrk="1" hangingPunct="1"/>
            <a:r>
              <a:rPr lang="ja-JP" altLang="en-US" sz="2800" b="1" i="1" dirty="0">
                <a:latin typeface="ＭＳ Ｐゴシック" panose="020B0600070205080204" pitchFamily="50" charset="-128"/>
                <a:ea typeface="ＭＳ Ｐゴシック" panose="020B0600070205080204" pitchFamily="50" charset="-128"/>
              </a:rPr>
              <a:t>第一種ガスと第二種ガスの　　両方を混在貯蔵している場合</a:t>
            </a:r>
          </a:p>
        </p:txBody>
      </p:sp>
      <p:sp>
        <p:nvSpPr>
          <p:cNvPr id="54276" name="Rectangle 3"/>
          <p:cNvSpPr>
            <a:spLocks noGrp="1" noChangeArrowheads="1"/>
          </p:cNvSpPr>
          <p:nvPr>
            <p:ph type="subTitle" idx="1"/>
          </p:nvPr>
        </p:nvSpPr>
        <p:spPr>
          <a:xfrm>
            <a:off x="1542850" y="1782167"/>
            <a:ext cx="8118875" cy="838200"/>
          </a:xfrm>
        </p:spPr>
        <p:txBody>
          <a:bodyPr>
            <a:normAutofit fontScale="25000" lnSpcReduction="20000"/>
          </a:bodyPr>
          <a:lstStyle/>
          <a:p>
            <a:pPr algn="l" eaLnBrk="1" hangingPunct="1">
              <a:lnSpc>
                <a:spcPct val="120000"/>
              </a:lnSpc>
              <a:spcBef>
                <a:spcPts val="0"/>
              </a:spcBef>
            </a:pPr>
            <a:r>
              <a:rPr lang="ja-JP" altLang="en-US" sz="7400" b="1" dirty="0">
                <a:solidFill>
                  <a:srgbClr val="000000"/>
                </a:solidFill>
                <a:latin typeface="ＭＳ Ｐゴシック" panose="020B0600070205080204" pitchFamily="50" charset="-128"/>
                <a:ea typeface="ＭＳ Ｐゴシック" panose="020B0600070205080204" pitchFamily="50" charset="-128"/>
              </a:rPr>
              <a:t>　</a:t>
            </a:r>
            <a:r>
              <a:rPr lang="ja-JP" altLang="en-US" sz="9600" dirty="0">
                <a:solidFill>
                  <a:srgbClr val="000000"/>
                </a:solidFill>
                <a:latin typeface="ＭＳ Ｐゴシック" panose="020B0600070205080204" pitchFamily="50" charset="-128"/>
                <a:ea typeface="ＭＳ Ｐゴシック" panose="020B0600070205080204" pitchFamily="50" charset="-128"/>
              </a:rPr>
              <a:t>合計貯蔵数量が１０００</a:t>
            </a:r>
            <a:r>
              <a:rPr lang="en-US" altLang="ja-JP" sz="9600" dirty="0">
                <a:solidFill>
                  <a:srgbClr val="000000"/>
                </a:solidFill>
                <a:latin typeface="ＭＳ Ｐゴシック" panose="020B0600070205080204" pitchFamily="50" charset="-128"/>
                <a:ea typeface="ＭＳ Ｐゴシック" panose="020B0600070205080204" pitchFamily="50" charset="-128"/>
              </a:rPr>
              <a:t>m</a:t>
            </a:r>
            <a:r>
              <a:rPr lang="ja-JP" altLang="en-US" sz="9600" baseline="30000" dirty="0">
                <a:solidFill>
                  <a:srgbClr val="000000"/>
                </a:solidFill>
                <a:latin typeface="ＭＳ Ｐゴシック" panose="020B0600070205080204" pitchFamily="50" charset="-128"/>
                <a:ea typeface="ＭＳ Ｐゴシック" panose="020B0600070205080204" pitchFamily="50" charset="-128"/>
              </a:rPr>
              <a:t>３</a:t>
            </a:r>
            <a:r>
              <a:rPr lang="ja-JP" altLang="en-US" sz="9600" dirty="0">
                <a:solidFill>
                  <a:srgbClr val="000000"/>
                </a:solidFill>
                <a:latin typeface="ＭＳ Ｐゴシック" panose="020B0600070205080204" pitchFamily="50" charset="-128"/>
                <a:ea typeface="ＭＳ Ｐゴシック" panose="020B0600070205080204" pitchFamily="50" charset="-128"/>
              </a:rPr>
              <a:t>を超え、３０００</a:t>
            </a:r>
            <a:r>
              <a:rPr lang="en-US" altLang="ja-JP" sz="9600" dirty="0">
                <a:solidFill>
                  <a:srgbClr val="000000"/>
                </a:solidFill>
                <a:latin typeface="ＭＳ Ｐゴシック" panose="020B0600070205080204" pitchFamily="50" charset="-128"/>
                <a:ea typeface="ＭＳ Ｐゴシック" panose="020B0600070205080204" pitchFamily="50" charset="-128"/>
              </a:rPr>
              <a:t>m</a:t>
            </a:r>
            <a:r>
              <a:rPr lang="ja-JP" altLang="en-US" sz="9600" baseline="30000" dirty="0">
                <a:solidFill>
                  <a:srgbClr val="000000"/>
                </a:solidFill>
                <a:latin typeface="ＭＳ Ｐゴシック" panose="020B0600070205080204" pitchFamily="50" charset="-128"/>
                <a:ea typeface="ＭＳ Ｐゴシック" panose="020B0600070205080204" pitchFamily="50" charset="-128"/>
              </a:rPr>
              <a:t>３</a:t>
            </a:r>
            <a:r>
              <a:rPr lang="ja-JP" altLang="en-US" sz="9600" dirty="0">
                <a:solidFill>
                  <a:srgbClr val="000000"/>
                </a:solidFill>
                <a:latin typeface="ＭＳ Ｐゴシック" panose="020B0600070205080204" pitchFamily="50" charset="-128"/>
                <a:ea typeface="ＭＳ Ｐゴシック" panose="020B0600070205080204" pitchFamily="50" charset="-128"/>
              </a:rPr>
              <a:t>以下であって、</a:t>
            </a:r>
            <a:endParaRPr lang="en-US" altLang="ja-JP" sz="9600" dirty="0">
              <a:solidFill>
                <a:srgbClr val="000000"/>
              </a:solidFill>
              <a:latin typeface="ＭＳ Ｐゴシック" panose="020B0600070205080204" pitchFamily="50" charset="-128"/>
              <a:ea typeface="ＭＳ Ｐゴシック" panose="020B0600070205080204" pitchFamily="50" charset="-128"/>
            </a:endParaRPr>
          </a:p>
          <a:p>
            <a:pPr algn="l" eaLnBrk="1" hangingPunct="1">
              <a:lnSpc>
                <a:spcPct val="120000"/>
              </a:lnSpc>
              <a:spcBef>
                <a:spcPts val="0"/>
              </a:spcBef>
            </a:pPr>
            <a:r>
              <a:rPr lang="en-US" altLang="ja-JP" sz="9600" dirty="0">
                <a:solidFill>
                  <a:srgbClr val="000000"/>
                </a:solidFill>
                <a:latin typeface="ＭＳ Ｐゴシック" panose="020B0600070205080204" pitchFamily="50" charset="-128"/>
                <a:ea typeface="ＭＳ Ｐゴシック" panose="020B0600070205080204" pitchFamily="50" charset="-128"/>
              </a:rPr>
              <a:t>  </a:t>
            </a:r>
            <a:r>
              <a:rPr lang="ja-JP" altLang="en-US" sz="9600" dirty="0">
                <a:solidFill>
                  <a:srgbClr val="000000"/>
                </a:solidFill>
                <a:latin typeface="ＭＳ Ｐゴシック" panose="020B0600070205080204" pitchFamily="50" charset="-128"/>
                <a:ea typeface="ＭＳ Ｐゴシック" panose="020B0600070205080204" pitchFamily="50" charset="-128"/>
              </a:rPr>
              <a:t>次の計算式の計算値（</a:t>
            </a:r>
            <a:r>
              <a:rPr lang="en-US" altLang="ja-JP" sz="9600" dirty="0">
                <a:solidFill>
                  <a:srgbClr val="000000"/>
                </a:solidFill>
                <a:latin typeface="ＭＳ Ｐゴシック" panose="020B0600070205080204" pitchFamily="50" charset="-128"/>
                <a:ea typeface="ＭＳ Ｐゴシック" panose="020B0600070205080204" pitchFamily="50" charset="-128"/>
              </a:rPr>
              <a:t>N</a:t>
            </a:r>
            <a:r>
              <a:rPr lang="ja-JP" altLang="en-US" sz="9600" dirty="0">
                <a:solidFill>
                  <a:srgbClr val="000000"/>
                </a:solidFill>
                <a:latin typeface="ＭＳ Ｐゴシック" panose="020B0600070205080204" pitchFamily="50" charset="-128"/>
                <a:ea typeface="ＭＳ Ｐゴシック" panose="020B0600070205080204" pitchFamily="50" charset="-128"/>
              </a:rPr>
              <a:t>）と比べて、</a:t>
            </a:r>
            <a:r>
              <a:rPr lang="ja-JP" altLang="en-US" sz="9600" b="1" dirty="0">
                <a:solidFill>
                  <a:srgbClr val="000000"/>
                </a:solidFill>
                <a:latin typeface="ＭＳ Ｐゴシック" panose="020B0600070205080204" pitchFamily="50" charset="-128"/>
                <a:ea typeface="ＭＳ Ｐゴシック" panose="020B0600070205080204" pitchFamily="50" charset="-128"/>
              </a:rPr>
              <a:t>　　　</a:t>
            </a:r>
          </a:p>
        </p:txBody>
      </p:sp>
      <p:sp>
        <p:nvSpPr>
          <p:cNvPr id="54277" name="Text Box 4"/>
          <p:cNvSpPr txBox="1">
            <a:spLocks noChangeArrowheads="1"/>
          </p:cNvSpPr>
          <p:nvPr/>
        </p:nvSpPr>
        <p:spPr bwMode="auto">
          <a:xfrm>
            <a:off x="9213589" y="260350"/>
            <a:ext cx="2355559" cy="923330"/>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SzPct val="85000"/>
              <a:buFontTx/>
              <a:buNone/>
            </a:pPr>
            <a:r>
              <a:rPr lang="ja-JP" altLang="en-US" sz="1800" dirty="0"/>
              <a:t>法第１６条、１７条の２、</a:t>
            </a:r>
            <a:endParaRPr lang="en-US" altLang="ja-JP" sz="1800" dirty="0"/>
          </a:p>
          <a:p>
            <a:pPr eaLnBrk="1" hangingPunct="1">
              <a:spcBef>
                <a:spcPts val="0"/>
              </a:spcBef>
              <a:buSzPct val="85000"/>
              <a:buFontTx/>
              <a:buNone/>
            </a:pPr>
            <a:r>
              <a:rPr lang="ja-JP" altLang="en-US" sz="1800" dirty="0"/>
              <a:t>政第５条、</a:t>
            </a:r>
            <a:endParaRPr lang="en-US" altLang="ja-JP" sz="1800" dirty="0"/>
          </a:p>
          <a:p>
            <a:pPr eaLnBrk="1" hangingPunct="1">
              <a:spcBef>
                <a:spcPts val="0"/>
              </a:spcBef>
              <a:buSzPct val="85000"/>
              <a:buFontTx/>
              <a:buNone/>
            </a:pPr>
            <a:r>
              <a:rPr lang="ja-JP" altLang="en-US" sz="1800" dirty="0"/>
              <a:t>一般第１０３条</a:t>
            </a:r>
          </a:p>
        </p:txBody>
      </p:sp>
      <p:sp>
        <p:nvSpPr>
          <p:cNvPr id="54278" name="Text Box 6"/>
          <p:cNvSpPr txBox="1">
            <a:spLocks noChangeArrowheads="1"/>
          </p:cNvSpPr>
          <p:nvPr/>
        </p:nvSpPr>
        <p:spPr bwMode="auto">
          <a:xfrm>
            <a:off x="4648200" y="5168901"/>
            <a:ext cx="55626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sz="2800" b="1">
                <a:solidFill>
                  <a:srgbClr val="000000"/>
                </a:solidFill>
              </a:rPr>
              <a:t>Ｍ：第一種ガスの容積（ </a:t>
            </a:r>
            <a:r>
              <a:rPr lang="en-US" altLang="ja-JP" sz="2800" b="1">
                <a:solidFill>
                  <a:srgbClr val="000000"/>
                </a:solidFill>
              </a:rPr>
              <a:t>m</a:t>
            </a:r>
            <a:r>
              <a:rPr lang="ja-JP" altLang="en-US" sz="2800" b="1" baseline="30000">
                <a:solidFill>
                  <a:srgbClr val="000000"/>
                </a:solidFill>
              </a:rPr>
              <a:t>３</a:t>
            </a:r>
            <a:r>
              <a:rPr lang="ja-JP" altLang="en-US" sz="2800" b="1">
                <a:solidFill>
                  <a:srgbClr val="000000"/>
                </a:solidFill>
              </a:rPr>
              <a:t> ）</a:t>
            </a:r>
          </a:p>
          <a:p>
            <a:pPr eaLnBrk="1" hangingPunct="1">
              <a:spcBef>
                <a:spcPct val="50000"/>
              </a:spcBef>
              <a:buSzPct val="85000"/>
              <a:buFontTx/>
              <a:buNone/>
            </a:pPr>
            <a:r>
              <a:rPr lang="ja-JP" altLang="en-US" sz="2800">
                <a:solidFill>
                  <a:srgbClr val="000000"/>
                </a:solidFill>
              </a:rPr>
              <a:t>（液化ガス１０ ㎏を１ </a:t>
            </a:r>
            <a:r>
              <a:rPr lang="en-US" altLang="ja-JP" sz="2800">
                <a:solidFill>
                  <a:srgbClr val="000000"/>
                </a:solidFill>
              </a:rPr>
              <a:t>m</a:t>
            </a:r>
            <a:r>
              <a:rPr lang="ja-JP" altLang="en-US" sz="2800" baseline="30000">
                <a:solidFill>
                  <a:srgbClr val="000000"/>
                </a:solidFill>
              </a:rPr>
              <a:t>３</a:t>
            </a:r>
            <a:r>
              <a:rPr lang="ja-JP" altLang="en-US" sz="2800">
                <a:solidFill>
                  <a:srgbClr val="000000"/>
                </a:solidFill>
              </a:rPr>
              <a:t>とする。）　　 　</a:t>
            </a:r>
          </a:p>
        </p:txBody>
      </p:sp>
      <p:sp>
        <p:nvSpPr>
          <p:cNvPr id="54279" name="AutoShape 7"/>
          <p:cNvSpPr>
            <a:spLocks noChangeArrowheads="1"/>
          </p:cNvSpPr>
          <p:nvPr/>
        </p:nvSpPr>
        <p:spPr bwMode="auto">
          <a:xfrm>
            <a:off x="5410200" y="3187700"/>
            <a:ext cx="914400" cy="228600"/>
          </a:xfrm>
          <a:prstGeom prst="rightArrow">
            <a:avLst>
              <a:gd name="adj1" fmla="val 50000"/>
              <a:gd name="adj2" fmla="val 100000"/>
            </a:avLst>
          </a:prstGeom>
          <a:solidFill>
            <a:srgbClr val="009900"/>
          </a:solidFill>
          <a:ln w="9525">
            <a:solidFill>
              <a:schemeClr val="folHlink"/>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4280" name="Text Box 8"/>
          <p:cNvSpPr txBox="1">
            <a:spLocks noChangeArrowheads="1"/>
          </p:cNvSpPr>
          <p:nvPr/>
        </p:nvSpPr>
        <p:spPr bwMode="auto">
          <a:xfrm>
            <a:off x="1755775" y="3633788"/>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SzPct val="85000"/>
              <a:buFontTx/>
              <a:buNone/>
            </a:pPr>
            <a:r>
              <a:rPr lang="en-US" altLang="ja-JP" sz="2000">
                <a:solidFill>
                  <a:srgbClr val="000000"/>
                </a:solidFill>
              </a:rPr>
              <a:t>■</a:t>
            </a:r>
            <a:r>
              <a:rPr lang="ja-JP" altLang="en-US" sz="3600">
                <a:solidFill>
                  <a:srgbClr val="000000"/>
                </a:solidFill>
              </a:rPr>
              <a:t>　</a:t>
            </a:r>
            <a:r>
              <a:rPr lang="en-US" altLang="ja-JP">
                <a:solidFill>
                  <a:srgbClr val="000000"/>
                </a:solidFill>
              </a:rPr>
              <a:t>N</a:t>
            </a:r>
            <a:r>
              <a:rPr lang="ja-JP" altLang="en-US">
                <a:solidFill>
                  <a:srgbClr val="000000"/>
                </a:solidFill>
              </a:rPr>
              <a:t>　未満の場合</a:t>
            </a:r>
            <a:r>
              <a:rPr lang="ja-JP" altLang="en-US"/>
              <a:t> 　</a:t>
            </a:r>
          </a:p>
        </p:txBody>
      </p:sp>
      <p:sp>
        <p:nvSpPr>
          <p:cNvPr id="54281" name="Text Box 9"/>
          <p:cNvSpPr txBox="1">
            <a:spLocks noChangeArrowheads="1"/>
          </p:cNvSpPr>
          <p:nvPr/>
        </p:nvSpPr>
        <p:spPr bwMode="auto">
          <a:xfrm>
            <a:off x="1524000" y="2959100"/>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SzPct val="85000"/>
              <a:buFontTx/>
              <a:buNone/>
            </a:pPr>
            <a:r>
              <a:rPr lang="en-US" altLang="ja-JP" sz="2000">
                <a:solidFill>
                  <a:srgbClr val="000000"/>
                </a:solidFill>
              </a:rPr>
              <a:t>■</a:t>
            </a:r>
            <a:r>
              <a:rPr lang="ja-JP" altLang="en-US">
                <a:solidFill>
                  <a:srgbClr val="000000"/>
                </a:solidFill>
              </a:rPr>
              <a:t>　</a:t>
            </a:r>
            <a:r>
              <a:rPr lang="en-US" altLang="ja-JP">
                <a:solidFill>
                  <a:srgbClr val="000000"/>
                </a:solidFill>
              </a:rPr>
              <a:t>N</a:t>
            </a:r>
            <a:r>
              <a:rPr lang="ja-JP" altLang="en-US">
                <a:solidFill>
                  <a:srgbClr val="000000"/>
                </a:solidFill>
              </a:rPr>
              <a:t>　以上の場合</a:t>
            </a:r>
          </a:p>
        </p:txBody>
      </p:sp>
      <p:sp>
        <p:nvSpPr>
          <p:cNvPr id="54282" name="AutoShape 10"/>
          <p:cNvSpPr>
            <a:spLocks noChangeArrowheads="1"/>
          </p:cNvSpPr>
          <p:nvPr/>
        </p:nvSpPr>
        <p:spPr bwMode="auto">
          <a:xfrm>
            <a:off x="5410200" y="3797300"/>
            <a:ext cx="914400" cy="228600"/>
          </a:xfrm>
          <a:prstGeom prst="rightArrow">
            <a:avLst>
              <a:gd name="adj1" fmla="val 50000"/>
              <a:gd name="adj2" fmla="val 100000"/>
            </a:avLst>
          </a:prstGeom>
          <a:solidFill>
            <a:srgbClr val="009900"/>
          </a:solidFill>
          <a:ln w="9525">
            <a:solidFill>
              <a:schemeClr val="folHlink"/>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4283" name="Text Box 11"/>
          <p:cNvSpPr txBox="1">
            <a:spLocks noChangeArrowheads="1"/>
          </p:cNvSpPr>
          <p:nvPr/>
        </p:nvSpPr>
        <p:spPr bwMode="auto">
          <a:xfrm>
            <a:off x="6230938" y="2984501"/>
            <a:ext cx="357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SzPct val="85000"/>
              <a:buFontTx/>
              <a:buNone/>
            </a:pPr>
            <a:r>
              <a:rPr lang="ja-JP" altLang="en-US" sz="2800">
                <a:solidFill>
                  <a:srgbClr val="000000"/>
                </a:solidFill>
              </a:rPr>
              <a:t>（許可）第一種貯蔵所</a:t>
            </a:r>
          </a:p>
        </p:txBody>
      </p:sp>
      <p:sp>
        <p:nvSpPr>
          <p:cNvPr id="54284" name="Text Box 12"/>
          <p:cNvSpPr txBox="1">
            <a:spLocks noChangeArrowheads="1"/>
          </p:cNvSpPr>
          <p:nvPr/>
        </p:nvSpPr>
        <p:spPr bwMode="auto">
          <a:xfrm>
            <a:off x="6208713" y="3632201"/>
            <a:ext cx="357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SzPct val="85000"/>
              <a:buFontTx/>
              <a:buNone/>
            </a:pPr>
            <a:r>
              <a:rPr lang="ja-JP" altLang="en-US" sz="2800">
                <a:solidFill>
                  <a:srgbClr val="000000"/>
                </a:solidFill>
              </a:rPr>
              <a:t>（届出）第二種貯蔵所</a:t>
            </a:r>
          </a:p>
        </p:txBody>
      </p:sp>
      <p:sp>
        <p:nvSpPr>
          <p:cNvPr id="54287" name="Text Box 18"/>
          <p:cNvSpPr txBox="1">
            <a:spLocks noChangeArrowheads="1"/>
          </p:cNvSpPr>
          <p:nvPr/>
        </p:nvSpPr>
        <p:spPr bwMode="auto">
          <a:xfrm>
            <a:off x="6118225" y="4241800"/>
            <a:ext cx="503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b="1"/>
              <a:t>２</a:t>
            </a:r>
          </a:p>
        </p:txBody>
      </p:sp>
      <p:sp>
        <p:nvSpPr>
          <p:cNvPr id="54288" name="Text Box 19"/>
          <p:cNvSpPr txBox="1">
            <a:spLocks noChangeArrowheads="1"/>
          </p:cNvSpPr>
          <p:nvPr/>
        </p:nvSpPr>
        <p:spPr bwMode="auto">
          <a:xfrm>
            <a:off x="6140450" y="4683125"/>
            <a:ext cx="503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b="1"/>
              <a:t>３</a:t>
            </a:r>
          </a:p>
        </p:txBody>
      </p:sp>
      <p:sp>
        <p:nvSpPr>
          <p:cNvPr id="54289" name="Text Box 20"/>
          <p:cNvSpPr txBox="1">
            <a:spLocks noChangeArrowheads="1"/>
          </p:cNvSpPr>
          <p:nvPr/>
        </p:nvSpPr>
        <p:spPr bwMode="auto">
          <a:xfrm>
            <a:off x="6067425" y="4468814"/>
            <a:ext cx="503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b="1"/>
              <a:t>ー</a:t>
            </a:r>
          </a:p>
        </p:txBody>
      </p:sp>
      <p:sp>
        <p:nvSpPr>
          <p:cNvPr id="54290" name="Rectangle 21"/>
          <p:cNvSpPr>
            <a:spLocks noChangeArrowheads="1"/>
          </p:cNvSpPr>
          <p:nvPr/>
        </p:nvSpPr>
        <p:spPr bwMode="auto">
          <a:xfrm>
            <a:off x="3700463" y="4508500"/>
            <a:ext cx="3763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SzPct val="85000"/>
              <a:buFontTx/>
              <a:buNone/>
            </a:pPr>
            <a:r>
              <a:rPr lang="ja-JP" altLang="en-US" b="1" dirty="0">
                <a:solidFill>
                  <a:srgbClr val="000000"/>
                </a:solidFill>
              </a:rPr>
              <a:t>Ｎ＝１０００＋　　</a:t>
            </a:r>
            <a:r>
              <a:rPr lang="en-US" altLang="ja-JP" b="1" dirty="0">
                <a:solidFill>
                  <a:srgbClr val="000000"/>
                </a:solidFill>
              </a:rPr>
              <a:t>×</a:t>
            </a:r>
            <a:r>
              <a:rPr lang="ja-JP" altLang="en-US" b="1" dirty="0">
                <a:solidFill>
                  <a:srgbClr val="000000"/>
                </a:solidFill>
              </a:rPr>
              <a:t>Ｍ</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9D7D58-F1A1-6F82-B9AD-29DA7F028D60}"/>
              </a:ext>
            </a:extLst>
          </p:cNvPr>
          <p:cNvSpPr txBox="1"/>
          <p:nvPr/>
        </p:nvSpPr>
        <p:spPr>
          <a:xfrm>
            <a:off x="609600" y="1095375"/>
            <a:ext cx="10991850" cy="5372100"/>
          </a:xfrm>
          <a:prstGeom prst="rect">
            <a:avLst/>
          </a:prstGeom>
          <a:no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6C3BE9D1-AC1B-A5F4-EE68-F7C65F29E558}"/>
              </a:ext>
            </a:extLst>
          </p:cNvPr>
          <p:cNvSpPr txBox="1"/>
          <p:nvPr/>
        </p:nvSpPr>
        <p:spPr>
          <a:xfrm>
            <a:off x="675236" y="1060219"/>
            <a:ext cx="10677525" cy="5632311"/>
          </a:xfrm>
          <a:prstGeom prst="rect">
            <a:avLst/>
          </a:prstGeom>
          <a:noFill/>
          <a:ln w="28575">
            <a:solidFill>
              <a:schemeClr val="tx1"/>
            </a:solidFill>
          </a:ln>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（貯蔵の方法に係る技術上の基準）</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第十八条　法第十五条第一項の経済産業省令で定める技術上の基準は、次の各号に掲げるも</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のとする。</a:t>
            </a:r>
            <a:endParaRPr kumimoji="1"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二　容器（高圧ガスを燃料として使用する車両に固定した燃料装置用容器を除く。）によ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り貯蔵する場合にあつては、次に掲げる基準に適合すること。</a:t>
            </a:r>
            <a:endParaRPr lang="en-US" altLang="ja-JP" sz="2000" dirty="0">
              <a:latin typeface="ＭＳ ゴシック" panose="020B0609070205080204" pitchFamily="49" charset="-128"/>
              <a:ea typeface="ＭＳ ゴシック" panose="020B0609070205080204" pitchFamily="49" charset="-128"/>
            </a:endParaRPr>
          </a:p>
          <a:p>
            <a:pPr>
              <a:spcBef>
                <a:spcPts val="1200"/>
              </a:spcBef>
            </a:pPr>
            <a:r>
              <a:rPr lang="ja-JP" altLang="en-US" sz="2000" dirty="0">
                <a:latin typeface="ＭＳ ゴシック" panose="020B0609070205080204" pitchFamily="49" charset="-128"/>
                <a:ea typeface="ＭＳ ゴシック" panose="020B0609070205080204" pitchFamily="49" charset="-128"/>
              </a:rPr>
              <a:t>　　イ　可燃性ガス又は毒性ガスの充塡容器等により貯蔵する場合は、通風の良い場所です</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ること。</a:t>
            </a:r>
            <a:endParaRPr lang="en-US" altLang="ja-JP" sz="2000" dirty="0">
              <a:latin typeface="ＭＳ ゴシック" panose="020B0609070205080204" pitchFamily="49" charset="-128"/>
              <a:ea typeface="ＭＳ ゴシック" panose="020B0609070205080204" pitchFamily="49" charset="-128"/>
            </a:endParaRPr>
          </a:p>
          <a:p>
            <a:pPr>
              <a:spcBef>
                <a:spcPts val="1200"/>
              </a:spcBef>
            </a:pPr>
            <a:r>
              <a:rPr lang="ja-JP" altLang="en-US" sz="2000" dirty="0">
                <a:latin typeface="ＭＳ ゴシック" panose="020B0609070205080204" pitchFamily="49" charset="-128"/>
                <a:ea typeface="ＭＳ ゴシック" panose="020B0609070205080204" pitchFamily="49" charset="-128"/>
              </a:rPr>
              <a:t>　　ロ　</a:t>
            </a:r>
            <a:r>
              <a:rPr lang="ja-JP" altLang="en-US" sz="2000" dirty="0">
                <a:solidFill>
                  <a:srgbClr val="FF0000"/>
                </a:solidFill>
                <a:latin typeface="ＭＳ ゴシック" panose="020B0609070205080204" pitchFamily="49" charset="-128"/>
                <a:ea typeface="ＭＳ ゴシック" panose="020B0609070205080204" pitchFamily="49" charset="-128"/>
              </a:rPr>
              <a:t>第六条第二項第八号</a:t>
            </a:r>
            <a:r>
              <a:rPr lang="ja-JP" altLang="en-US" sz="2000" dirty="0">
                <a:latin typeface="ＭＳ ゴシック" panose="020B0609070205080204" pitchFamily="49" charset="-128"/>
                <a:ea typeface="ＭＳ ゴシック" panose="020B0609070205080204" pitchFamily="49" charset="-128"/>
              </a:rPr>
              <a:t>の基準に適合すること。ただし、第一種貯蔵所及び第二種貯蔵</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所以外の場所で充塡容器等により特定不活性ガスを貯蔵する場合には、同号ロ及びニ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の基準に適合することを要しない。　</a:t>
            </a:r>
            <a:endParaRPr lang="en-US" altLang="ja-JP" sz="2000" dirty="0">
              <a:latin typeface="ＭＳ ゴシック" panose="020B0609070205080204" pitchFamily="49" charset="-128"/>
              <a:ea typeface="ＭＳ ゴシック" panose="020B0609070205080204" pitchFamily="49" charset="-128"/>
            </a:endParaRPr>
          </a:p>
          <a:p>
            <a:pPr>
              <a:spcBef>
                <a:spcPts val="1200"/>
              </a:spcBef>
            </a:pPr>
            <a:r>
              <a:rPr lang="ja-JP" altLang="en-US" sz="2000" dirty="0">
                <a:latin typeface="ＭＳ ゴシック" panose="020B0609070205080204" pitchFamily="49" charset="-128"/>
                <a:ea typeface="ＭＳ ゴシック" panose="020B0609070205080204" pitchFamily="49" charset="-128"/>
              </a:rPr>
              <a:t>　　ハ　シアン化水素を貯蔵するときは、充塡容器等について一日に一回以上当該ガスの漏</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えいのないこと確認すること。　</a:t>
            </a:r>
            <a:endParaRPr lang="en-US" altLang="ja-JP" sz="2000" dirty="0">
              <a:latin typeface="ＭＳ ゴシック" panose="020B0609070205080204" pitchFamily="49" charset="-128"/>
              <a:ea typeface="ＭＳ ゴシック" panose="020B0609070205080204" pitchFamily="49" charset="-128"/>
            </a:endParaRPr>
          </a:p>
          <a:p>
            <a:pPr>
              <a:spcBef>
                <a:spcPts val="1200"/>
              </a:spcBef>
            </a:pPr>
            <a:r>
              <a:rPr lang="ja-JP" altLang="en-US" sz="2000" dirty="0">
                <a:latin typeface="ＭＳ ゴシック" panose="020B0609070205080204" pitchFamily="49" charset="-128"/>
                <a:ea typeface="ＭＳ ゴシック" panose="020B0609070205080204" pitchFamily="49" charset="-128"/>
              </a:rPr>
              <a:t>　　ニ　シアン化水素の貯蔵は、容器に充塡した後六十日を超えないものをすること。ただ</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し、純度九十パーセント以上で、かつ、着色していないものについては、この限りで</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ない。　　</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5" name="四角形: 角を丸くする 4">
            <a:extLst>
              <a:ext uri="{FF2B5EF4-FFF2-40B4-BE49-F238E27FC236}">
                <a16:creationId xmlns:a16="http://schemas.microsoft.com/office/drawing/2014/main" id="{8AAC288B-BA5A-4B5C-21B8-6BF59FB0CB47}"/>
              </a:ext>
            </a:extLst>
          </p:cNvPr>
          <p:cNvSpPr/>
          <p:nvPr/>
        </p:nvSpPr>
        <p:spPr>
          <a:xfrm>
            <a:off x="675236" y="322949"/>
            <a:ext cx="9648305" cy="479795"/>
          </a:xfrm>
          <a:prstGeom prst="roundRect">
            <a:avLst/>
          </a:prstGeom>
          <a:solidFill>
            <a:schemeClr val="accent4">
              <a:lumMod val="60000"/>
              <a:lumOff val="4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2">
                    <a:lumMod val="50000"/>
                  </a:schemeClr>
                </a:solidFill>
                <a:latin typeface="ＭＳ ゴシック" panose="020B0609070205080204" pitchFamily="49" charset="-128"/>
                <a:ea typeface="ＭＳ ゴシック" panose="020B0609070205080204" pitchFamily="49" charset="-128"/>
              </a:rPr>
              <a:t>貯蔵の方法に係る技術上の基準（一般高圧ガス保安規則）</a:t>
            </a:r>
            <a:endParaRPr kumimoji="1" lang="ja-JP" altLang="en-US" sz="2800" dirty="0">
              <a:solidFill>
                <a:schemeClr val="accent2">
                  <a:lumMod val="50000"/>
                </a:scheme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6775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181DBD-46D3-4E45-2D7D-53A34E87E575}"/>
              </a:ext>
            </a:extLst>
          </p:cNvPr>
          <p:cNvSpPr txBox="1"/>
          <p:nvPr/>
        </p:nvSpPr>
        <p:spPr>
          <a:xfrm>
            <a:off x="762000" y="658176"/>
            <a:ext cx="10582275" cy="3323987"/>
          </a:xfrm>
          <a:prstGeom prst="rect">
            <a:avLst/>
          </a:prstGeom>
          <a:noFill/>
          <a:ln w="28575">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ホ　貯蔵は、船、車両若しくは鉄道車両に固定し、又は積載した容器（消火の用に供する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不活性ガス及び消防自動車、救急自動車、救助工作車その他緊急事態が発生した場合に</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使用する車両に搭載した緊急時に使用する高圧ガスを充塡してあるものを除く。）によ</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りしないこと。ただし、法第十六条第一項の許可を受け、又は法第十七条の二第一項の</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届出を行つたところに従つて貯蔵するときは、この限りでない。</a:t>
            </a:r>
            <a:endParaRPr lang="en-US" altLang="ja-JP" sz="2000" dirty="0">
              <a:latin typeface="ＭＳ ゴシック" panose="020B0609070205080204" pitchFamily="49" charset="-128"/>
              <a:ea typeface="ＭＳ ゴシック" panose="020B0609070205080204" pitchFamily="49" charset="-128"/>
            </a:endParaRPr>
          </a:p>
          <a:p>
            <a:pPr>
              <a:spcBef>
                <a:spcPts val="1200"/>
              </a:spcBef>
            </a:pPr>
            <a:r>
              <a:rPr lang="ja-JP" altLang="en-US" sz="2000" dirty="0">
                <a:latin typeface="ＭＳ ゴシック" panose="020B0609070205080204" pitchFamily="49" charset="-128"/>
                <a:ea typeface="ＭＳ ゴシック" panose="020B0609070205080204" pitchFamily="49" charset="-128"/>
              </a:rPr>
              <a:t>ヘ　一般複合容器又は圧縮水素運送自動車用容器であつて当該容器の刻印等において示さ</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れた年月から十五年を経過したもの（圧縮水素運送自動車用容器にあつては、容器保安</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規則第八条第一項第十号の充塡可能期限年月日を経過したもの）を高圧ガスの貯蔵に使</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用しないこと（法第四十八条第五項の許可に付された条件に含まれる充塡可能な期限を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経過していないものである場合は、この限りでない。）。</a:t>
            </a:r>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7146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6FDB2C5-7DF9-1CCD-B4F7-E5DC357707E4}"/>
              </a:ext>
            </a:extLst>
          </p:cNvPr>
          <p:cNvSpPr txBox="1"/>
          <p:nvPr/>
        </p:nvSpPr>
        <p:spPr>
          <a:xfrm>
            <a:off x="706409" y="492386"/>
            <a:ext cx="10639425" cy="6247864"/>
          </a:xfrm>
          <a:prstGeom prst="rect">
            <a:avLst/>
          </a:prstGeom>
          <a:noFill/>
          <a:ln w="28575">
            <a:solidFill>
              <a:schemeClr val="tx1"/>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八　容器置場及び充塡容器等は、次に掲げる基準に適合すること。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イ　充塡容器等は、充塡容器及び残ガス容器にそれぞれ区分して容器置場に置くこと。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ロ　可燃性ガス、毒性ガス、特定不活性ガス及び酸素の充塡容器等は、それぞれ区分して</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容器置場に置くこと。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ハ　容器置場には、計量器等作業に必要な物以外の物を置かないこと。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ニ　容器置場（不活性ガス（特定不活性ガスを除く。）及び空気のものを除く。）の周囲</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二メートル以内においては、火気の使用を禁じ、かつ、引火性又は発火性の物を置かな</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いこと。ただし、容器と火気又は引火性若しくは発火性の物の間を有効に遮る措置を講</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じた場合は、この限りでない。</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ホ　充塡容器等（圧縮水素運送自動車用容器を除く。）は、常に温度四十度（容器保安規</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則第二条第三号に掲げる超低温容器（以下「超低温容器」という。）又は同条第四号に</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掲げる低温容器以下「低温容器」という。）にあつては、容器内のガスの常用の温度の</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うち最高のもの。以下第四十条第一項第四号ハ、第四十九条第一項第五号、第五十条第</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二号及び第六十条第七号において同じ。）以下に保つこと。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ヘ　圧縮水素運送自動車用容器は、常に温度六十五度以下に保つこと。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ト　充塡容器等（内容積が五リットル以下のものを除く。）には、転落、転倒等による衝</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撃及びバルブの損傷を防止する措置を講じ、かつ、粗暴な取扱いをしないこと。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チ　可燃性ガスの容器置場には、携帯電燈以外の燈火を携えて立ち入らないこと。</a:t>
            </a:r>
          </a:p>
        </p:txBody>
      </p:sp>
      <p:sp>
        <p:nvSpPr>
          <p:cNvPr id="3" name="テキスト ボックス 2">
            <a:extLst>
              <a:ext uri="{FF2B5EF4-FFF2-40B4-BE49-F238E27FC236}">
                <a16:creationId xmlns:a16="http://schemas.microsoft.com/office/drawing/2014/main" id="{D41A711C-27A2-7747-9D90-327402F8278B}"/>
              </a:ext>
            </a:extLst>
          </p:cNvPr>
          <p:cNvSpPr txBox="1"/>
          <p:nvPr/>
        </p:nvSpPr>
        <p:spPr>
          <a:xfrm>
            <a:off x="706409" y="92276"/>
            <a:ext cx="2514600" cy="400110"/>
          </a:xfrm>
          <a:prstGeom prst="rect">
            <a:avLst/>
          </a:prstGeom>
          <a:noFill/>
        </p:spPr>
        <p:txBody>
          <a:bodyPr wrap="square" rtlCol="0">
            <a:spAutoFit/>
          </a:bodyPr>
          <a:lstStyle/>
          <a:p>
            <a:r>
              <a:rPr lang="ja-JP" altLang="en-US" sz="2000" dirty="0">
                <a:solidFill>
                  <a:srgbClr val="FF0000"/>
                </a:solidFill>
                <a:latin typeface="ＭＳ ゴシック" panose="020B0609070205080204" pitchFamily="49" charset="-128"/>
                <a:ea typeface="ＭＳ ゴシック" panose="020B0609070205080204" pitchFamily="49" charset="-128"/>
              </a:rPr>
              <a:t>第六条第二項第八号</a:t>
            </a:r>
            <a:endParaRPr kumimoji="1" lang="ja-JP" altLang="en-US" sz="2000" dirty="0">
              <a:solidFill>
                <a:srgbClr val="FF0000"/>
              </a:solidFill>
            </a:endParaRPr>
          </a:p>
        </p:txBody>
      </p:sp>
    </p:spTree>
    <p:extLst>
      <p:ext uri="{BB962C8B-B14F-4D97-AF65-F5344CB8AC3E}">
        <p14:creationId xmlns:p14="http://schemas.microsoft.com/office/powerpoint/2010/main" val="83500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46"/>
          <p:cNvSpPr>
            <a:spLocks noChangeArrowheads="1"/>
          </p:cNvSpPr>
          <p:nvPr/>
        </p:nvSpPr>
        <p:spPr bwMode="auto">
          <a:xfrm>
            <a:off x="5891213" y="4230688"/>
            <a:ext cx="2633662" cy="463550"/>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79" name="AutoShape 44"/>
          <p:cNvSpPr>
            <a:spLocks noChangeArrowheads="1"/>
          </p:cNvSpPr>
          <p:nvPr/>
        </p:nvSpPr>
        <p:spPr bwMode="auto">
          <a:xfrm>
            <a:off x="5880101" y="4797426"/>
            <a:ext cx="4176713" cy="1711325"/>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81" name="Text Box 3"/>
          <p:cNvSpPr txBox="1">
            <a:spLocks noChangeArrowheads="1"/>
          </p:cNvSpPr>
          <p:nvPr/>
        </p:nvSpPr>
        <p:spPr bwMode="auto">
          <a:xfrm>
            <a:off x="7520960" y="135335"/>
            <a:ext cx="3627079" cy="707886"/>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法第２４条の２、の３、の４、の５、２７条、　３５条の２、</a:t>
            </a:r>
          </a:p>
        </p:txBody>
      </p:sp>
      <p:sp>
        <p:nvSpPr>
          <p:cNvPr id="101383" name="Rectangle 17"/>
          <p:cNvSpPr>
            <a:spLocks noChangeArrowheads="1"/>
          </p:cNvSpPr>
          <p:nvPr/>
        </p:nvSpPr>
        <p:spPr bwMode="auto">
          <a:xfrm>
            <a:off x="5867400" y="3657600"/>
            <a:ext cx="4191000" cy="243840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38100">
                <a:solidFill>
                  <a:schemeClr val="tx1"/>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84" name="Text Box 18"/>
          <p:cNvSpPr txBox="1">
            <a:spLocks noChangeArrowheads="1"/>
          </p:cNvSpPr>
          <p:nvPr/>
        </p:nvSpPr>
        <p:spPr bwMode="auto">
          <a:xfrm>
            <a:off x="5880100" y="4868863"/>
            <a:ext cx="4191000" cy="45720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＊従業者への</a:t>
            </a:r>
            <a:r>
              <a:rPr lang="ja-JP" altLang="en-US" sz="2400">
                <a:solidFill>
                  <a:srgbClr val="FF0000"/>
                </a:solidFill>
                <a:latin typeface="Times New Roman" pitchFamily="18" charset="0"/>
              </a:rPr>
              <a:t>保安教育</a:t>
            </a:r>
            <a:r>
              <a:rPr lang="ja-JP" altLang="en-US" sz="2400">
                <a:latin typeface="Times New Roman" pitchFamily="18" charset="0"/>
              </a:rPr>
              <a:t>の実施</a:t>
            </a:r>
          </a:p>
        </p:txBody>
      </p:sp>
      <p:sp>
        <p:nvSpPr>
          <p:cNvPr id="101385" name="AutoShape 19"/>
          <p:cNvSpPr>
            <a:spLocks noChangeArrowheads="1"/>
          </p:cNvSpPr>
          <p:nvPr/>
        </p:nvSpPr>
        <p:spPr bwMode="auto">
          <a:xfrm>
            <a:off x="3648076" y="5084764"/>
            <a:ext cx="2016125" cy="288925"/>
          </a:xfrm>
          <a:prstGeom prst="rightArrow">
            <a:avLst>
              <a:gd name="adj1" fmla="val 50000"/>
              <a:gd name="adj2" fmla="val 174451"/>
            </a:avLst>
          </a:prstGeom>
          <a:solidFill>
            <a:srgbClr val="FFCCFF"/>
          </a:solidFill>
          <a:ln w="2857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86" name="Text Box 20"/>
          <p:cNvSpPr txBox="1">
            <a:spLocks noChangeArrowheads="1"/>
          </p:cNvSpPr>
          <p:nvPr/>
        </p:nvSpPr>
        <p:spPr bwMode="auto">
          <a:xfrm>
            <a:off x="5808663" y="5300663"/>
            <a:ext cx="4114800" cy="45720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＊技術上の基準の遵守・維持</a:t>
            </a:r>
          </a:p>
        </p:txBody>
      </p:sp>
      <p:sp>
        <p:nvSpPr>
          <p:cNvPr id="101387" name="Text Box 21"/>
          <p:cNvSpPr txBox="1">
            <a:spLocks noChangeArrowheads="1"/>
          </p:cNvSpPr>
          <p:nvPr/>
        </p:nvSpPr>
        <p:spPr bwMode="auto">
          <a:xfrm>
            <a:off x="5867400" y="5734050"/>
            <a:ext cx="4038600" cy="810928"/>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dirty="0">
                <a:latin typeface="Times New Roman" pitchFamily="18" charset="0"/>
              </a:rPr>
              <a:t>＊</a:t>
            </a:r>
            <a:r>
              <a:rPr lang="ja-JP" altLang="en-US" sz="2400" dirty="0">
                <a:solidFill>
                  <a:srgbClr val="FF0000"/>
                </a:solidFill>
                <a:latin typeface="Times New Roman" pitchFamily="18" charset="0"/>
              </a:rPr>
              <a:t>定期自主検査</a:t>
            </a:r>
            <a:r>
              <a:rPr lang="ja-JP" altLang="en-US" sz="2400" dirty="0">
                <a:latin typeface="Times New Roman" pitchFamily="18" charset="0"/>
              </a:rPr>
              <a:t>の実施・記録</a:t>
            </a:r>
            <a:endParaRPr lang="en-US" altLang="ja-JP" sz="2400" dirty="0">
              <a:latin typeface="Times New Roman" pitchFamily="18" charset="0"/>
            </a:endParaRPr>
          </a:p>
          <a:p>
            <a:pPr eaLnBrk="1" hangingPunct="1">
              <a:lnSpc>
                <a:spcPts val="1000"/>
              </a:lnSpc>
              <a:spcBef>
                <a:spcPct val="50000"/>
              </a:spcBef>
              <a:buNone/>
            </a:pPr>
            <a:r>
              <a:rPr lang="ja-JP" altLang="en-US" sz="2400" dirty="0">
                <a:latin typeface="Times New Roman" pitchFamily="18" charset="0"/>
              </a:rPr>
              <a:t>　　・保存</a:t>
            </a:r>
          </a:p>
        </p:txBody>
      </p:sp>
      <p:sp>
        <p:nvSpPr>
          <p:cNvPr id="101389" name="Oval 6"/>
          <p:cNvSpPr>
            <a:spLocks noChangeArrowheads="1"/>
          </p:cNvSpPr>
          <p:nvPr/>
        </p:nvSpPr>
        <p:spPr bwMode="auto">
          <a:xfrm>
            <a:off x="1774825" y="1484314"/>
            <a:ext cx="3810000" cy="649287"/>
          </a:xfrm>
          <a:prstGeom prst="ellipse">
            <a:avLst/>
          </a:prstGeom>
          <a:solidFill>
            <a:schemeClr val="accent4">
              <a:lumMod val="40000"/>
              <a:lumOff val="60000"/>
            </a:schemeClr>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90" name="Text Box 7"/>
          <p:cNvSpPr txBox="1">
            <a:spLocks noChangeArrowheads="1"/>
          </p:cNvSpPr>
          <p:nvPr/>
        </p:nvSpPr>
        <p:spPr bwMode="auto">
          <a:xfrm>
            <a:off x="1919288" y="155733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特定高圧ガス消費の</a:t>
            </a:r>
            <a:r>
              <a:rPr lang="ja-JP" altLang="en-US" sz="2400">
                <a:solidFill>
                  <a:srgbClr val="FF0000"/>
                </a:solidFill>
                <a:latin typeface="Times New Roman" pitchFamily="18" charset="0"/>
              </a:rPr>
              <a:t>届出</a:t>
            </a:r>
          </a:p>
        </p:txBody>
      </p:sp>
      <p:sp>
        <p:nvSpPr>
          <p:cNvPr id="101391" name="Oval 9"/>
          <p:cNvSpPr>
            <a:spLocks noChangeArrowheads="1"/>
          </p:cNvSpPr>
          <p:nvPr/>
        </p:nvSpPr>
        <p:spPr bwMode="auto">
          <a:xfrm>
            <a:off x="1774825" y="3500439"/>
            <a:ext cx="3733800" cy="649287"/>
          </a:xfrm>
          <a:prstGeom prst="ellipse">
            <a:avLst/>
          </a:prstGeom>
          <a:solidFill>
            <a:schemeClr val="accent4">
              <a:lumMod val="40000"/>
              <a:lumOff val="60000"/>
            </a:schemeClr>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92" name="Text Box 10"/>
          <p:cNvSpPr txBox="1">
            <a:spLocks noChangeArrowheads="1"/>
          </p:cNvSpPr>
          <p:nvPr/>
        </p:nvSpPr>
        <p:spPr bwMode="auto">
          <a:xfrm>
            <a:off x="1870076" y="3605213"/>
            <a:ext cx="374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FF0000"/>
                </a:solidFill>
                <a:latin typeface="Times New Roman" pitchFamily="18" charset="0"/>
              </a:rPr>
              <a:t>取扱主任者</a:t>
            </a:r>
            <a:r>
              <a:rPr lang="ja-JP" altLang="en-US" sz="2400">
                <a:latin typeface="Times New Roman" pitchFamily="18" charset="0"/>
              </a:rPr>
              <a:t>の選任の届出</a:t>
            </a:r>
          </a:p>
        </p:txBody>
      </p:sp>
      <p:sp>
        <p:nvSpPr>
          <p:cNvPr id="101393" name="AutoShape 11"/>
          <p:cNvSpPr>
            <a:spLocks noChangeArrowheads="1"/>
          </p:cNvSpPr>
          <p:nvPr/>
        </p:nvSpPr>
        <p:spPr bwMode="auto">
          <a:xfrm>
            <a:off x="3432176" y="2133601"/>
            <a:ext cx="277813" cy="1343025"/>
          </a:xfrm>
          <a:prstGeom prst="downArrow">
            <a:avLst>
              <a:gd name="adj1" fmla="val 50000"/>
              <a:gd name="adj2" fmla="val 120857"/>
            </a:avLst>
          </a:prstGeom>
          <a:solidFill>
            <a:srgbClr val="000000"/>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94" name="Oval 13"/>
          <p:cNvSpPr>
            <a:spLocks noChangeArrowheads="1"/>
          </p:cNvSpPr>
          <p:nvPr/>
        </p:nvSpPr>
        <p:spPr bwMode="auto">
          <a:xfrm>
            <a:off x="1778000" y="5681664"/>
            <a:ext cx="3733800" cy="896937"/>
          </a:xfrm>
          <a:prstGeom prst="ellipse">
            <a:avLst/>
          </a:prstGeom>
          <a:solidFill>
            <a:schemeClr val="accent4">
              <a:lumMod val="60000"/>
              <a:lumOff val="40000"/>
            </a:schemeClr>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95" name="Text Box 14"/>
          <p:cNvSpPr txBox="1">
            <a:spLocks noChangeArrowheads="1"/>
          </p:cNvSpPr>
          <p:nvPr/>
        </p:nvSpPr>
        <p:spPr bwMode="auto">
          <a:xfrm>
            <a:off x="2063750" y="5876925"/>
            <a:ext cx="3657600" cy="6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ts val="1500"/>
              </a:lnSpc>
              <a:spcBef>
                <a:spcPct val="50000"/>
              </a:spcBef>
              <a:buNone/>
            </a:pPr>
            <a:r>
              <a:rPr lang="ja-JP" altLang="en-US" sz="2400">
                <a:latin typeface="Times New Roman" pitchFamily="18" charset="0"/>
              </a:rPr>
              <a:t>　特定高圧ガス消費の</a:t>
            </a:r>
            <a:endParaRPr lang="en-US" altLang="ja-JP" sz="2400">
              <a:latin typeface="Times New Roman" pitchFamily="18" charset="0"/>
            </a:endParaRPr>
          </a:p>
          <a:p>
            <a:pPr eaLnBrk="1" hangingPunct="1">
              <a:lnSpc>
                <a:spcPts val="1500"/>
              </a:lnSpc>
              <a:spcBef>
                <a:spcPct val="50000"/>
              </a:spcBef>
              <a:buNone/>
            </a:pPr>
            <a:r>
              <a:rPr lang="ja-JP" altLang="en-US" sz="2400">
                <a:latin typeface="Times New Roman" pitchFamily="18" charset="0"/>
              </a:rPr>
              <a:t>　　　廃止の届出</a:t>
            </a:r>
          </a:p>
        </p:txBody>
      </p:sp>
      <p:sp>
        <p:nvSpPr>
          <p:cNvPr id="101396" name="AutoShape 15"/>
          <p:cNvSpPr>
            <a:spLocks noChangeArrowheads="1"/>
          </p:cNvSpPr>
          <p:nvPr/>
        </p:nvSpPr>
        <p:spPr bwMode="auto">
          <a:xfrm>
            <a:off x="3432175" y="4149726"/>
            <a:ext cx="287338" cy="1541463"/>
          </a:xfrm>
          <a:prstGeom prst="downArrow">
            <a:avLst>
              <a:gd name="adj1" fmla="val 50000"/>
              <a:gd name="adj2" fmla="val 134116"/>
            </a:avLst>
          </a:prstGeom>
          <a:solidFill>
            <a:srgbClr val="000000"/>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97" name="Text Box 31"/>
          <p:cNvSpPr txBox="1">
            <a:spLocks noChangeArrowheads="1"/>
          </p:cNvSpPr>
          <p:nvPr/>
        </p:nvSpPr>
        <p:spPr bwMode="auto">
          <a:xfrm>
            <a:off x="4079876" y="2133600"/>
            <a:ext cx="2447925"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消費開始の日の２０日前までに</a:t>
            </a:r>
          </a:p>
        </p:txBody>
      </p:sp>
      <p:sp>
        <p:nvSpPr>
          <p:cNvPr id="101398" name="Oval 24"/>
          <p:cNvSpPr>
            <a:spLocks noChangeArrowheads="1"/>
          </p:cNvSpPr>
          <p:nvPr/>
        </p:nvSpPr>
        <p:spPr bwMode="auto">
          <a:xfrm>
            <a:off x="6773863" y="1598613"/>
            <a:ext cx="2608262" cy="500062"/>
          </a:xfrm>
          <a:prstGeom prst="ellipse">
            <a:avLst/>
          </a:prstGeom>
          <a:solidFill>
            <a:srgbClr val="99FF66"/>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399" name="Text Box 25"/>
          <p:cNvSpPr txBox="1">
            <a:spLocks noChangeArrowheads="1"/>
          </p:cNvSpPr>
          <p:nvPr/>
        </p:nvSpPr>
        <p:spPr bwMode="auto">
          <a:xfrm>
            <a:off x="7124700" y="1608138"/>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その他の消費</a:t>
            </a:r>
          </a:p>
        </p:txBody>
      </p:sp>
      <p:sp>
        <p:nvSpPr>
          <p:cNvPr id="101400" name="AutoShape 29"/>
          <p:cNvSpPr>
            <a:spLocks noChangeArrowheads="1"/>
          </p:cNvSpPr>
          <p:nvPr/>
        </p:nvSpPr>
        <p:spPr bwMode="auto">
          <a:xfrm>
            <a:off x="10007601" y="5476876"/>
            <a:ext cx="315913" cy="200025"/>
          </a:xfrm>
          <a:prstGeom prst="leftArrow">
            <a:avLst>
              <a:gd name="adj1" fmla="val 50000"/>
              <a:gd name="adj2" fmla="val 39484"/>
            </a:avLst>
          </a:prstGeom>
          <a:solidFill>
            <a:srgbClr val="FF6699"/>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401" name="Rectangle 34"/>
          <p:cNvSpPr>
            <a:spLocks noChangeArrowheads="1"/>
          </p:cNvSpPr>
          <p:nvPr/>
        </p:nvSpPr>
        <p:spPr bwMode="auto">
          <a:xfrm>
            <a:off x="7966076" y="2078039"/>
            <a:ext cx="119063" cy="1081087"/>
          </a:xfrm>
          <a:prstGeom prst="rect">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402" name="Rectangle 35"/>
          <p:cNvSpPr>
            <a:spLocks noChangeArrowheads="1"/>
          </p:cNvSpPr>
          <p:nvPr/>
        </p:nvSpPr>
        <p:spPr bwMode="auto">
          <a:xfrm>
            <a:off x="7966075" y="3178176"/>
            <a:ext cx="2273300" cy="80963"/>
          </a:xfrm>
          <a:prstGeom prst="rect">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403" name="Rectangle 36"/>
          <p:cNvSpPr>
            <a:spLocks noChangeArrowheads="1"/>
          </p:cNvSpPr>
          <p:nvPr/>
        </p:nvSpPr>
        <p:spPr bwMode="auto">
          <a:xfrm>
            <a:off x="10223500" y="3173413"/>
            <a:ext cx="109538" cy="2419350"/>
          </a:xfrm>
          <a:prstGeom prst="rect">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404" name="Rectangle 37"/>
          <p:cNvSpPr>
            <a:spLocks noChangeArrowheads="1"/>
          </p:cNvSpPr>
          <p:nvPr/>
        </p:nvSpPr>
        <p:spPr bwMode="auto">
          <a:xfrm>
            <a:off x="10260013" y="3184525"/>
            <a:ext cx="69850" cy="141288"/>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405" name="Rectangle 38"/>
          <p:cNvSpPr>
            <a:spLocks noChangeArrowheads="1"/>
          </p:cNvSpPr>
          <p:nvPr/>
        </p:nvSpPr>
        <p:spPr bwMode="auto">
          <a:xfrm>
            <a:off x="10247313" y="5470525"/>
            <a:ext cx="69850" cy="133350"/>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1406" name="Text Box 40"/>
          <p:cNvSpPr txBox="1">
            <a:spLocks noChangeArrowheads="1"/>
          </p:cNvSpPr>
          <p:nvPr/>
        </p:nvSpPr>
        <p:spPr bwMode="auto">
          <a:xfrm>
            <a:off x="6959600" y="2276475"/>
            <a:ext cx="2374900" cy="4064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000" b="1">
                <a:latin typeface="ＭＳ 明朝" pitchFamily="17" charset="-128"/>
                <a:ea typeface="ＭＳ 明朝" pitchFamily="17" charset="-128"/>
              </a:rPr>
              <a:t>※</a:t>
            </a:r>
            <a:r>
              <a:rPr lang="ja-JP" altLang="en-US" sz="2000">
                <a:latin typeface="ＭＳ Ｐゴシック" pitchFamily="50" charset="-128"/>
              </a:rPr>
              <a:t>の事項のみ適用</a:t>
            </a:r>
          </a:p>
        </p:txBody>
      </p:sp>
      <p:sp>
        <p:nvSpPr>
          <p:cNvPr id="101407" name="Text Box 41"/>
          <p:cNvSpPr txBox="1">
            <a:spLocks noChangeArrowheads="1"/>
          </p:cNvSpPr>
          <p:nvPr/>
        </p:nvSpPr>
        <p:spPr bwMode="auto">
          <a:xfrm>
            <a:off x="9666289" y="5370514"/>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000" b="1">
                <a:latin typeface="ＭＳ 明朝" pitchFamily="17" charset="-128"/>
                <a:ea typeface="ＭＳ 明朝" pitchFamily="17" charset="-128"/>
              </a:rPr>
              <a:t>※</a:t>
            </a:r>
          </a:p>
        </p:txBody>
      </p:sp>
      <p:sp>
        <p:nvSpPr>
          <p:cNvPr id="101408" name="Text Box 45"/>
          <p:cNvSpPr txBox="1">
            <a:spLocks noChangeArrowheads="1"/>
          </p:cNvSpPr>
          <p:nvPr/>
        </p:nvSpPr>
        <p:spPr bwMode="auto">
          <a:xfrm>
            <a:off x="5826125" y="4235450"/>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＊施設等の変更届</a:t>
            </a:r>
          </a:p>
        </p:txBody>
      </p:sp>
      <p:sp>
        <p:nvSpPr>
          <p:cNvPr id="101409" name="AutoShape 48"/>
          <p:cNvSpPr>
            <a:spLocks/>
          </p:cNvSpPr>
          <p:nvPr/>
        </p:nvSpPr>
        <p:spPr bwMode="auto">
          <a:xfrm>
            <a:off x="5591175" y="4076700"/>
            <a:ext cx="433388" cy="2376488"/>
          </a:xfrm>
          <a:prstGeom prst="leftBrace">
            <a:avLst>
              <a:gd name="adj1" fmla="val 45696"/>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2" name="Text Box 2">
            <a:extLst>
              <a:ext uri="{FF2B5EF4-FFF2-40B4-BE49-F238E27FC236}">
                <a16:creationId xmlns:a16="http://schemas.microsoft.com/office/drawing/2014/main" id="{30108A5A-2E28-D1C9-132B-30C9CC8FD632}"/>
              </a:ext>
            </a:extLst>
          </p:cNvPr>
          <p:cNvSpPr txBox="1">
            <a:spLocks noChangeArrowheads="1"/>
          </p:cNvSpPr>
          <p:nvPr/>
        </p:nvSpPr>
        <p:spPr bwMode="auto">
          <a:xfrm>
            <a:off x="3172850" y="170362"/>
            <a:ext cx="2718363" cy="461665"/>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latin typeface="Times New Roman" pitchFamily="18" charset="0"/>
              </a:rPr>
              <a:t>消費に対する規制</a:t>
            </a:r>
          </a:p>
        </p:txBody>
      </p:sp>
    </p:spTree>
    <p:extLst>
      <p:ext uri="{BB962C8B-B14F-4D97-AF65-F5344CB8AC3E}">
        <p14:creationId xmlns:p14="http://schemas.microsoft.com/office/powerpoint/2010/main" val="132081863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825875" y="239987"/>
            <a:ext cx="3133725" cy="461665"/>
          </a:xfrm>
          <a:prstGeom prst="rect">
            <a:avLst/>
          </a:prstGeom>
          <a:solidFill>
            <a:schemeClr val="accent2">
              <a:lumMod val="20000"/>
              <a:lumOff val="80000"/>
            </a:schemeClr>
          </a:solidFill>
          <a:ln w="57150" cmpd="thickThin">
            <a:solidFill>
              <a:srgbClr val="C00000"/>
            </a:solidFill>
            <a:miter lim="800000"/>
            <a:headEnd/>
            <a:tailEnd/>
          </a:ln>
          <a:effec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特定高圧ガス消費届</a:t>
            </a:r>
          </a:p>
        </p:txBody>
      </p:sp>
      <p:sp>
        <p:nvSpPr>
          <p:cNvPr id="73731" name="Text Box 3"/>
          <p:cNvSpPr txBox="1">
            <a:spLocks noChangeArrowheads="1"/>
          </p:cNvSpPr>
          <p:nvPr/>
        </p:nvSpPr>
        <p:spPr bwMode="auto">
          <a:xfrm>
            <a:off x="10056814" y="239987"/>
            <a:ext cx="1742951" cy="40322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法第２４条の２</a:t>
            </a:r>
          </a:p>
        </p:txBody>
      </p:sp>
      <p:sp>
        <p:nvSpPr>
          <p:cNvPr id="73732" name="Text Box 6"/>
          <p:cNvSpPr txBox="1">
            <a:spLocks noChangeArrowheads="1"/>
          </p:cNvSpPr>
          <p:nvPr/>
        </p:nvSpPr>
        <p:spPr bwMode="auto">
          <a:xfrm>
            <a:off x="4591090" y="935038"/>
            <a:ext cx="553998" cy="37449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特定高圧ガスを消費する者　　　</a:t>
            </a:r>
          </a:p>
        </p:txBody>
      </p:sp>
      <p:sp>
        <p:nvSpPr>
          <p:cNvPr id="73733" name="Oval 10"/>
          <p:cNvSpPr>
            <a:spLocks noChangeArrowheads="1"/>
          </p:cNvSpPr>
          <p:nvPr/>
        </p:nvSpPr>
        <p:spPr bwMode="auto">
          <a:xfrm>
            <a:off x="5880100" y="935038"/>
            <a:ext cx="1512888" cy="3225800"/>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3734" name="Text Box 11"/>
          <p:cNvSpPr txBox="1">
            <a:spLocks noChangeArrowheads="1"/>
          </p:cNvSpPr>
          <p:nvPr/>
        </p:nvSpPr>
        <p:spPr bwMode="auto">
          <a:xfrm>
            <a:off x="6027301" y="1270001"/>
            <a:ext cx="1292662"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事業所ごとに消費開始の日の　 </a:t>
            </a:r>
            <a:r>
              <a:rPr lang="ja-JP" altLang="en-US" sz="2400" dirty="0">
                <a:solidFill>
                  <a:srgbClr val="FF3300"/>
                </a:solidFill>
              </a:rPr>
              <a:t>日前</a:t>
            </a:r>
            <a:r>
              <a:rPr lang="ja-JP" altLang="en-US" sz="2400" dirty="0"/>
              <a:t>までに知事等に届出</a:t>
            </a:r>
          </a:p>
        </p:txBody>
      </p:sp>
      <p:sp>
        <p:nvSpPr>
          <p:cNvPr id="73735" name="AutoShape 12"/>
          <p:cNvSpPr>
            <a:spLocks noChangeArrowheads="1"/>
          </p:cNvSpPr>
          <p:nvPr/>
        </p:nvSpPr>
        <p:spPr bwMode="auto">
          <a:xfrm>
            <a:off x="5160964" y="2459038"/>
            <a:ext cx="708025" cy="576262"/>
          </a:xfrm>
          <a:prstGeom prst="rightArrow">
            <a:avLst>
              <a:gd name="adj1" fmla="val 50000"/>
              <a:gd name="adj2" fmla="val 3071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3737" name="Text Box 19"/>
          <p:cNvSpPr txBox="1">
            <a:spLocks noChangeArrowheads="1"/>
          </p:cNvSpPr>
          <p:nvPr/>
        </p:nvSpPr>
        <p:spPr bwMode="auto">
          <a:xfrm>
            <a:off x="2279651" y="5373688"/>
            <a:ext cx="7777163" cy="12065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第一種製造者、第二種製造者、第一種貯蔵所の所有者等、第二種貯蔵所の所有者等、販売業者であっても、特定高圧ガス消費者となれば、別途届出が必要。</a:t>
            </a:r>
          </a:p>
        </p:txBody>
      </p:sp>
      <p:sp>
        <p:nvSpPr>
          <p:cNvPr id="73739" name="Text Box 21"/>
          <p:cNvSpPr txBox="1">
            <a:spLocks noChangeArrowheads="1"/>
          </p:cNvSpPr>
          <p:nvPr/>
        </p:nvSpPr>
        <p:spPr bwMode="auto">
          <a:xfrm>
            <a:off x="6383338" y="2684464"/>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b="1">
                <a:solidFill>
                  <a:srgbClr val="FF3300"/>
                </a:solidFill>
              </a:rPr>
              <a:t>２０</a:t>
            </a:r>
          </a:p>
        </p:txBody>
      </p:sp>
      <p:sp>
        <p:nvSpPr>
          <p:cNvPr id="73740" name="Text Box 22"/>
          <p:cNvSpPr txBox="1">
            <a:spLocks noChangeArrowheads="1"/>
          </p:cNvSpPr>
          <p:nvPr/>
        </p:nvSpPr>
        <p:spPr bwMode="auto">
          <a:xfrm>
            <a:off x="3476625" y="4711701"/>
            <a:ext cx="29527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特定高圧ガス消費者</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9"/>
          <p:cNvSpPr>
            <a:spLocks noChangeArrowheads="1"/>
          </p:cNvSpPr>
          <p:nvPr/>
        </p:nvSpPr>
        <p:spPr bwMode="auto">
          <a:xfrm>
            <a:off x="1743075" y="5891039"/>
            <a:ext cx="8720138" cy="9017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1683" name="Rectangle 7"/>
          <p:cNvSpPr>
            <a:spLocks noChangeArrowheads="1"/>
          </p:cNvSpPr>
          <p:nvPr/>
        </p:nvSpPr>
        <p:spPr bwMode="auto">
          <a:xfrm>
            <a:off x="1785939" y="5395739"/>
            <a:ext cx="8677275" cy="449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ja-JP" sz="2800" b="1">
              <a:solidFill>
                <a:srgbClr val="000000"/>
              </a:solidFill>
            </a:endParaRPr>
          </a:p>
        </p:txBody>
      </p:sp>
      <p:sp>
        <p:nvSpPr>
          <p:cNvPr id="71684" name="Rectangle 9"/>
          <p:cNvSpPr>
            <a:spLocks noChangeArrowheads="1"/>
          </p:cNvSpPr>
          <p:nvPr/>
        </p:nvSpPr>
        <p:spPr bwMode="auto">
          <a:xfrm>
            <a:off x="1774825" y="4049540"/>
            <a:ext cx="8661400" cy="13176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ja-JP" sz="2800" b="1"/>
          </a:p>
        </p:txBody>
      </p:sp>
      <p:sp>
        <p:nvSpPr>
          <p:cNvPr id="71685" name="Rectangle 13"/>
          <p:cNvSpPr>
            <a:spLocks noChangeArrowheads="1"/>
          </p:cNvSpPr>
          <p:nvPr/>
        </p:nvSpPr>
        <p:spPr bwMode="auto">
          <a:xfrm>
            <a:off x="1763713" y="3065290"/>
            <a:ext cx="8672512" cy="4905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ja-JP" sz="2800" b="1">
              <a:solidFill>
                <a:schemeClr val="bg1"/>
              </a:solidFill>
            </a:endParaRPr>
          </a:p>
        </p:txBody>
      </p:sp>
      <p:sp>
        <p:nvSpPr>
          <p:cNvPr id="71686" name="Rectangle 78"/>
          <p:cNvSpPr>
            <a:spLocks noChangeArrowheads="1"/>
          </p:cNvSpPr>
          <p:nvPr/>
        </p:nvSpPr>
        <p:spPr bwMode="auto">
          <a:xfrm>
            <a:off x="1760538" y="2560465"/>
            <a:ext cx="8685212" cy="4921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1687" name="Rectangle 77"/>
          <p:cNvSpPr>
            <a:spLocks noChangeArrowheads="1"/>
          </p:cNvSpPr>
          <p:nvPr/>
        </p:nvSpPr>
        <p:spPr bwMode="auto">
          <a:xfrm>
            <a:off x="1778001" y="1525414"/>
            <a:ext cx="8678863" cy="5524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1688" name="Rectangle 17"/>
          <p:cNvSpPr>
            <a:spLocks noChangeArrowheads="1"/>
          </p:cNvSpPr>
          <p:nvPr/>
        </p:nvSpPr>
        <p:spPr bwMode="auto">
          <a:xfrm>
            <a:off x="1774826" y="2020714"/>
            <a:ext cx="8691563" cy="5397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ja-JP" sz="2800" b="1">
              <a:solidFill>
                <a:schemeClr val="bg1"/>
              </a:solidFill>
            </a:endParaRPr>
          </a:p>
        </p:txBody>
      </p:sp>
      <p:sp>
        <p:nvSpPr>
          <p:cNvPr id="71689" name="Rectangle 2"/>
          <p:cNvSpPr>
            <a:spLocks noGrp="1" noChangeArrowheads="1"/>
          </p:cNvSpPr>
          <p:nvPr>
            <p:ph type="title"/>
          </p:nvPr>
        </p:nvSpPr>
        <p:spPr>
          <a:xfrm>
            <a:off x="5177255" y="259724"/>
            <a:ext cx="3455987" cy="503237"/>
          </a:xfrm>
          <a:solidFill>
            <a:schemeClr val="accent2">
              <a:lumMod val="20000"/>
              <a:lumOff val="80000"/>
            </a:schemeClr>
          </a:solidFill>
          <a:ln w="57150" cmpd="thickThin">
            <a:solidFill>
              <a:srgbClr val="C00000"/>
            </a:solidFill>
            <a:miter lim="800000"/>
            <a:headEnd/>
            <a:tailEnd/>
          </a:ln>
        </p:spPr>
        <p:txBody>
          <a:bodyPr/>
          <a:lstStyle/>
          <a:p>
            <a:pPr eaLnBrk="1" hangingPunct="1"/>
            <a:r>
              <a:rPr lang="ja-JP" altLang="en-US" sz="2400" b="1" i="1" dirty="0">
                <a:latin typeface="ＭＳ Ｐゴシック" panose="020B0600070205080204" pitchFamily="50" charset="-128"/>
                <a:ea typeface="ＭＳ Ｐゴシック" panose="020B0600070205080204" pitchFamily="50" charset="-128"/>
              </a:rPr>
              <a:t>特定高圧ガスの消費者</a:t>
            </a:r>
          </a:p>
        </p:txBody>
      </p:sp>
      <p:sp>
        <p:nvSpPr>
          <p:cNvPr id="71690" name="Text Box 32"/>
          <p:cNvSpPr txBox="1">
            <a:spLocks noChangeArrowheads="1"/>
          </p:cNvSpPr>
          <p:nvPr/>
        </p:nvSpPr>
        <p:spPr bwMode="auto">
          <a:xfrm>
            <a:off x="9993306" y="161027"/>
            <a:ext cx="1951137" cy="707886"/>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法第２４条の２、政令第７条</a:t>
            </a:r>
          </a:p>
        </p:txBody>
      </p:sp>
      <p:sp>
        <p:nvSpPr>
          <p:cNvPr id="71692" name="Text Box 51"/>
          <p:cNvSpPr txBox="1">
            <a:spLocks noChangeArrowheads="1"/>
          </p:cNvSpPr>
          <p:nvPr/>
        </p:nvSpPr>
        <p:spPr bwMode="auto">
          <a:xfrm>
            <a:off x="1995488" y="6303789"/>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ja-JP" sz="2400" b="1">
              <a:latin typeface="Times New Roman" pitchFamily="18" charset="0"/>
            </a:endParaRPr>
          </a:p>
        </p:txBody>
      </p:sp>
      <p:sp>
        <p:nvSpPr>
          <p:cNvPr id="71693" name="Text Box 53"/>
          <p:cNvSpPr txBox="1">
            <a:spLocks noChangeArrowheads="1"/>
          </p:cNvSpPr>
          <p:nvPr/>
        </p:nvSpPr>
        <p:spPr bwMode="auto">
          <a:xfrm>
            <a:off x="1822451" y="5945015"/>
            <a:ext cx="3313113" cy="853247"/>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⑧</a:t>
            </a:r>
            <a:r>
              <a:rPr lang="ja-JP" altLang="en-US" sz="2400">
                <a:latin typeface="Times New Roman" pitchFamily="18" charset="0"/>
              </a:rPr>
              <a:t>　</a:t>
            </a:r>
            <a:r>
              <a:rPr lang="ja-JP" altLang="en-US" sz="2400" b="1">
                <a:latin typeface="Times New Roman" pitchFamily="18" charset="0"/>
              </a:rPr>
              <a:t>上記</a:t>
            </a:r>
            <a:r>
              <a:rPr lang="en-US" altLang="ja-JP" sz="2400" b="1">
                <a:latin typeface="Times New Roman" pitchFamily="18" charset="0"/>
              </a:rPr>
              <a:t>①</a:t>
            </a:r>
            <a:r>
              <a:rPr lang="ja-JP" altLang="en-US" sz="2400" b="1">
                <a:latin typeface="Times New Roman" pitchFamily="18" charset="0"/>
              </a:rPr>
              <a:t>～</a:t>
            </a:r>
            <a:r>
              <a:rPr lang="en-US" altLang="ja-JP" sz="2400" b="1">
                <a:latin typeface="Times New Roman" pitchFamily="18" charset="0"/>
              </a:rPr>
              <a:t>⑦</a:t>
            </a:r>
            <a:r>
              <a:rPr lang="ja-JP" altLang="en-US" sz="2400" b="1">
                <a:latin typeface="Times New Roman" pitchFamily="18" charset="0"/>
              </a:rPr>
              <a:t>の高圧</a:t>
            </a:r>
          </a:p>
          <a:p>
            <a:pPr eaLnBrk="1" hangingPunct="1">
              <a:lnSpc>
                <a:spcPct val="50000"/>
              </a:lnSpc>
              <a:spcBef>
                <a:spcPct val="50000"/>
              </a:spcBef>
              <a:buFontTx/>
              <a:buNone/>
            </a:pPr>
            <a:r>
              <a:rPr lang="ja-JP" altLang="en-US" sz="2400" b="1">
                <a:latin typeface="Times New Roman" pitchFamily="18" charset="0"/>
              </a:rPr>
              <a:t>　　　ガス</a:t>
            </a:r>
          </a:p>
        </p:txBody>
      </p:sp>
      <p:sp>
        <p:nvSpPr>
          <p:cNvPr id="71694" name="Text Box 54"/>
          <p:cNvSpPr txBox="1">
            <a:spLocks noChangeArrowheads="1"/>
          </p:cNvSpPr>
          <p:nvPr/>
        </p:nvSpPr>
        <p:spPr bwMode="auto">
          <a:xfrm>
            <a:off x="5599113" y="5884690"/>
            <a:ext cx="4824412" cy="83099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latin typeface="Times New Roman" pitchFamily="18" charset="0"/>
              </a:rPr>
              <a:t>消費事業所に貯蔵せずに他事業所から導管で供給を受けて消費する</a:t>
            </a:r>
          </a:p>
        </p:txBody>
      </p:sp>
      <p:sp>
        <p:nvSpPr>
          <p:cNvPr id="71696" name="Rectangle 18"/>
          <p:cNvSpPr>
            <a:spLocks noChangeArrowheads="1"/>
          </p:cNvSpPr>
          <p:nvPr/>
        </p:nvSpPr>
        <p:spPr bwMode="auto">
          <a:xfrm>
            <a:off x="5287963" y="1004715"/>
            <a:ext cx="5340350" cy="5873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buFontTx/>
              <a:buNone/>
            </a:pPr>
            <a:r>
              <a:rPr lang="ja-JP" altLang="en-US" sz="2400"/>
              <a:t>消費事業所に貯蔵する数量（貯蔵能力）</a:t>
            </a:r>
          </a:p>
        </p:txBody>
      </p:sp>
      <p:sp>
        <p:nvSpPr>
          <p:cNvPr id="71697" name="Text Box 37"/>
          <p:cNvSpPr txBox="1">
            <a:spLocks noChangeArrowheads="1"/>
          </p:cNvSpPr>
          <p:nvPr/>
        </p:nvSpPr>
        <p:spPr bwMode="auto">
          <a:xfrm>
            <a:off x="5453063" y="1547639"/>
            <a:ext cx="3529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latin typeface="Times New Roman" pitchFamily="18" charset="0"/>
              </a:rPr>
              <a:t>容 積 に か か わ ら ず</a:t>
            </a:r>
          </a:p>
        </p:txBody>
      </p:sp>
      <p:sp>
        <p:nvSpPr>
          <p:cNvPr id="71698" name="Text Box 39"/>
          <p:cNvSpPr txBox="1">
            <a:spLocks noChangeArrowheads="1"/>
          </p:cNvSpPr>
          <p:nvPr/>
        </p:nvSpPr>
        <p:spPr bwMode="auto">
          <a:xfrm>
            <a:off x="5510213" y="2576339"/>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latin typeface="Times New Roman" pitchFamily="18" charset="0"/>
              </a:rPr>
              <a:t>容 積　　　３００ ｍ</a:t>
            </a:r>
            <a:r>
              <a:rPr lang="ja-JP" altLang="en-US" sz="2400" b="1" baseline="30000">
                <a:latin typeface="Times New Roman" pitchFamily="18" charset="0"/>
              </a:rPr>
              <a:t>３　</a:t>
            </a:r>
            <a:r>
              <a:rPr lang="ja-JP" altLang="en-US" sz="2400" b="1"/>
              <a:t>以 上</a:t>
            </a:r>
          </a:p>
        </p:txBody>
      </p:sp>
      <p:sp>
        <p:nvSpPr>
          <p:cNvPr id="71699" name="Text Box 41"/>
          <p:cNvSpPr txBox="1">
            <a:spLocks noChangeArrowheads="1"/>
          </p:cNvSpPr>
          <p:nvPr/>
        </p:nvSpPr>
        <p:spPr bwMode="auto">
          <a:xfrm>
            <a:off x="5487988" y="2028651"/>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solidFill>
                  <a:schemeClr val="bg1"/>
                </a:solidFill>
                <a:latin typeface="Times New Roman" pitchFamily="18" charset="0"/>
              </a:rPr>
              <a:t>容 積　　　３００ ｍ</a:t>
            </a:r>
            <a:r>
              <a:rPr lang="ja-JP" altLang="en-US" sz="2400" b="1" baseline="30000">
                <a:solidFill>
                  <a:schemeClr val="bg1"/>
                </a:solidFill>
                <a:latin typeface="Times New Roman" pitchFamily="18" charset="0"/>
              </a:rPr>
              <a:t>３　</a:t>
            </a:r>
            <a:r>
              <a:rPr lang="ja-JP" altLang="en-US" sz="2400" b="1">
                <a:solidFill>
                  <a:schemeClr val="bg1"/>
                </a:solidFill>
                <a:latin typeface="Times New Roman" pitchFamily="18" charset="0"/>
              </a:rPr>
              <a:t>以 上</a:t>
            </a:r>
          </a:p>
        </p:txBody>
      </p:sp>
      <p:sp>
        <p:nvSpPr>
          <p:cNvPr id="71700" name="Text Box 43"/>
          <p:cNvSpPr txBox="1">
            <a:spLocks noChangeArrowheads="1"/>
          </p:cNvSpPr>
          <p:nvPr/>
        </p:nvSpPr>
        <p:spPr bwMode="auto">
          <a:xfrm>
            <a:off x="5505451" y="3058939"/>
            <a:ext cx="344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latin typeface="Times New Roman" pitchFamily="18" charset="0"/>
              </a:rPr>
              <a:t>質 量　　３０００ ㎏　</a:t>
            </a:r>
            <a:r>
              <a:rPr lang="ja-JP" altLang="en-US" sz="2400" b="1"/>
              <a:t>以上</a:t>
            </a:r>
          </a:p>
        </p:txBody>
      </p:sp>
      <p:sp>
        <p:nvSpPr>
          <p:cNvPr id="71701" name="Text Box 47"/>
          <p:cNvSpPr txBox="1">
            <a:spLocks noChangeArrowheads="1"/>
          </p:cNvSpPr>
          <p:nvPr/>
        </p:nvSpPr>
        <p:spPr bwMode="auto">
          <a:xfrm>
            <a:off x="5427663" y="3965401"/>
            <a:ext cx="4995862" cy="14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a:latin typeface="Times New Roman" pitchFamily="18" charset="0"/>
              </a:rPr>
              <a:t> </a:t>
            </a:r>
            <a:r>
              <a:rPr lang="ja-JP" altLang="en-US" sz="2400" b="1">
                <a:latin typeface="Times New Roman" pitchFamily="18" charset="0"/>
              </a:rPr>
              <a:t>質 量　　３０００ ㎏　以上</a:t>
            </a:r>
          </a:p>
          <a:p>
            <a:pPr eaLnBrk="1" hangingPunct="1">
              <a:lnSpc>
                <a:spcPts val="1000"/>
              </a:lnSpc>
              <a:spcBef>
                <a:spcPct val="50000"/>
              </a:spcBef>
              <a:buNone/>
            </a:pPr>
            <a:r>
              <a:rPr lang="ja-JP" altLang="en-US" sz="1800" b="1">
                <a:latin typeface="Times New Roman" pitchFamily="18" charset="0"/>
              </a:rPr>
              <a:t>　</a:t>
            </a:r>
            <a:r>
              <a:rPr lang="ja-JP" altLang="en-US" sz="2000" b="1">
                <a:latin typeface="Times New Roman" pitchFamily="18" charset="0"/>
              </a:rPr>
              <a:t>（注：液化石油ガス法の適用を受ける業務</a:t>
            </a:r>
            <a:endParaRPr lang="en-US" altLang="ja-JP" sz="2000" b="1">
              <a:latin typeface="Times New Roman" pitchFamily="18" charset="0"/>
            </a:endParaRPr>
          </a:p>
          <a:p>
            <a:pPr eaLnBrk="1" hangingPunct="1">
              <a:lnSpc>
                <a:spcPts val="1000"/>
              </a:lnSpc>
              <a:spcBef>
                <a:spcPct val="50000"/>
              </a:spcBef>
              <a:buNone/>
            </a:pPr>
            <a:r>
              <a:rPr lang="ja-JP" altLang="en-US" sz="2000" b="1">
                <a:latin typeface="Times New Roman" pitchFamily="18" charset="0"/>
              </a:rPr>
              <a:t>用消費者の場合は、１００００ｋｇ以上の場合</a:t>
            </a:r>
            <a:endParaRPr lang="en-US" altLang="ja-JP" sz="2000" b="1">
              <a:latin typeface="Times New Roman" pitchFamily="18" charset="0"/>
            </a:endParaRPr>
          </a:p>
          <a:p>
            <a:pPr eaLnBrk="1" hangingPunct="1">
              <a:lnSpc>
                <a:spcPts val="1000"/>
              </a:lnSpc>
              <a:spcBef>
                <a:spcPct val="50000"/>
              </a:spcBef>
              <a:buNone/>
            </a:pPr>
            <a:r>
              <a:rPr lang="ja-JP" altLang="en-US" sz="2000" b="1">
                <a:latin typeface="Times New Roman" pitchFamily="18" charset="0"/>
              </a:rPr>
              <a:t>に特定高圧ガスの消費者となる。）</a:t>
            </a:r>
          </a:p>
        </p:txBody>
      </p:sp>
      <p:sp>
        <p:nvSpPr>
          <p:cNvPr id="71702" name="Text Box 49"/>
          <p:cNvSpPr txBox="1">
            <a:spLocks noChangeArrowheads="1"/>
          </p:cNvSpPr>
          <p:nvPr/>
        </p:nvSpPr>
        <p:spPr bwMode="auto">
          <a:xfrm>
            <a:off x="5578475" y="5383039"/>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latin typeface="Times New Roman" pitchFamily="18" charset="0"/>
              </a:rPr>
              <a:t>質 量　　１０００㎏　以上</a:t>
            </a:r>
          </a:p>
        </p:txBody>
      </p:sp>
      <p:sp>
        <p:nvSpPr>
          <p:cNvPr id="71703" name="Rectangle 19"/>
          <p:cNvSpPr>
            <a:spLocks noChangeArrowheads="1"/>
          </p:cNvSpPr>
          <p:nvPr/>
        </p:nvSpPr>
        <p:spPr bwMode="auto">
          <a:xfrm>
            <a:off x="1816101" y="1072977"/>
            <a:ext cx="3527425" cy="5873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buFontTx/>
              <a:buNone/>
            </a:pPr>
            <a:r>
              <a:rPr lang="ja-JP" altLang="en-US" sz="2400"/>
              <a:t>消費する高圧ガスの種類</a:t>
            </a:r>
          </a:p>
        </p:txBody>
      </p:sp>
      <p:sp>
        <p:nvSpPr>
          <p:cNvPr id="71704" name="Line 28"/>
          <p:cNvSpPr>
            <a:spLocks noChangeShapeType="1"/>
          </p:cNvSpPr>
          <p:nvPr/>
        </p:nvSpPr>
        <p:spPr bwMode="auto">
          <a:xfrm flipH="1">
            <a:off x="5232401" y="1030114"/>
            <a:ext cx="15875" cy="5783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71705" name="Text Box 40"/>
          <p:cNvSpPr txBox="1">
            <a:spLocks noChangeArrowheads="1"/>
          </p:cNvSpPr>
          <p:nvPr/>
        </p:nvSpPr>
        <p:spPr bwMode="auto">
          <a:xfrm>
            <a:off x="1852613" y="2606501"/>
            <a:ext cx="2957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③</a:t>
            </a:r>
            <a:r>
              <a:rPr lang="ja-JP" altLang="en-US" sz="2400">
                <a:latin typeface="Times New Roman" pitchFamily="18" charset="0"/>
              </a:rPr>
              <a:t>　</a:t>
            </a:r>
            <a:r>
              <a:rPr lang="ja-JP" altLang="en-US" sz="2400" b="1">
                <a:latin typeface="Times New Roman" pitchFamily="18" charset="0"/>
              </a:rPr>
              <a:t> 圧 縮 天 然 ガ ス</a:t>
            </a:r>
          </a:p>
        </p:txBody>
      </p:sp>
      <p:sp>
        <p:nvSpPr>
          <p:cNvPr id="71706" name="Text Box 36"/>
          <p:cNvSpPr txBox="1">
            <a:spLocks noChangeArrowheads="1"/>
          </p:cNvSpPr>
          <p:nvPr/>
        </p:nvSpPr>
        <p:spPr bwMode="auto">
          <a:xfrm>
            <a:off x="1844676" y="1546051"/>
            <a:ext cx="3097213" cy="457200"/>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①</a:t>
            </a:r>
            <a:r>
              <a:rPr lang="ja-JP" altLang="en-US" sz="2400">
                <a:latin typeface="Times New Roman" pitchFamily="18" charset="0"/>
              </a:rPr>
              <a:t>　 </a:t>
            </a:r>
            <a:r>
              <a:rPr lang="ja-JP" altLang="en-US" sz="2400" b="1">
                <a:latin typeface="Times New Roman" pitchFamily="18" charset="0"/>
              </a:rPr>
              <a:t>特 殊 高 圧 ガ ス</a:t>
            </a:r>
          </a:p>
        </p:txBody>
      </p:sp>
      <p:sp>
        <p:nvSpPr>
          <p:cNvPr id="71707" name="Text Box 38"/>
          <p:cNvSpPr txBox="1">
            <a:spLocks noChangeArrowheads="1"/>
          </p:cNvSpPr>
          <p:nvPr/>
        </p:nvSpPr>
        <p:spPr bwMode="auto">
          <a:xfrm>
            <a:off x="1843088" y="2073101"/>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solidFill>
                  <a:schemeClr val="bg1"/>
                </a:solidFill>
                <a:latin typeface="Times New Roman" pitchFamily="18" charset="0"/>
              </a:rPr>
              <a:t>②</a:t>
            </a:r>
            <a:r>
              <a:rPr lang="ja-JP" altLang="en-US" sz="2400">
                <a:solidFill>
                  <a:schemeClr val="bg1"/>
                </a:solidFill>
                <a:latin typeface="Times New Roman" pitchFamily="18" charset="0"/>
              </a:rPr>
              <a:t>　 </a:t>
            </a:r>
            <a:r>
              <a:rPr lang="ja-JP" altLang="en-US" sz="2400" b="1">
                <a:solidFill>
                  <a:schemeClr val="bg1"/>
                </a:solidFill>
                <a:latin typeface="Times New Roman" pitchFamily="18" charset="0"/>
              </a:rPr>
              <a:t>圧 縮 水 素</a:t>
            </a:r>
          </a:p>
        </p:txBody>
      </p:sp>
      <p:sp>
        <p:nvSpPr>
          <p:cNvPr id="71708" name="Text Box 44"/>
          <p:cNvSpPr txBox="1">
            <a:spLocks noChangeArrowheads="1"/>
          </p:cNvSpPr>
          <p:nvPr/>
        </p:nvSpPr>
        <p:spPr bwMode="auto">
          <a:xfrm>
            <a:off x="1847850" y="3582814"/>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⑤</a:t>
            </a:r>
            <a:r>
              <a:rPr lang="ja-JP" altLang="en-US" sz="2400">
                <a:latin typeface="Times New Roman" pitchFamily="18" charset="0"/>
              </a:rPr>
              <a:t>　</a:t>
            </a:r>
            <a:r>
              <a:rPr lang="ja-JP" altLang="en-US" sz="2400" b="1">
                <a:latin typeface="Times New Roman" pitchFamily="18" charset="0"/>
              </a:rPr>
              <a:t> 液 化 ア ン モ ニ ア</a:t>
            </a:r>
          </a:p>
        </p:txBody>
      </p:sp>
      <p:sp>
        <p:nvSpPr>
          <p:cNvPr id="71709" name="Text Box 46"/>
          <p:cNvSpPr txBox="1">
            <a:spLocks noChangeArrowheads="1"/>
          </p:cNvSpPr>
          <p:nvPr/>
        </p:nvSpPr>
        <p:spPr bwMode="auto">
          <a:xfrm>
            <a:off x="1858964" y="4073351"/>
            <a:ext cx="316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⑥</a:t>
            </a:r>
            <a:r>
              <a:rPr lang="ja-JP" altLang="en-US" sz="2400">
                <a:latin typeface="Times New Roman" pitchFamily="18" charset="0"/>
              </a:rPr>
              <a:t>　</a:t>
            </a:r>
            <a:r>
              <a:rPr lang="ja-JP" altLang="en-US" sz="2400" b="1">
                <a:latin typeface="Times New Roman" pitchFamily="18" charset="0"/>
              </a:rPr>
              <a:t> 液 化 石 油 ガ ス</a:t>
            </a:r>
          </a:p>
        </p:txBody>
      </p:sp>
      <p:sp>
        <p:nvSpPr>
          <p:cNvPr id="71710" name="Text Box 48"/>
          <p:cNvSpPr txBox="1">
            <a:spLocks noChangeArrowheads="1"/>
          </p:cNvSpPr>
          <p:nvPr/>
        </p:nvSpPr>
        <p:spPr bwMode="auto">
          <a:xfrm>
            <a:off x="1843088" y="5392564"/>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⑦</a:t>
            </a:r>
            <a:r>
              <a:rPr lang="ja-JP" altLang="en-US" sz="2400">
                <a:latin typeface="Times New Roman" pitchFamily="18" charset="0"/>
              </a:rPr>
              <a:t>　</a:t>
            </a:r>
            <a:r>
              <a:rPr lang="ja-JP" altLang="en-US" sz="2400" b="1">
                <a:latin typeface="Times New Roman" pitchFamily="18" charset="0"/>
              </a:rPr>
              <a:t> 液 化 塩 素</a:t>
            </a:r>
          </a:p>
        </p:txBody>
      </p:sp>
      <p:sp>
        <p:nvSpPr>
          <p:cNvPr id="71711" name="Text Box 42"/>
          <p:cNvSpPr txBox="1">
            <a:spLocks noChangeArrowheads="1"/>
          </p:cNvSpPr>
          <p:nvPr/>
        </p:nvSpPr>
        <p:spPr bwMode="auto">
          <a:xfrm>
            <a:off x="1854200" y="3089101"/>
            <a:ext cx="279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④</a:t>
            </a:r>
            <a:r>
              <a:rPr lang="en-US" altLang="ja-JP" sz="2400" b="1">
                <a:latin typeface="Times New Roman" pitchFamily="18" charset="0"/>
              </a:rPr>
              <a:t> </a:t>
            </a:r>
            <a:r>
              <a:rPr lang="ja-JP" altLang="en-US" sz="2400" b="1">
                <a:latin typeface="Times New Roman" pitchFamily="18" charset="0"/>
              </a:rPr>
              <a:t>　液 化 酸 素</a:t>
            </a:r>
          </a:p>
        </p:txBody>
      </p:sp>
      <p:sp>
        <p:nvSpPr>
          <p:cNvPr id="71712" name="Text Box 43"/>
          <p:cNvSpPr txBox="1">
            <a:spLocks noChangeArrowheads="1"/>
          </p:cNvSpPr>
          <p:nvPr/>
        </p:nvSpPr>
        <p:spPr bwMode="auto">
          <a:xfrm>
            <a:off x="5519738" y="3568526"/>
            <a:ext cx="3446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latin typeface="Times New Roman" pitchFamily="18" charset="0"/>
              </a:rPr>
              <a:t>質 量　　３０００ ㎏　</a:t>
            </a:r>
            <a:r>
              <a:rPr lang="ja-JP" altLang="en-US" sz="2400" b="1"/>
              <a:t>以上</a:t>
            </a:r>
          </a:p>
        </p:txBody>
      </p:sp>
      <p:sp>
        <p:nvSpPr>
          <p:cNvPr id="71713" name="Rectangle 80"/>
          <p:cNvSpPr>
            <a:spLocks noChangeArrowheads="1"/>
          </p:cNvSpPr>
          <p:nvPr/>
        </p:nvSpPr>
        <p:spPr bwMode="auto">
          <a:xfrm>
            <a:off x="1755776" y="1019001"/>
            <a:ext cx="8721725" cy="57864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1714" name="Line 81"/>
          <p:cNvSpPr>
            <a:spLocks noChangeShapeType="1"/>
          </p:cNvSpPr>
          <p:nvPr/>
        </p:nvSpPr>
        <p:spPr bwMode="auto">
          <a:xfrm>
            <a:off x="1774826" y="1517476"/>
            <a:ext cx="86963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15" name="Line 82"/>
          <p:cNvSpPr>
            <a:spLocks noChangeShapeType="1"/>
          </p:cNvSpPr>
          <p:nvPr/>
        </p:nvSpPr>
        <p:spPr bwMode="auto">
          <a:xfrm>
            <a:off x="1774825" y="2025476"/>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16" name="Line 83"/>
          <p:cNvSpPr>
            <a:spLocks noChangeShapeType="1"/>
          </p:cNvSpPr>
          <p:nvPr/>
        </p:nvSpPr>
        <p:spPr bwMode="auto">
          <a:xfrm>
            <a:off x="1744664" y="2555701"/>
            <a:ext cx="8713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17" name="Line 84"/>
          <p:cNvSpPr>
            <a:spLocks noChangeShapeType="1"/>
          </p:cNvSpPr>
          <p:nvPr/>
        </p:nvSpPr>
        <p:spPr bwMode="auto">
          <a:xfrm>
            <a:off x="1758950" y="3047826"/>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18" name="Line 85"/>
          <p:cNvSpPr>
            <a:spLocks noChangeShapeType="1"/>
          </p:cNvSpPr>
          <p:nvPr/>
        </p:nvSpPr>
        <p:spPr bwMode="auto">
          <a:xfrm>
            <a:off x="1784350" y="3566939"/>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19" name="Line 86"/>
          <p:cNvSpPr>
            <a:spLocks noChangeShapeType="1"/>
          </p:cNvSpPr>
          <p:nvPr/>
        </p:nvSpPr>
        <p:spPr bwMode="auto">
          <a:xfrm>
            <a:off x="1752600" y="4055889"/>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20" name="Line 87"/>
          <p:cNvSpPr>
            <a:spLocks noChangeShapeType="1"/>
          </p:cNvSpPr>
          <p:nvPr/>
        </p:nvSpPr>
        <p:spPr bwMode="auto">
          <a:xfrm>
            <a:off x="1778000" y="5378276"/>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21" name="Line 88"/>
          <p:cNvSpPr>
            <a:spLocks noChangeShapeType="1"/>
          </p:cNvSpPr>
          <p:nvPr/>
        </p:nvSpPr>
        <p:spPr bwMode="auto">
          <a:xfrm>
            <a:off x="1778000" y="5868814"/>
            <a:ext cx="87137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Text Box 33"/>
          <p:cNvSpPr txBox="1">
            <a:spLocks noChangeArrowheads="1"/>
          </p:cNvSpPr>
          <p:nvPr/>
        </p:nvSpPr>
        <p:spPr bwMode="auto">
          <a:xfrm>
            <a:off x="1537209" y="157681"/>
            <a:ext cx="293861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消費開始の日の２０日前までに知事等へ届出要</a:t>
            </a:r>
          </a:p>
        </p:txBody>
      </p:sp>
      <p:sp>
        <p:nvSpPr>
          <p:cNvPr id="2" name="左矢印 1"/>
          <p:cNvSpPr/>
          <p:nvPr/>
        </p:nvSpPr>
        <p:spPr>
          <a:xfrm>
            <a:off x="4511825" y="435962"/>
            <a:ext cx="511026" cy="204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503613" y="260351"/>
            <a:ext cx="4248150" cy="620713"/>
          </a:xfrm>
        </p:spPr>
        <p:txBody>
          <a:bodyPr>
            <a:normAutofit fontScale="90000"/>
          </a:bodyPr>
          <a:lstStyle/>
          <a:p>
            <a:pPr eaLnBrk="1" hangingPunct="1"/>
            <a:br>
              <a:rPr lang="en-US" altLang="ja-JP" sz="3200"/>
            </a:br>
            <a:r>
              <a:rPr lang="ja-JP" altLang="en-US" sz="3200"/>
              <a:t>　　</a:t>
            </a:r>
          </a:p>
        </p:txBody>
      </p:sp>
      <p:sp>
        <p:nvSpPr>
          <p:cNvPr id="65539" name="Rectangle 3"/>
          <p:cNvSpPr>
            <a:spLocks noGrp="1" noChangeArrowheads="1"/>
          </p:cNvSpPr>
          <p:nvPr>
            <p:ph type="body" idx="4294967295"/>
          </p:nvPr>
        </p:nvSpPr>
        <p:spPr>
          <a:xfrm>
            <a:off x="3132139" y="2557464"/>
            <a:ext cx="6696075" cy="2262187"/>
          </a:xfrm>
        </p:spPr>
        <p:txBody>
          <a:bodyPr>
            <a:normAutofit fontScale="25000" lnSpcReduction="20000"/>
          </a:bodyPr>
          <a:lstStyle/>
          <a:p>
            <a:pPr marL="0" indent="0">
              <a:buNone/>
              <a:defRPr/>
            </a:pPr>
            <a:r>
              <a:rPr lang="ja-JP" altLang="en-US" sz="9600" dirty="0">
                <a:latin typeface="ＭＳ Ｐゴシック" panose="020B0600070205080204" pitchFamily="50" charset="-128"/>
                <a:ea typeface="ＭＳ Ｐゴシック" panose="020B0600070205080204" pitchFamily="50" charset="-128"/>
              </a:rPr>
              <a:t>○</a:t>
            </a:r>
            <a:r>
              <a:rPr lang="ja-JP" altLang="en-US" sz="9600" b="1" dirty="0">
                <a:latin typeface="ＭＳ Ｐゴシック" panose="020B0600070205080204" pitchFamily="50" charset="-128"/>
                <a:ea typeface="ＭＳ Ｐゴシック" panose="020B0600070205080204" pitchFamily="50" charset="-128"/>
              </a:rPr>
              <a:t>「一般高圧ガス保安規則」</a:t>
            </a:r>
          </a:p>
          <a:p>
            <a:pPr eaLnBrk="1" hangingPunct="1">
              <a:lnSpc>
                <a:spcPct val="90000"/>
              </a:lnSpc>
              <a:buFontTx/>
              <a:buNone/>
              <a:defRPr/>
            </a:pPr>
            <a:r>
              <a:rPr lang="ja-JP" altLang="en-US" sz="2400" dirty="0"/>
              <a:t>　</a:t>
            </a:r>
            <a:r>
              <a:rPr lang="ja-JP" altLang="en-US" sz="9600" dirty="0">
                <a:latin typeface="ＭＳ Ｐゴシック" panose="020B0600070205080204" pitchFamily="50" charset="-128"/>
                <a:ea typeface="ＭＳ Ｐゴシック" panose="020B0600070205080204" pitchFamily="50" charset="-128"/>
              </a:rPr>
              <a:t>　</a:t>
            </a:r>
            <a:endParaRPr lang="en-US" altLang="ja-JP" sz="9600" dirty="0">
              <a:latin typeface="ＭＳ Ｐゴシック" panose="020B0600070205080204" pitchFamily="50" charset="-128"/>
              <a:ea typeface="ＭＳ Ｐゴシック" panose="020B0600070205080204" pitchFamily="50" charset="-128"/>
            </a:endParaRPr>
          </a:p>
          <a:p>
            <a:pPr eaLnBrk="1" hangingPunct="1">
              <a:lnSpc>
                <a:spcPct val="90000"/>
              </a:lnSpc>
              <a:buFontTx/>
              <a:buNone/>
              <a:defRPr/>
            </a:pPr>
            <a:endParaRPr lang="ja-JP" altLang="en-US" b="1" dirty="0">
              <a:solidFill>
                <a:schemeClr val="bg1"/>
              </a:solidFill>
            </a:endParaRPr>
          </a:p>
          <a:p>
            <a:pPr eaLnBrk="1" hangingPunct="1">
              <a:lnSpc>
                <a:spcPct val="50000"/>
              </a:lnSpc>
              <a:buFontTx/>
              <a:buBlip>
                <a:blip r:embed="rId2"/>
              </a:buBlip>
              <a:defRPr/>
            </a:pPr>
            <a:endParaRPr lang="en-US" altLang="ja-JP" sz="2400" dirty="0"/>
          </a:p>
          <a:p>
            <a:pPr eaLnBrk="1" hangingPunct="1">
              <a:lnSpc>
                <a:spcPct val="50000"/>
              </a:lnSpc>
              <a:buFontTx/>
              <a:buBlip>
                <a:blip r:embed="rId2"/>
              </a:buBlip>
              <a:defRPr/>
            </a:pPr>
            <a:endParaRPr lang="en-US" altLang="ja-JP" sz="2400" dirty="0"/>
          </a:p>
          <a:p>
            <a:pPr eaLnBrk="1" hangingPunct="1">
              <a:lnSpc>
                <a:spcPct val="50000"/>
              </a:lnSpc>
              <a:buFontTx/>
              <a:buBlip>
                <a:blip r:embed="rId2"/>
              </a:buBlip>
              <a:defRPr/>
            </a:pPr>
            <a:endParaRPr lang="en-US" altLang="ja-JP" sz="2400" dirty="0"/>
          </a:p>
          <a:p>
            <a:pPr eaLnBrk="1" hangingPunct="1">
              <a:lnSpc>
                <a:spcPct val="50000"/>
              </a:lnSpc>
              <a:buFontTx/>
              <a:buBlip>
                <a:blip r:embed="rId2"/>
              </a:buBlip>
              <a:defRPr/>
            </a:pPr>
            <a:endParaRPr lang="en-US" altLang="ja-JP" sz="2400" dirty="0"/>
          </a:p>
          <a:p>
            <a:pPr eaLnBrk="1" hangingPunct="1">
              <a:lnSpc>
                <a:spcPct val="50000"/>
              </a:lnSpc>
              <a:buFontTx/>
              <a:buBlip>
                <a:blip r:embed="rId2"/>
              </a:buBlip>
              <a:defRPr/>
            </a:pPr>
            <a:endParaRPr lang="en-US" altLang="ja-JP" sz="2400" dirty="0"/>
          </a:p>
          <a:p>
            <a:pPr marL="0" indent="0">
              <a:lnSpc>
                <a:spcPct val="50000"/>
              </a:lnSpc>
              <a:buNone/>
              <a:defRPr/>
            </a:pPr>
            <a:r>
              <a:rPr lang="ja-JP" altLang="en-US" sz="2400" dirty="0"/>
              <a:t>　　</a:t>
            </a:r>
            <a:endParaRPr lang="en-US" altLang="ja-JP" sz="2400" dirty="0"/>
          </a:p>
          <a:p>
            <a:pPr marL="0" indent="0">
              <a:lnSpc>
                <a:spcPct val="50000"/>
              </a:lnSpc>
              <a:buNone/>
              <a:defRPr/>
            </a:pPr>
            <a:r>
              <a:rPr lang="ja-JP" altLang="en-US" sz="2400" dirty="0"/>
              <a:t>　　</a:t>
            </a:r>
          </a:p>
          <a:p>
            <a:pPr eaLnBrk="1" hangingPunct="1">
              <a:lnSpc>
                <a:spcPct val="90000"/>
              </a:lnSpc>
              <a:buFontTx/>
              <a:buNone/>
              <a:defRPr/>
            </a:pPr>
            <a:r>
              <a:rPr lang="ja-JP" altLang="en-US" sz="2400" dirty="0"/>
              <a:t>　　</a:t>
            </a:r>
            <a:endParaRPr lang="en-US" altLang="ja-JP" sz="2400" dirty="0"/>
          </a:p>
          <a:p>
            <a:pPr eaLnBrk="1" hangingPunct="1">
              <a:lnSpc>
                <a:spcPct val="90000"/>
              </a:lnSpc>
              <a:buFontTx/>
              <a:buNone/>
              <a:defRPr/>
            </a:pPr>
            <a:r>
              <a:rPr lang="ja-JP" altLang="en-US" sz="2400" dirty="0"/>
              <a:t>　　</a:t>
            </a:r>
          </a:p>
          <a:p>
            <a:pPr eaLnBrk="1" hangingPunct="1">
              <a:lnSpc>
                <a:spcPct val="90000"/>
              </a:lnSpc>
              <a:buFontTx/>
              <a:buNone/>
              <a:defRPr/>
            </a:pPr>
            <a:r>
              <a:rPr lang="ja-JP" altLang="en-US" b="1" dirty="0"/>
              <a:t>　　</a:t>
            </a:r>
            <a:endParaRPr lang="ja-JP" altLang="en-US" b="1" dirty="0">
              <a:solidFill>
                <a:srgbClr val="FFFF00"/>
              </a:solidFill>
            </a:endParaRPr>
          </a:p>
        </p:txBody>
      </p:sp>
      <p:sp>
        <p:nvSpPr>
          <p:cNvPr id="74756" name="Text Box 4"/>
          <p:cNvSpPr txBox="1">
            <a:spLocks noChangeArrowheads="1"/>
          </p:cNvSpPr>
          <p:nvPr/>
        </p:nvSpPr>
        <p:spPr bwMode="auto">
          <a:xfrm>
            <a:off x="9963521" y="241042"/>
            <a:ext cx="1905924" cy="1015663"/>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法第２４条の５、　一般第５９条、　　液石第５７条</a:t>
            </a:r>
          </a:p>
        </p:txBody>
      </p:sp>
      <p:sp>
        <p:nvSpPr>
          <p:cNvPr id="74757" name="Text Box 5"/>
          <p:cNvSpPr txBox="1">
            <a:spLocks noChangeArrowheads="1"/>
          </p:cNvSpPr>
          <p:nvPr/>
        </p:nvSpPr>
        <p:spPr bwMode="auto">
          <a:xfrm>
            <a:off x="3935413" y="2904332"/>
            <a:ext cx="64185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FF0000"/>
                </a:solidFill>
                <a:latin typeface="Times New Roman" pitchFamily="18" charset="0"/>
              </a:rPr>
              <a:t>可燃性ガス（高圧ガスを燃料として使用する車両において、当該車両の燃料の用のみに消費される高圧ガスを除く。）、</a:t>
            </a:r>
            <a:r>
              <a:rPr lang="ja-JP" altLang="en-US" sz="2400" dirty="0">
                <a:solidFill>
                  <a:srgbClr val="993300"/>
                </a:solidFill>
                <a:latin typeface="Times New Roman" pitchFamily="18" charset="0"/>
              </a:rPr>
              <a:t>毒性ガス、</a:t>
            </a:r>
            <a:r>
              <a:rPr lang="ja-JP" altLang="en-US" sz="2400" dirty="0">
                <a:latin typeface="Times New Roman" pitchFamily="18" charset="0"/>
              </a:rPr>
              <a:t>酸素、</a:t>
            </a:r>
            <a:r>
              <a:rPr lang="ja-JP" altLang="en-US" sz="2400" dirty="0">
                <a:solidFill>
                  <a:srgbClr val="0066CC"/>
                </a:solidFill>
                <a:latin typeface="Times New Roman" pitchFamily="18" charset="0"/>
              </a:rPr>
              <a:t>空気</a:t>
            </a:r>
          </a:p>
        </p:txBody>
      </p:sp>
      <p:sp>
        <p:nvSpPr>
          <p:cNvPr id="74758" name="Text Box 6"/>
          <p:cNvSpPr txBox="1">
            <a:spLocks noChangeArrowheads="1"/>
          </p:cNvSpPr>
          <p:nvPr/>
        </p:nvSpPr>
        <p:spPr bwMode="auto">
          <a:xfrm>
            <a:off x="3935414" y="5013325"/>
            <a:ext cx="6418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0000FF"/>
                </a:solidFill>
                <a:latin typeface="Times New Roman" pitchFamily="18" charset="0"/>
              </a:rPr>
              <a:t>液化石油ガス（液化石油ガスを燃料として使用する車両において、当該車両の燃料の用のみに消費される液化石油ガスを除く。）</a:t>
            </a:r>
          </a:p>
        </p:txBody>
      </p:sp>
      <p:sp>
        <p:nvSpPr>
          <p:cNvPr id="74759" name="Rectangle 8"/>
          <p:cNvSpPr>
            <a:spLocks noChangeArrowheads="1"/>
          </p:cNvSpPr>
          <p:nvPr/>
        </p:nvSpPr>
        <p:spPr bwMode="auto">
          <a:xfrm>
            <a:off x="3995738" y="1484313"/>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a:t>消費の方法基準の遵守のみ</a:t>
            </a:r>
            <a:endParaRPr lang="ja-JP" altLang="en-US" sz="1800"/>
          </a:p>
        </p:txBody>
      </p:sp>
      <p:sp>
        <p:nvSpPr>
          <p:cNvPr id="74760" name="Rectangle 9"/>
          <p:cNvSpPr>
            <a:spLocks noChangeArrowheads="1"/>
          </p:cNvSpPr>
          <p:nvPr/>
        </p:nvSpPr>
        <p:spPr bwMode="auto">
          <a:xfrm>
            <a:off x="3132138" y="2060575"/>
            <a:ext cx="470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a:t>[</a:t>
            </a:r>
            <a:r>
              <a:rPr lang="ja-JP" altLang="en-US" sz="2400"/>
              <a:t>基準に従って消費すべき高圧ガス</a:t>
            </a:r>
            <a:r>
              <a:rPr lang="en-US" altLang="ja-JP" sz="2400"/>
              <a:t>]</a:t>
            </a:r>
          </a:p>
        </p:txBody>
      </p:sp>
      <p:sp>
        <p:nvSpPr>
          <p:cNvPr id="74761" name="Text Box 10"/>
          <p:cNvSpPr txBox="1">
            <a:spLocks noChangeArrowheads="1"/>
          </p:cNvSpPr>
          <p:nvPr/>
        </p:nvSpPr>
        <p:spPr bwMode="auto">
          <a:xfrm>
            <a:off x="3863975" y="333376"/>
            <a:ext cx="4103688" cy="830997"/>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t>特定高圧ガス消費者以外の高圧ガスの消費者</a:t>
            </a:r>
          </a:p>
        </p:txBody>
      </p:sp>
      <p:sp>
        <p:nvSpPr>
          <p:cNvPr id="74764" name="Rectangle 15"/>
          <p:cNvSpPr>
            <a:spLocks noChangeArrowheads="1"/>
          </p:cNvSpPr>
          <p:nvPr/>
        </p:nvSpPr>
        <p:spPr bwMode="auto">
          <a:xfrm>
            <a:off x="2126240" y="1975108"/>
            <a:ext cx="8560232" cy="46418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74765" name="正方形/長方形 1"/>
          <p:cNvSpPr>
            <a:spLocks noChangeArrowheads="1"/>
          </p:cNvSpPr>
          <p:nvPr/>
        </p:nvSpPr>
        <p:spPr bwMode="auto">
          <a:xfrm>
            <a:off x="3143250" y="4581526"/>
            <a:ext cx="3824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dirty="0"/>
              <a:t>○</a:t>
            </a:r>
            <a:r>
              <a:rPr lang="ja-JP" altLang="en-US" sz="2400" b="1" dirty="0"/>
              <a:t>「液化石油ガス保安規則」</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B35406C-E64F-BE38-8259-1276A8BF4F06}"/>
              </a:ext>
            </a:extLst>
          </p:cNvPr>
          <p:cNvSpPr txBox="1"/>
          <p:nvPr/>
        </p:nvSpPr>
        <p:spPr>
          <a:xfrm>
            <a:off x="6029325" y="5381625"/>
            <a:ext cx="184731" cy="369332"/>
          </a:xfrm>
          <a:prstGeom prst="rect">
            <a:avLst/>
          </a:prstGeom>
          <a:noFill/>
        </p:spPr>
        <p:txBody>
          <a:bodyPr wrap="non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31F03CCE-E025-36C3-D83D-E9F2E01048FF}"/>
              </a:ext>
            </a:extLst>
          </p:cNvPr>
          <p:cNvSpPr txBox="1"/>
          <p:nvPr/>
        </p:nvSpPr>
        <p:spPr>
          <a:xfrm>
            <a:off x="652210" y="1392792"/>
            <a:ext cx="10920665" cy="5016758"/>
          </a:xfrm>
          <a:prstGeom prst="rect">
            <a:avLst/>
          </a:prstGeom>
          <a:noFill/>
          <a:ln w="28575">
            <a:solidFill>
              <a:schemeClr val="tx1"/>
            </a:solidFill>
          </a:ln>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（その他消費に係る技術上の基準）</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第六十条　法第二十四条の五の経済産業省令で定める技術上の基準は、次の各号及び次項各号　</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に掲げるものとする。</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一　充塡容器等のバルブは、静かに開閉すること。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二　充塡容器等は、転落、転倒等による衝撃又はバルブの損傷を受けないよう粗暴な取扱い　　　</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をしないこと。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三　充塡容器等、バルブ又は配管を加熱するときは、次に掲げるいずれかの方法により行う　</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こと。ただし、安全弁及び圧力又は温度を調節する自動制御装置を設けた加熱器内の配管</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については、この限りでない。</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イ　熱湿布を使用すること。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ロ　温度四十度以下の温湯その他の液体（可燃性のもの及び充塡容器等、バルブ又は充塡</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用枝管に有害な影響を及ぼすおそれのあるものを除く。）を使用すること。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ハ　空気調和設備（空気の温度を四十度以下に調節する自動制御装置を設けたものであつ</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て、火気で直接空気を加熱する構造のもの及び可燃性ガスを冷媒とするもの以外のもの</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に限る。）を使用すること。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四　充塡容器等には、湿気、水滴等による腐食を防止する措置を講ずること。</a:t>
            </a:r>
            <a:endParaRPr kumimoji="1" lang="en-US" altLang="ja-JP" sz="2000" dirty="0">
              <a:latin typeface="ＭＳ ゴシック" panose="020B0609070205080204" pitchFamily="49" charset="-128"/>
              <a:ea typeface="ＭＳ ゴシック" panose="020B0609070205080204" pitchFamily="49" charset="-128"/>
            </a:endParaRPr>
          </a:p>
        </p:txBody>
      </p:sp>
      <p:sp>
        <p:nvSpPr>
          <p:cNvPr id="3" name="四角形: 角を丸くする 2">
            <a:extLst>
              <a:ext uri="{FF2B5EF4-FFF2-40B4-BE49-F238E27FC236}">
                <a16:creationId xmlns:a16="http://schemas.microsoft.com/office/drawing/2014/main" id="{1922A340-2D72-AAC2-9974-A78413E9BDFB}"/>
              </a:ext>
            </a:extLst>
          </p:cNvPr>
          <p:cNvSpPr/>
          <p:nvPr/>
        </p:nvSpPr>
        <p:spPr>
          <a:xfrm>
            <a:off x="652210" y="448450"/>
            <a:ext cx="9722074" cy="479795"/>
          </a:xfrm>
          <a:prstGeom prst="roundRect">
            <a:avLst/>
          </a:prstGeom>
          <a:solidFill>
            <a:schemeClr val="accent4">
              <a:lumMod val="60000"/>
              <a:lumOff val="4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2">
                    <a:lumMod val="50000"/>
                  </a:schemeClr>
                </a:solidFill>
                <a:latin typeface="ＭＳ ゴシック" panose="020B0609070205080204" pitchFamily="49" charset="-128"/>
                <a:ea typeface="ＭＳ ゴシック" panose="020B0609070205080204" pitchFamily="49" charset="-128"/>
              </a:rPr>
              <a:t>その他消費に係る技術上の基準（一般高圧ガス保安規則）</a:t>
            </a:r>
            <a:endParaRPr kumimoji="1" lang="ja-JP" altLang="en-US" sz="2800" dirty="0">
              <a:solidFill>
                <a:schemeClr val="accent2">
                  <a:lumMod val="50000"/>
                </a:scheme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1884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B212A8-14B6-C4C2-B83B-149343BD8D2B}"/>
              </a:ext>
            </a:extLst>
          </p:cNvPr>
          <p:cNvSpPr txBox="1"/>
          <p:nvPr/>
        </p:nvSpPr>
        <p:spPr>
          <a:xfrm>
            <a:off x="733426" y="676276"/>
            <a:ext cx="10944224" cy="5632311"/>
          </a:xfrm>
          <a:prstGeom prst="rect">
            <a:avLst/>
          </a:prstGeom>
          <a:noFill/>
          <a:ln w="28575">
            <a:solidFill>
              <a:schemeClr val="tx1"/>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　五　消費設備に設けたバルブ又はコックには、作業員が当該バルブ又はコックを適切に操作　</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することができるような措置を講ずること。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六　消費設備に設けたバルブを操作する場合にバルブの材質、構造及び状態を勘案して過大</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な力を加えないよう必要な措置を講ずること。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七　可燃性ガス又は毒性ガスの消費は、通風の良い場所でし、かつ、その容器を温度四十度</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以下に保つこと。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八　シアン化水素の消費は、容器に充塡した後六十日を超えないものをすること。ただし、</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純度九十八パーセント以上で、かつ、着色していないものについては、この限りでない。</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九　酸化エチレンを消費するときは、あらかじめ、消費に使用する設備の内部のガスを窒素</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ガス又は炭酸ガスで置換し、かつ、酸化エチレンの容器と消費に使用する設備との間の配</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には、逆流防止装置を設けること。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　可燃性ガス、酸素又は三フッ化窒素の消費に使用する設備（家庭用設備を除く。）から</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五メートル以内においては、喫煙及び火気（当該設備内のものを除く。）の使用を禁じ、</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かつ、引火性又は発火性の物を置かないこと。ただし、火気等を使用する場所との間に当</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該設備から漏えいしたガスに係る流動防止措置又は可燃性ガス、酸素若しくは三フッ化窒</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素が漏えいしたときに連動装置により直ちに使用中の火気を消すための措置を講じた場合</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は、この限りでない。</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十一　可燃性ガスの貯槽には、当該貯槽に生ずる静電気を除去する措置を講ずること。</a:t>
            </a:r>
            <a:endParaRPr kumimoji="1"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051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796139199"/>
              </p:ext>
            </p:extLst>
          </p:nvPr>
        </p:nvGraphicFramePr>
        <p:xfrm>
          <a:off x="405526" y="803275"/>
          <a:ext cx="11380948" cy="5824058"/>
        </p:xfrm>
        <a:graphic>
          <a:graphicData uri="http://schemas.openxmlformats.org/drawingml/2006/table">
            <a:tbl>
              <a:tblPr firstRow="1" bandRow="1">
                <a:tableStyleId>{5C22544A-7EE6-4342-B048-85BDC9FD1C3A}</a:tableStyleId>
              </a:tblPr>
              <a:tblGrid>
                <a:gridCol w="2498259">
                  <a:extLst>
                    <a:ext uri="{9D8B030D-6E8A-4147-A177-3AD203B41FA5}">
                      <a16:colId xmlns:a16="http://schemas.microsoft.com/office/drawing/2014/main" val="20000"/>
                    </a:ext>
                  </a:extLst>
                </a:gridCol>
                <a:gridCol w="5829264">
                  <a:extLst>
                    <a:ext uri="{9D8B030D-6E8A-4147-A177-3AD203B41FA5}">
                      <a16:colId xmlns:a16="http://schemas.microsoft.com/office/drawing/2014/main" val="20001"/>
                    </a:ext>
                  </a:extLst>
                </a:gridCol>
                <a:gridCol w="3053425">
                  <a:extLst>
                    <a:ext uri="{9D8B030D-6E8A-4147-A177-3AD203B41FA5}">
                      <a16:colId xmlns:a16="http://schemas.microsoft.com/office/drawing/2014/main" val="20002"/>
                    </a:ext>
                  </a:extLst>
                </a:gridCol>
              </a:tblGrid>
              <a:tr h="458740">
                <a:tc>
                  <a:txBody>
                    <a:bodyPr/>
                    <a:lstStyle/>
                    <a:p>
                      <a:pPr algn="ctr"/>
                      <a:r>
                        <a:rPr kumimoji="1" lang="ja-JP" altLang="en-US" sz="1800" dirty="0">
                          <a:solidFill>
                            <a:schemeClr val="tx1"/>
                          </a:solidFill>
                        </a:rPr>
                        <a:t>高圧ガスの区分</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　　　定　　　　　　　　義</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dirty="0">
                          <a:solidFill>
                            <a:schemeClr val="tx1"/>
                          </a:solidFill>
                        </a:rPr>
                        <a:t>　具体的なガス名（例）</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76261">
                <a:tc>
                  <a:txBody>
                    <a:bodyPr/>
                    <a:lstStyle/>
                    <a:p>
                      <a:r>
                        <a:rPr kumimoji="1" lang="en-US" altLang="ja-JP" sz="1800" b="1" dirty="0"/>
                        <a:t>〔</a:t>
                      </a:r>
                      <a:r>
                        <a:rPr kumimoji="1" lang="ja-JP" altLang="en-US" sz="1800" b="1" dirty="0"/>
                        <a:t>法第２条第１号</a:t>
                      </a:r>
                      <a:r>
                        <a:rPr kumimoji="1" lang="en-US" altLang="ja-JP" sz="1800" b="1" dirty="0"/>
                        <a:t>〕</a:t>
                      </a:r>
                    </a:p>
                    <a:p>
                      <a:r>
                        <a:rPr kumimoji="1" lang="ja-JP" altLang="en-US" sz="1800" dirty="0">
                          <a:solidFill>
                            <a:srgbClr val="C00000"/>
                          </a:solidFill>
                          <a:latin typeface="ＭＳ Ｐゴシック" panose="020B0600070205080204" pitchFamily="50" charset="-128"/>
                          <a:ea typeface="ＭＳ Ｐゴシック" panose="020B0600070205080204" pitchFamily="50" charset="-128"/>
                        </a:rPr>
                        <a:t>圧縮ガス</a:t>
                      </a:r>
                      <a:endParaRPr kumimoji="1" lang="en-US" altLang="ja-JP" sz="1800" dirty="0">
                        <a:solidFill>
                          <a:srgbClr val="C00000"/>
                        </a:solidFill>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（圧縮アセチレンガスを除く。）</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常用の温度において圧力（ゲージ圧力。以下同じ）が１メガパスカル以上で現に１メガパスカル以上であるもの　</a:t>
                      </a:r>
                      <a:endParaRPr kumimoji="1" lang="en-US" altLang="ja-JP" sz="1800" dirty="0">
                        <a:latin typeface="ＭＳ Ｐゴシック" panose="020B0600070205080204" pitchFamily="50" charset="-128"/>
                        <a:ea typeface="ＭＳ Ｐゴシック" panose="020B0600070205080204" pitchFamily="50" charset="-128"/>
                      </a:endParaRPr>
                    </a:p>
                    <a:p>
                      <a:endParaRPr kumimoji="1" lang="en-US" altLang="ja-JP" sz="1800" dirty="0">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又は温度３５度で１メガパスカル以上となるもの</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アルゴン、一酸化炭素、空気、酸素、水素、窒素、ヘリウム、メタンほか</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46363">
                <a:tc>
                  <a:txBody>
                    <a:bodyPr/>
                    <a:lstStyle/>
                    <a:p>
                      <a:r>
                        <a:rPr kumimoji="1" lang="en-US" altLang="ja-JP" sz="1800" b="1" dirty="0"/>
                        <a:t>〔</a:t>
                      </a:r>
                      <a:r>
                        <a:rPr kumimoji="1" lang="ja-JP" altLang="en-US" sz="1800" b="1" dirty="0"/>
                        <a:t>法第２条第２号</a:t>
                      </a:r>
                      <a:r>
                        <a:rPr kumimoji="1" lang="en-US" altLang="ja-JP" sz="1800" b="1" dirty="0"/>
                        <a:t>〕</a:t>
                      </a:r>
                    </a:p>
                    <a:p>
                      <a:r>
                        <a:rPr kumimoji="1" lang="ja-JP" altLang="en-US" sz="1800" dirty="0">
                          <a:solidFill>
                            <a:srgbClr val="C00000"/>
                          </a:solidFill>
                          <a:latin typeface="ＭＳ Ｐゴシック" panose="020B0600070205080204" pitchFamily="50" charset="-128"/>
                          <a:ea typeface="ＭＳ Ｐゴシック" panose="020B0600070205080204" pitchFamily="50" charset="-128"/>
                        </a:rPr>
                        <a:t>圧縮アセチレンガス</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常用の温度において圧力が０</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２メガパスカル以上で現に</a:t>
                      </a:r>
                      <a:endParaRPr kumimoji="1" lang="en-US" altLang="ja-JP" sz="1800" dirty="0">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０</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２メガパスカル以上であるもの</a:t>
                      </a:r>
                      <a:endParaRPr kumimoji="1" lang="en-US" altLang="ja-JP" sz="1800" dirty="0">
                        <a:latin typeface="ＭＳ Ｐゴシック" panose="020B0600070205080204" pitchFamily="50" charset="-128"/>
                        <a:ea typeface="ＭＳ Ｐゴシック" panose="020B0600070205080204" pitchFamily="50" charset="-128"/>
                      </a:endParaRPr>
                    </a:p>
                    <a:p>
                      <a:endParaRPr kumimoji="1" lang="en-US" altLang="ja-JP" sz="1800" dirty="0">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又は温度１５度で０</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２メガパスカル以上となるもの</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アセチレン</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24551">
                <a:tc>
                  <a:txBody>
                    <a:bodyPr/>
                    <a:lstStyle/>
                    <a:p>
                      <a:r>
                        <a:rPr kumimoji="1" lang="en-US" altLang="ja-JP" sz="1800" b="1" dirty="0"/>
                        <a:t>〔</a:t>
                      </a:r>
                      <a:r>
                        <a:rPr kumimoji="1" lang="ja-JP" altLang="en-US" sz="1800" b="1" dirty="0"/>
                        <a:t>法第２条第３号</a:t>
                      </a:r>
                      <a:r>
                        <a:rPr kumimoji="1" lang="en-US" altLang="ja-JP" sz="1800" b="1" dirty="0"/>
                        <a:t>〕</a:t>
                      </a:r>
                    </a:p>
                    <a:p>
                      <a:r>
                        <a:rPr kumimoji="1" lang="ja-JP" altLang="en-US" sz="1800" dirty="0">
                          <a:solidFill>
                            <a:srgbClr val="C00000"/>
                          </a:solidFill>
                          <a:latin typeface="ＭＳ Ｐゴシック" panose="020B0600070205080204" pitchFamily="50" charset="-128"/>
                          <a:ea typeface="ＭＳ Ｐゴシック" panose="020B0600070205080204" pitchFamily="50" charset="-128"/>
                        </a:rPr>
                        <a:t>液化ガス</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常用の温度において圧力が０</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２メガパスカル以上で現に</a:t>
                      </a:r>
                      <a:endParaRPr kumimoji="1" lang="en-US" altLang="ja-JP" sz="1800" dirty="0">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０</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２メガパスカル以上であるもの</a:t>
                      </a:r>
                      <a:endParaRPr kumimoji="1" lang="en-US" altLang="ja-JP" sz="1800" dirty="0">
                        <a:latin typeface="ＭＳ Ｐゴシック" panose="020B0600070205080204" pitchFamily="50" charset="-128"/>
                        <a:ea typeface="ＭＳ Ｐゴシック" panose="020B0600070205080204" pitchFamily="50" charset="-128"/>
                      </a:endParaRPr>
                    </a:p>
                    <a:p>
                      <a:endParaRPr kumimoji="1" lang="en-US" altLang="ja-JP" sz="1800" dirty="0">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又は圧力が０</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２メガパスカルとなる場合の温度が３５度以下であるもの</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（いずれも「液化」を冠す）アンモニア、塩素、二酸化硫黄、二酸化炭素、液化石油ガス、フルオロカーボン、酸素、窒素、アルゴンほか</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79680">
                <a:tc>
                  <a:txBody>
                    <a:bodyPr/>
                    <a:lstStyle/>
                    <a:p>
                      <a:r>
                        <a:rPr kumimoji="1" lang="en-US" altLang="ja-JP" sz="1800" b="1" dirty="0"/>
                        <a:t>〔</a:t>
                      </a:r>
                      <a:r>
                        <a:rPr kumimoji="1" lang="ja-JP" altLang="en-US" sz="1800" b="1" dirty="0"/>
                        <a:t>法第２条第４号</a:t>
                      </a:r>
                      <a:r>
                        <a:rPr kumimoji="1" lang="en-US" altLang="ja-JP" sz="1800" b="1" dirty="0"/>
                        <a:t>〕</a:t>
                      </a:r>
                    </a:p>
                    <a:p>
                      <a:r>
                        <a:rPr kumimoji="1" lang="ja-JP" altLang="en-US" sz="1800" dirty="0">
                          <a:latin typeface="ＭＳ Ｐゴシック" panose="020B0600070205080204" pitchFamily="50" charset="-128"/>
                          <a:ea typeface="ＭＳ Ｐゴシック" panose="020B0600070205080204" pitchFamily="50" charset="-128"/>
                        </a:rPr>
                        <a:t>第３号に掲げるものを除くほか、右の定義に該当する液化ガス</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温度３５度において圧力が０パスカルを超える液化ガスのうち、液化シアン化水素、液化ブロムメチル又はその他のガスであって、政令で定めるもの　</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ＭＳ Ｐゴシック" panose="020B0600070205080204" pitchFamily="50" charset="-128"/>
                          <a:ea typeface="ＭＳ Ｐゴシック" panose="020B0600070205080204" pitchFamily="50" charset="-128"/>
                        </a:rPr>
                        <a:t>液化シアン化水素</a:t>
                      </a:r>
                      <a:endParaRPr kumimoji="1" lang="en-US" altLang="ja-JP" sz="1800" dirty="0">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液化ブロムメチル</a:t>
                      </a:r>
                      <a:endParaRPr kumimoji="1" lang="en-US" altLang="ja-JP" sz="1800" dirty="0">
                        <a:latin typeface="ＭＳ Ｐゴシック" panose="020B0600070205080204" pitchFamily="50" charset="-128"/>
                        <a:ea typeface="ＭＳ Ｐゴシック" panose="020B0600070205080204" pitchFamily="50" charset="-128"/>
                      </a:endParaRPr>
                    </a:p>
                    <a:p>
                      <a:r>
                        <a:rPr kumimoji="1" lang="ja-JP" altLang="en-US" sz="1800" dirty="0">
                          <a:latin typeface="ＭＳ Ｐゴシック" panose="020B0600070205080204" pitchFamily="50" charset="-128"/>
                          <a:ea typeface="ＭＳ Ｐゴシック" panose="020B0600070205080204" pitchFamily="50" charset="-128"/>
                        </a:rPr>
                        <a:t>液化酸化エチレン</a:t>
                      </a:r>
                    </a:p>
                  </a:txBody>
                  <a:tcPr marL="91437" marR="91437"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3581" name="Text Box 4"/>
          <p:cNvSpPr txBox="1">
            <a:spLocks noChangeArrowheads="1"/>
          </p:cNvSpPr>
          <p:nvPr/>
        </p:nvSpPr>
        <p:spPr bwMode="auto">
          <a:xfrm>
            <a:off x="9744610" y="39795"/>
            <a:ext cx="2041864" cy="707886"/>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SzPct val="85000"/>
              <a:buFontTx/>
              <a:buNone/>
            </a:pPr>
            <a:r>
              <a:rPr lang="ja-JP" altLang="ja-JP" sz="2000" dirty="0">
                <a:latin typeface="ＭＳ Ｐゴシック" panose="020B0600070205080204" pitchFamily="50" charset="-128"/>
              </a:rPr>
              <a:t>法第２条</a:t>
            </a:r>
            <a:r>
              <a:rPr lang="ja-JP" altLang="en-US" sz="2000" dirty="0">
                <a:latin typeface="ＭＳ Ｐゴシック" panose="020B0600070205080204" pitchFamily="50" charset="-128"/>
              </a:rPr>
              <a:t>１～４</a:t>
            </a:r>
            <a:r>
              <a:rPr lang="ja-JP" altLang="ja-JP" sz="2000" dirty="0">
                <a:latin typeface="ＭＳ Ｐゴシック" panose="020B0600070205080204" pitchFamily="50" charset="-128"/>
              </a:rPr>
              <a:t>号</a:t>
            </a:r>
            <a:endParaRPr lang="en-US" altLang="ja-JP" sz="2000" dirty="0">
              <a:latin typeface="ＭＳ Ｐゴシック" panose="020B0600070205080204" pitchFamily="50" charset="-128"/>
            </a:endParaRPr>
          </a:p>
          <a:p>
            <a:pPr eaLnBrk="1" hangingPunct="1">
              <a:spcBef>
                <a:spcPts val="0"/>
              </a:spcBef>
              <a:buSzPct val="85000"/>
              <a:buFontTx/>
              <a:buNone/>
            </a:pPr>
            <a:r>
              <a:rPr lang="ja-JP" altLang="en-US" sz="2000" dirty="0">
                <a:latin typeface="ＭＳ Ｐゴシック" panose="020B0600070205080204" pitchFamily="50" charset="-128"/>
              </a:rPr>
              <a:t>政第１条</a:t>
            </a:r>
            <a:endParaRPr lang="ja-JP" altLang="ja-JP" sz="2000" dirty="0">
              <a:latin typeface="ＭＳ Ｐゴシック" panose="020B0600070205080204" pitchFamily="50" charset="-128"/>
            </a:endParaRPr>
          </a:p>
        </p:txBody>
      </p:sp>
      <p:sp>
        <p:nvSpPr>
          <p:cNvPr id="23582" name="Text Box 5"/>
          <p:cNvSpPr txBox="1">
            <a:spLocks noChangeArrowheads="1"/>
          </p:cNvSpPr>
          <p:nvPr/>
        </p:nvSpPr>
        <p:spPr bwMode="auto">
          <a:xfrm>
            <a:off x="4583113" y="188914"/>
            <a:ext cx="2736850" cy="522287"/>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ja-JP" sz="2800" b="1" i="1" dirty="0">
                <a:latin typeface="Times New Roman" pitchFamily="18" charset="0"/>
              </a:rPr>
              <a:t>高圧ガスの</a:t>
            </a:r>
            <a:r>
              <a:rPr lang="ja-JP" altLang="en-US" sz="2800" b="1" i="1" dirty="0">
                <a:latin typeface="Times New Roman" pitchFamily="18" charset="0"/>
              </a:rPr>
              <a:t>定義</a:t>
            </a:r>
            <a:endParaRPr lang="ja-JP" altLang="ja-JP" sz="2800" b="1" i="1" dirty="0">
              <a:latin typeface="Times New Roman"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D4A0FE-F24C-077B-FCCB-926BAC925077}"/>
              </a:ext>
            </a:extLst>
          </p:cNvPr>
          <p:cNvSpPr txBox="1"/>
          <p:nvPr/>
        </p:nvSpPr>
        <p:spPr>
          <a:xfrm>
            <a:off x="640556" y="612844"/>
            <a:ext cx="10910888" cy="5940088"/>
          </a:xfrm>
          <a:prstGeom prst="rect">
            <a:avLst/>
          </a:prstGeom>
          <a:noFill/>
          <a:ln w="28575">
            <a:solidFill>
              <a:schemeClr val="tx1"/>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　十二　可燃性ガス、酸素及び三フッ化窒素の消費施設（在宅酸素療法用のもの及び家庭用設</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備に係るものを除く。）には、その規模に応じて、適切な消火設備を適切な箇所に設ける</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十三　溶接又は熱切断用のアセチレンガスの消費は、当該ガスの逆火、漏えい、爆発等によ</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る災害を防止するための措置を講じて行うこと。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十四　溶接又は熱切断用の天然ガスの消費は、当該ガスの漏えい、爆発等による災害を防止</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するための措置を講じて行うこと。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十四　溶接又は熱切断用の天然ガスの消費は、当該ガスの漏えい、爆発等による災害を防止</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するための措置を講じて行うこと。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十五　酸素又は三フッ化窒素の消費は、バルブ及び消費に使用する器具の石油類、油脂類そ</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の他可燃性の物を除去した後にすること。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十六　消費した後は、バルブを閉じ、容器の転倒及びバルブの損傷を防止する措置を講ずる</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こと。</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十七　消費設備（家庭用設備を除く。以下この号及び次号において同じ。）の修理又は清掃</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（以下この号において「修理等」という。）及びその後の消費は、次に掲げる基準による</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ことにより保安上支障のない状態で行うこと。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イ　修理等をするときは、あらかじめ、修理等の作業計画及び当該作業の責任者を定め、</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修理等は当該作業計画に従い、かつ、当該責任者の監視の下に行うこと又は異常があつ</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たときに直ちにその旨を当該責任者に通報するための措置を講じて行うこと。</a:t>
            </a:r>
          </a:p>
        </p:txBody>
      </p:sp>
    </p:spTree>
    <p:extLst>
      <p:ext uri="{BB962C8B-B14F-4D97-AF65-F5344CB8AC3E}">
        <p14:creationId xmlns:p14="http://schemas.microsoft.com/office/powerpoint/2010/main" val="1625391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FEB8190-338D-4E60-C8DA-99E307046FCB}"/>
              </a:ext>
            </a:extLst>
          </p:cNvPr>
          <p:cNvSpPr txBox="1"/>
          <p:nvPr/>
        </p:nvSpPr>
        <p:spPr>
          <a:xfrm>
            <a:off x="647699" y="609599"/>
            <a:ext cx="10906125" cy="4293483"/>
          </a:xfrm>
          <a:prstGeom prst="rect">
            <a:avLst/>
          </a:prstGeom>
          <a:noFill/>
          <a:ln w="28575">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ロ　可燃性ガス、毒性ガス又は酸素の消費設備の修理等をするときは、危険を防止する措</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置を講ずること。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ハ　修理等のため作業員が消費設備を開放し、又は消費設備内に入るときは、危険を防止　</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するための措置を講ずること。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ニ　消費設備を開放して修理等をするときは、当該消費設備のうち開放する部分に他の部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分からガスが漏えいすることを防止するための措置を講ずること。</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ホ　修理等が終了したときは、当該消費設備が正常に作動することを確認した後でなけれ</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ば消費をしないこと。</a:t>
            </a:r>
            <a:endParaRPr kumimoji="1" lang="en-US" altLang="ja-JP" sz="2000" dirty="0">
              <a:latin typeface="ＭＳ ゴシック" panose="020B0609070205080204" pitchFamily="49" charset="-128"/>
              <a:ea typeface="ＭＳ ゴシック" panose="020B0609070205080204" pitchFamily="49" charset="-128"/>
            </a:endParaRPr>
          </a:p>
          <a:p>
            <a:pPr>
              <a:spcBef>
                <a:spcPts val="600"/>
              </a:spcBef>
            </a:pPr>
            <a:r>
              <a:rPr kumimoji="1" lang="ja-JP" altLang="en-US" sz="2000" dirty="0">
                <a:latin typeface="ＭＳ ゴシック" panose="020B0609070205080204" pitchFamily="49" charset="-128"/>
                <a:ea typeface="ＭＳ ゴシック" panose="020B0609070205080204" pitchFamily="49" charset="-128"/>
              </a:rPr>
              <a:t>　十八　</a:t>
            </a:r>
            <a:r>
              <a:rPr lang="ja-JP" altLang="en-US" sz="2000" dirty="0">
                <a:solidFill>
                  <a:srgbClr val="FF0000"/>
                </a:solidFill>
                <a:latin typeface="ＭＳ ゴシック" panose="020B0609070205080204" pitchFamily="49" charset="-128"/>
                <a:ea typeface="ＭＳ ゴシック" panose="020B0609070205080204" pitchFamily="49" charset="-128"/>
              </a:rPr>
              <a:t>高圧ガスの消費は、消費するガスの種類及び消費設備の態様に応じ、当該消費設備の　</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pPr>
              <a:spcBef>
                <a:spcPts val="600"/>
              </a:spcBef>
            </a:pPr>
            <a:r>
              <a:rPr lang="ja-JP" altLang="en-US" sz="2000" dirty="0">
                <a:solidFill>
                  <a:srgbClr val="FF0000"/>
                </a:solidFill>
                <a:latin typeface="ＭＳ ゴシック" panose="020B0609070205080204" pitchFamily="49" charset="-128"/>
                <a:ea typeface="ＭＳ ゴシック" panose="020B0609070205080204" pitchFamily="49" charset="-128"/>
              </a:rPr>
              <a:t>　　　属する消費施設の異常の有無を点検し、異常のあるときは、当該設備の補修その他の危</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pPr>
              <a:spcBef>
                <a:spcPts val="600"/>
              </a:spcBef>
            </a:pPr>
            <a:r>
              <a:rPr lang="ja-JP" altLang="en-US" sz="2000" dirty="0">
                <a:solidFill>
                  <a:srgbClr val="FF0000"/>
                </a:solidFill>
                <a:latin typeface="ＭＳ ゴシック" panose="020B0609070205080204" pitchFamily="49" charset="-128"/>
                <a:ea typeface="ＭＳ ゴシック" panose="020B0609070205080204" pitchFamily="49" charset="-128"/>
              </a:rPr>
              <a:t>　　　険を防止する措置を講じてすること</a:t>
            </a:r>
            <a:r>
              <a:rPr kumimoji="1" lang="ja-JP" altLang="en-US" sz="2000" dirty="0">
                <a:solidFill>
                  <a:srgbClr val="FF0000"/>
                </a:solidFill>
                <a:latin typeface="ＭＳ ゴシック" panose="020B0609070205080204" pitchFamily="49" charset="-128"/>
                <a:ea typeface="ＭＳ ゴシック" panose="020B0609070205080204" pitchFamily="49" charset="-128"/>
              </a:rPr>
              <a:t>。</a:t>
            </a:r>
            <a:endParaRPr kumimoji="1" lang="en-US" altLang="ja-JP" sz="20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十九　一般複合容器は、水中で使用しないこと。</a:t>
            </a:r>
          </a:p>
          <a:p>
            <a:endParaRPr kumimoji="1" lang="ja-JP" altLang="en-US" dirty="0"/>
          </a:p>
        </p:txBody>
      </p:sp>
    </p:spTree>
    <p:extLst>
      <p:ext uri="{BB962C8B-B14F-4D97-AF65-F5344CB8AC3E}">
        <p14:creationId xmlns:p14="http://schemas.microsoft.com/office/powerpoint/2010/main" val="7919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3503613" y="260351"/>
            <a:ext cx="4248150" cy="620713"/>
          </a:xfrm>
        </p:spPr>
        <p:txBody>
          <a:bodyPr>
            <a:normAutofit fontScale="90000"/>
          </a:bodyPr>
          <a:lstStyle/>
          <a:p>
            <a:pPr eaLnBrk="1" hangingPunct="1"/>
            <a:br>
              <a:rPr lang="en-US" altLang="ja-JP" sz="3200"/>
            </a:br>
            <a:r>
              <a:rPr lang="ja-JP" altLang="en-US" sz="3200"/>
              <a:t>　　</a:t>
            </a:r>
          </a:p>
        </p:txBody>
      </p:sp>
      <p:sp>
        <p:nvSpPr>
          <p:cNvPr id="66563" name="Rectangle 3"/>
          <p:cNvSpPr>
            <a:spLocks noGrp="1" noChangeArrowheads="1"/>
          </p:cNvSpPr>
          <p:nvPr>
            <p:ph type="body" idx="4294967295"/>
          </p:nvPr>
        </p:nvSpPr>
        <p:spPr>
          <a:xfrm>
            <a:off x="2629478" y="2825283"/>
            <a:ext cx="7129463" cy="2262188"/>
          </a:xfrm>
        </p:spPr>
        <p:txBody>
          <a:bodyPr>
            <a:normAutofit fontScale="25000" lnSpcReduction="20000"/>
          </a:bodyPr>
          <a:lstStyle/>
          <a:p>
            <a:pPr marL="0" indent="0">
              <a:buNone/>
              <a:defRPr/>
            </a:pPr>
            <a:r>
              <a:rPr lang="ja-JP" altLang="en-US" sz="9600" b="1" dirty="0">
                <a:latin typeface="ＭＳ Ｐゴシック" panose="020B0600070205080204" pitchFamily="50" charset="-128"/>
                <a:ea typeface="ＭＳ Ｐゴシック" panose="020B0600070205080204" pitchFamily="50" charset="-128"/>
              </a:rPr>
              <a:t>○   「一般高圧ガス保安規則」</a:t>
            </a:r>
          </a:p>
          <a:p>
            <a:pPr eaLnBrk="1" hangingPunct="1">
              <a:lnSpc>
                <a:spcPct val="90000"/>
              </a:lnSpc>
              <a:buFontTx/>
              <a:buNone/>
              <a:defRPr/>
            </a:pPr>
            <a:r>
              <a:rPr lang="ja-JP" altLang="en-US" sz="9600" b="1" dirty="0">
                <a:latin typeface="ＭＳ Ｐゴシック" panose="020B0600070205080204" pitchFamily="50" charset="-128"/>
                <a:ea typeface="ＭＳ Ｐゴシック" panose="020B0600070205080204" pitchFamily="50" charset="-128"/>
              </a:rPr>
              <a:t>　　</a:t>
            </a:r>
          </a:p>
          <a:p>
            <a:pPr eaLnBrk="1" hangingPunct="1">
              <a:lnSpc>
                <a:spcPct val="90000"/>
              </a:lnSpc>
              <a:buFontTx/>
              <a:buBlip>
                <a:blip r:embed="rId2"/>
              </a:buBlip>
              <a:defRPr/>
            </a:pPr>
            <a:endParaRPr lang="ja-JP" altLang="en-US" sz="2400" b="1" dirty="0"/>
          </a:p>
          <a:p>
            <a:pPr marL="0" indent="0">
              <a:lnSpc>
                <a:spcPct val="50000"/>
              </a:lnSpc>
              <a:buNone/>
              <a:defRPr/>
            </a:pPr>
            <a:endParaRPr lang="en-US" altLang="ja-JP" sz="2400" b="1" dirty="0"/>
          </a:p>
          <a:p>
            <a:pPr marL="0" indent="0">
              <a:lnSpc>
                <a:spcPct val="50000"/>
              </a:lnSpc>
              <a:buNone/>
              <a:defRPr/>
            </a:pPr>
            <a:endParaRPr lang="en-US" altLang="ja-JP" sz="2400" b="1" dirty="0"/>
          </a:p>
          <a:p>
            <a:pPr marL="0" indent="0">
              <a:lnSpc>
                <a:spcPct val="50000"/>
              </a:lnSpc>
              <a:buNone/>
              <a:defRPr/>
            </a:pPr>
            <a:endParaRPr lang="en-US" altLang="ja-JP" sz="2400" b="1" dirty="0"/>
          </a:p>
          <a:p>
            <a:pPr marL="0" indent="0">
              <a:lnSpc>
                <a:spcPct val="50000"/>
              </a:lnSpc>
              <a:buNone/>
              <a:defRPr/>
            </a:pPr>
            <a:endParaRPr lang="en-US" altLang="ja-JP" sz="2400" b="1" dirty="0"/>
          </a:p>
          <a:p>
            <a:pPr marL="0" indent="0">
              <a:lnSpc>
                <a:spcPct val="50000"/>
              </a:lnSpc>
              <a:buNone/>
              <a:defRPr/>
            </a:pPr>
            <a:r>
              <a:rPr lang="ja-JP" altLang="en-US" sz="9600" b="1" dirty="0">
                <a:latin typeface="ＭＳ Ｐゴシック" panose="020B0600070205080204" pitchFamily="50" charset="-128"/>
                <a:ea typeface="ＭＳ Ｐゴシック" panose="020B0600070205080204" pitchFamily="50" charset="-128"/>
              </a:rPr>
              <a:t>○   「液化石油ガス保安規則」</a:t>
            </a:r>
          </a:p>
          <a:p>
            <a:pPr eaLnBrk="1" hangingPunct="1">
              <a:buFontTx/>
              <a:buNone/>
              <a:defRPr/>
            </a:pPr>
            <a:r>
              <a:rPr lang="ja-JP" altLang="en-US" sz="9600" b="1" dirty="0">
                <a:latin typeface="ＭＳ Ｐゴシック" panose="020B0600070205080204" pitchFamily="50" charset="-128"/>
                <a:ea typeface="ＭＳ Ｐゴシック" panose="020B0600070205080204" pitchFamily="50" charset="-128"/>
              </a:rPr>
              <a:t>　　</a:t>
            </a:r>
            <a:r>
              <a:rPr lang="ja-JP" altLang="en-US" sz="2400" b="1" dirty="0"/>
              <a:t>　　</a:t>
            </a:r>
            <a:r>
              <a:rPr lang="ja-JP" altLang="en-US" b="1" dirty="0"/>
              <a:t>　　</a:t>
            </a:r>
            <a:endParaRPr lang="ja-JP" altLang="en-US" b="1" dirty="0">
              <a:solidFill>
                <a:srgbClr val="FFFF00"/>
              </a:solidFill>
            </a:endParaRPr>
          </a:p>
        </p:txBody>
      </p:sp>
      <p:sp>
        <p:nvSpPr>
          <p:cNvPr id="75780" name="Text Box 4"/>
          <p:cNvSpPr txBox="1">
            <a:spLocks noChangeArrowheads="1"/>
          </p:cNvSpPr>
          <p:nvPr/>
        </p:nvSpPr>
        <p:spPr bwMode="auto">
          <a:xfrm>
            <a:off x="9264651" y="260351"/>
            <a:ext cx="2447926" cy="1015663"/>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000" dirty="0">
                <a:latin typeface="Times New Roman" pitchFamily="18" charset="0"/>
              </a:rPr>
              <a:t>法第２５条、</a:t>
            </a:r>
            <a:endParaRPr lang="en-US" altLang="ja-JP" sz="2000" dirty="0">
              <a:latin typeface="Times New Roman" pitchFamily="18" charset="0"/>
            </a:endParaRPr>
          </a:p>
          <a:p>
            <a:pPr eaLnBrk="1" hangingPunct="1">
              <a:spcBef>
                <a:spcPts val="0"/>
              </a:spcBef>
              <a:buFontTx/>
              <a:buNone/>
            </a:pPr>
            <a:r>
              <a:rPr lang="ja-JP" altLang="en-US" sz="2000" dirty="0">
                <a:latin typeface="Times New Roman" pitchFamily="18" charset="0"/>
              </a:rPr>
              <a:t>一般第６１条、６２条、</a:t>
            </a:r>
            <a:endParaRPr lang="en-US" altLang="ja-JP" sz="2000" dirty="0">
              <a:latin typeface="Times New Roman" pitchFamily="18" charset="0"/>
            </a:endParaRPr>
          </a:p>
          <a:p>
            <a:pPr eaLnBrk="1" hangingPunct="1">
              <a:spcBef>
                <a:spcPts val="0"/>
              </a:spcBef>
              <a:buFontTx/>
              <a:buNone/>
            </a:pPr>
            <a:r>
              <a:rPr lang="ja-JP" altLang="en-US" sz="2000" dirty="0">
                <a:latin typeface="Times New Roman" pitchFamily="18" charset="0"/>
              </a:rPr>
              <a:t>液石第５９条、６０条</a:t>
            </a:r>
          </a:p>
        </p:txBody>
      </p:sp>
      <p:sp>
        <p:nvSpPr>
          <p:cNvPr id="75781" name="Text Box 5"/>
          <p:cNvSpPr txBox="1">
            <a:spLocks noChangeArrowheads="1"/>
          </p:cNvSpPr>
          <p:nvPr/>
        </p:nvSpPr>
        <p:spPr bwMode="auto">
          <a:xfrm>
            <a:off x="3499428" y="3298264"/>
            <a:ext cx="6259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dirty="0">
                <a:solidFill>
                  <a:srgbClr val="FF0000"/>
                </a:solidFill>
                <a:latin typeface="Times New Roman" pitchFamily="18" charset="0"/>
              </a:rPr>
              <a:t>可燃性ガス、</a:t>
            </a:r>
            <a:r>
              <a:rPr lang="ja-JP" altLang="en-US" sz="2400" b="1" dirty="0">
                <a:solidFill>
                  <a:schemeClr val="accent2"/>
                </a:solidFill>
                <a:latin typeface="Times New Roman" pitchFamily="18" charset="0"/>
              </a:rPr>
              <a:t>毒性ガス、特定不活性ガス、</a:t>
            </a:r>
            <a:r>
              <a:rPr lang="ja-JP" altLang="en-US" sz="2400" b="1" dirty="0">
                <a:latin typeface="Times New Roman" pitchFamily="18" charset="0"/>
              </a:rPr>
              <a:t>酸素</a:t>
            </a:r>
          </a:p>
        </p:txBody>
      </p:sp>
      <p:sp>
        <p:nvSpPr>
          <p:cNvPr id="75782" name="Text Box 6"/>
          <p:cNvSpPr txBox="1">
            <a:spLocks noChangeArrowheads="1"/>
          </p:cNvSpPr>
          <p:nvPr/>
        </p:nvSpPr>
        <p:spPr bwMode="auto">
          <a:xfrm>
            <a:off x="3499428" y="4630271"/>
            <a:ext cx="2160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dirty="0">
                <a:solidFill>
                  <a:schemeClr val="hlink"/>
                </a:solidFill>
                <a:latin typeface="Times New Roman" pitchFamily="18" charset="0"/>
              </a:rPr>
              <a:t>液化石油ガス</a:t>
            </a:r>
          </a:p>
        </p:txBody>
      </p:sp>
      <p:sp>
        <p:nvSpPr>
          <p:cNvPr id="75783" name="Rectangle 8"/>
          <p:cNvSpPr>
            <a:spLocks noChangeArrowheads="1"/>
          </p:cNvSpPr>
          <p:nvPr/>
        </p:nvSpPr>
        <p:spPr bwMode="auto">
          <a:xfrm>
            <a:off x="4008439" y="1700213"/>
            <a:ext cx="470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dirty="0"/>
              <a:t>廃棄の方法の基準の遵守のみ</a:t>
            </a:r>
          </a:p>
        </p:txBody>
      </p:sp>
      <p:sp>
        <p:nvSpPr>
          <p:cNvPr id="75784" name="Text Box 10"/>
          <p:cNvSpPr txBox="1">
            <a:spLocks noChangeArrowheads="1"/>
          </p:cNvSpPr>
          <p:nvPr/>
        </p:nvSpPr>
        <p:spPr bwMode="auto">
          <a:xfrm>
            <a:off x="4727576" y="333376"/>
            <a:ext cx="2447925" cy="461665"/>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高圧ガスの廃棄</a:t>
            </a:r>
          </a:p>
        </p:txBody>
      </p:sp>
      <p:sp>
        <p:nvSpPr>
          <p:cNvPr id="75787" name="Rectangle 9"/>
          <p:cNvSpPr>
            <a:spLocks noChangeArrowheads="1"/>
          </p:cNvSpPr>
          <p:nvPr/>
        </p:nvSpPr>
        <p:spPr bwMode="auto">
          <a:xfrm>
            <a:off x="2470151" y="2239646"/>
            <a:ext cx="470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a:t>[</a:t>
            </a:r>
            <a:r>
              <a:rPr lang="ja-JP" altLang="en-US" sz="2400" dirty="0"/>
              <a:t>基準に従って廃棄すべき高圧ガス</a:t>
            </a:r>
            <a:r>
              <a:rPr lang="en-US" altLang="ja-JP" sz="2400" dirty="0"/>
              <a:t>]</a:t>
            </a:r>
          </a:p>
        </p:txBody>
      </p:sp>
      <p:sp>
        <p:nvSpPr>
          <p:cNvPr id="75788" name="Rectangle 19"/>
          <p:cNvSpPr>
            <a:spLocks noChangeArrowheads="1"/>
          </p:cNvSpPr>
          <p:nvPr/>
        </p:nvSpPr>
        <p:spPr bwMode="auto">
          <a:xfrm>
            <a:off x="2298340" y="2222211"/>
            <a:ext cx="7595320" cy="299748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00587-8F3D-EDCE-5B48-9B4B02120CF7}"/>
            </a:ext>
          </a:extLst>
        </p:cNvPr>
        <p:cNvGrpSpPr/>
        <p:nvPr/>
      </p:nvGrpSpPr>
      <p:grpSpPr>
        <a:xfrm>
          <a:off x="0" y="0"/>
          <a:ext cx="0" cy="0"/>
          <a:chOff x="0" y="0"/>
          <a:chExt cx="0" cy="0"/>
        </a:xfrm>
      </p:grpSpPr>
      <p:sp>
        <p:nvSpPr>
          <p:cNvPr id="118786" name="Text Box 2">
            <a:extLst>
              <a:ext uri="{FF2B5EF4-FFF2-40B4-BE49-F238E27FC236}">
                <a16:creationId xmlns:a16="http://schemas.microsoft.com/office/drawing/2014/main" id="{1F47DF89-6E27-C2A8-6065-CDC1D1F930FA}"/>
              </a:ext>
            </a:extLst>
          </p:cNvPr>
          <p:cNvSpPr txBox="1">
            <a:spLocks noChangeArrowheads="1"/>
          </p:cNvSpPr>
          <p:nvPr/>
        </p:nvSpPr>
        <p:spPr bwMode="auto">
          <a:xfrm>
            <a:off x="9893615" y="213500"/>
            <a:ext cx="1576329" cy="707886"/>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dirty="0">
                <a:solidFill>
                  <a:srgbClr val="000000"/>
                </a:solidFill>
                <a:latin typeface="Times New Roman" pitchFamily="18" charset="0"/>
              </a:rPr>
              <a:t>一般第６２条　　液石第６０条</a:t>
            </a:r>
          </a:p>
        </p:txBody>
      </p:sp>
      <p:sp>
        <p:nvSpPr>
          <p:cNvPr id="118791" name="Text Box 61">
            <a:extLst>
              <a:ext uri="{FF2B5EF4-FFF2-40B4-BE49-F238E27FC236}">
                <a16:creationId xmlns:a16="http://schemas.microsoft.com/office/drawing/2014/main" id="{DB2FD601-7908-C12F-0C6A-DCF1A0F542D9}"/>
              </a:ext>
            </a:extLst>
          </p:cNvPr>
          <p:cNvSpPr txBox="1">
            <a:spLocks noChangeArrowheads="1"/>
          </p:cNvSpPr>
          <p:nvPr/>
        </p:nvSpPr>
        <p:spPr bwMode="auto">
          <a:xfrm>
            <a:off x="1106993" y="1110362"/>
            <a:ext cx="9978013" cy="5663089"/>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en-US" altLang="ja-JP" sz="2400" dirty="0"/>
              <a:t>①</a:t>
            </a:r>
            <a:r>
              <a:rPr lang="ja-JP" altLang="en-US" sz="2400" dirty="0"/>
              <a:t>　</a:t>
            </a:r>
            <a:r>
              <a:rPr lang="ja-JP" altLang="en-US" sz="2400" b="1" dirty="0">
                <a:solidFill>
                  <a:srgbClr val="FF0000"/>
                </a:solidFill>
              </a:rPr>
              <a:t>容器とともに廃棄することの禁止</a:t>
            </a:r>
            <a:r>
              <a:rPr lang="ja-JP" altLang="en-US" sz="2400" dirty="0"/>
              <a:t>。</a:t>
            </a:r>
          </a:p>
          <a:p>
            <a:pPr eaLnBrk="1" hangingPunct="1">
              <a:spcBef>
                <a:spcPts val="1200"/>
              </a:spcBef>
              <a:buFontTx/>
              <a:buNone/>
            </a:pPr>
            <a:r>
              <a:rPr lang="en-US" altLang="ja-JP" sz="2400" dirty="0"/>
              <a:t>②</a:t>
            </a:r>
            <a:r>
              <a:rPr lang="ja-JP" altLang="en-US" sz="2400" dirty="0"/>
              <a:t>　</a:t>
            </a:r>
            <a:r>
              <a:rPr lang="ja-JP" altLang="en-US" sz="2400" b="1" dirty="0"/>
              <a:t>可燃性ガス、特定不活性ガス又は液化石油ガスの廃棄</a:t>
            </a:r>
            <a:r>
              <a:rPr lang="ja-JP" altLang="en-US" sz="2400" dirty="0"/>
              <a:t>は、火気を取り</a:t>
            </a:r>
            <a:endParaRPr lang="en-US" altLang="ja-JP" sz="2400" dirty="0"/>
          </a:p>
          <a:p>
            <a:pPr eaLnBrk="1" hangingPunct="1">
              <a:spcBef>
                <a:spcPts val="0"/>
              </a:spcBef>
              <a:buFontTx/>
              <a:buNone/>
            </a:pPr>
            <a:r>
              <a:rPr lang="en-US" altLang="ja-JP" sz="2400" dirty="0"/>
              <a:t>   </a:t>
            </a:r>
            <a:r>
              <a:rPr lang="ja-JP" altLang="en-US" sz="2400" dirty="0"/>
              <a:t>扱う場所、引火性又は発火性の物をたい積した場所及びその付近（液化</a:t>
            </a:r>
            <a:endParaRPr lang="en-US" altLang="ja-JP" sz="2400" dirty="0"/>
          </a:p>
          <a:p>
            <a:pPr eaLnBrk="1" hangingPunct="1">
              <a:spcBef>
                <a:spcPts val="0"/>
              </a:spcBef>
              <a:buFontTx/>
              <a:buNone/>
            </a:pPr>
            <a:r>
              <a:rPr lang="ja-JP" altLang="en-US" sz="2400" dirty="0"/>
              <a:t>　石油ガスは８ｍ以内）を避け、大気中放出廃棄は、</a:t>
            </a:r>
            <a:r>
              <a:rPr lang="ja-JP" altLang="en-US" sz="2400" dirty="0">
                <a:solidFill>
                  <a:srgbClr val="FF0000"/>
                </a:solidFill>
              </a:rPr>
              <a:t>通風の良い場所で少量</a:t>
            </a:r>
            <a:endParaRPr lang="en-US" altLang="ja-JP" sz="2400" dirty="0">
              <a:solidFill>
                <a:srgbClr val="FF0000"/>
              </a:solidFill>
            </a:endParaRPr>
          </a:p>
          <a:p>
            <a:pPr eaLnBrk="1" hangingPunct="1">
              <a:spcBef>
                <a:spcPts val="0"/>
              </a:spcBef>
              <a:buFontTx/>
              <a:buNone/>
            </a:pPr>
            <a:r>
              <a:rPr lang="ja-JP" altLang="en-US" sz="2400" dirty="0">
                <a:solidFill>
                  <a:srgbClr val="FF0000"/>
                </a:solidFill>
              </a:rPr>
              <a:t>　ずつ。</a:t>
            </a:r>
            <a:endParaRPr lang="ja-JP" altLang="en-US" sz="2400" dirty="0"/>
          </a:p>
          <a:p>
            <a:pPr eaLnBrk="1" hangingPunct="1">
              <a:spcBef>
                <a:spcPts val="1200"/>
              </a:spcBef>
              <a:buFontTx/>
              <a:buNone/>
            </a:pPr>
            <a:r>
              <a:rPr lang="en-US" altLang="ja-JP" sz="2400" dirty="0"/>
              <a:t>③</a:t>
            </a:r>
            <a:r>
              <a:rPr lang="ja-JP" altLang="en-US" sz="2400" dirty="0"/>
              <a:t>　</a:t>
            </a:r>
            <a:r>
              <a:rPr lang="ja-JP" altLang="en-US" sz="2400" b="1" dirty="0"/>
              <a:t>可燃性ガス、特定不活性ガス、液化石油ガス又は毒性ガスの継続かつ</a:t>
            </a:r>
            <a:endParaRPr lang="en-US" altLang="ja-JP" sz="2400" b="1" dirty="0"/>
          </a:p>
          <a:p>
            <a:pPr eaLnBrk="1" hangingPunct="1">
              <a:spcBef>
                <a:spcPts val="0"/>
              </a:spcBef>
              <a:buFontTx/>
              <a:buNone/>
            </a:pPr>
            <a:r>
              <a:rPr lang="ja-JP" altLang="en-US" sz="2400" b="1" dirty="0"/>
              <a:t>　反復廃棄</a:t>
            </a:r>
            <a:r>
              <a:rPr lang="ja-JP" altLang="en-US" sz="2400" dirty="0"/>
              <a:t>は、</a:t>
            </a:r>
            <a:r>
              <a:rPr lang="ja-JP" altLang="en-US" sz="2400" dirty="0">
                <a:solidFill>
                  <a:srgbClr val="FF0000"/>
                </a:solidFill>
              </a:rPr>
              <a:t>ガスの滞留を検知するための措置</a:t>
            </a:r>
            <a:r>
              <a:rPr lang="ja-JP" altLang="en-US" sz="2400" dirty="0"/>
              <a:t>。</a:t>
            </a:r>
          </a:p>
          <a:p>
            <a:pPr eaLnBrk="1" hangingPunct="1">
              <a:spcBef>
                <a:spcPts val="1200"/>
              </a:spcBef>
              <a:buFontTx/>
              <a:buNone/>
            </a:pPr>
            <a:r>
              <a:rPr lang="en-US" altLang="ja-JP" sz="2400" dirty="0"/>
              <a:t>④</a:t>
            </a:r>
            <a:r>
              <a:rPr lang="ja-JP" altLang="en-US" sz="2400" dirty="0"/>
              <a:t>　</a:t>
            </a:r>
            <a:r>
              <a:rPr lang="ja-JP" altLang="en-US" sz="2400" b="1" dirty="0"/>
              <a:t>酸素又は三フッ化窒素の廃棄</a:t>
            </a:r>
            <a:r>
              <a:rPr lang="ja-JP" altLang="en-US" sz="2400" dirty="0"/>
              <a:t>は、バルブ、器具類の石油類、油脂類その</a:t>
            </a:r>
            <a:endParaRPr lang="en-US" altLang="ja-JP" sz="2400" dirty="0"/>
          </a:p>
          <a:p>
            <a:pPr eaLnBrk="1" hangingPunct="1">
              <a:spcBef>
                <a:spcPts val="0"/>
              </a:spcBef>
              <a:buFontTx/>
              <a:buNone/>
            </a:pPr>
            <a:r>
              <a:rPr lang="ja-JP" altLang="en-US" sz="2400" dirty="0"/>
              <a:t>　他の可燃性の物を除去。</a:t>
            </a:r>
          </a:p>
          <a:p>
            <a:pPr eaLnBrk="1" hangingPunct="1">
              <a:spcBef>
                <a:spcPts val="1200"/>
              </a:spcBef>
              <a:buFontTx/>
              <a:buNone/>
            </a:pPr>
            <a:r>
              <a:rPr lang="en-US" altLang="ja-JP" sz="2400" dirty="0"/>
              <a:t>⑤</a:t>
            </a:r>
            <a:r>
              <a:rPr lang="ja-JP" altLang="en-US" sz="2400" dirty="0"/>
              <a:t>　</a:t>
            </a:r>
            <a:r>
              <a:rPr lang="ja-JP" altLang="en-US" sz="2400" b="1" dirty="0"/>
              <a:t>廃棄後の容器</a:t>
            </a:r>
            <a:r>
              <a:rPr lang="ja-JP" altLang="en-US" sz="2400" dirty="0"/>
              <a:t>は、</a:t>
            </a:r>
            <a:r>
              <a:rPr lang="ja-JP" altLang="en-US" sz="2400" dirty="0">
                <a:solidFill>
                  <a:srgbClr val="FF0000"/>
                </a:solidFill>
              </a:rPr>
              <a:t>バルブを閉止</a:t>
            </a:r>
            <a:r>
              <a:rPr lang="ja-JP" altLang="en-US" sz="2400" dirty="0"/>
              <a:t>し、容器の転倒防止及び</a:t>
            </a:r>
            <a:r>
              <a:rPr lang="ja-JP" altLang="en-US" sz="2400" dirty="0">
                <a:solidFill>
                  <a:srgbClr val="FF0000"/>
                </a:solidFill>
              </a:rPr>
              <a:t>バルブの損傷</a:t>
            </a:r>
            <a:endParaRPr lang="en-US" altLang="ja-JP" sz="2400" dirty="0">
              <a:solidFill>
                <a:srgbClr val="FF0000"/>
              </a:solidFill>
            </a:endParaRPr>
          </a:p>
          <a:p>
            <a:pPr eaLnBrk="1" hangingPunct="1">
              <a:spcBef>
                <a:spcPts val="0"/>
              </a:spcBef>
              <a:buFontTx/>
              <a:buNone/>
            </a:pPr>
            <a:r>
              <a:rPr lang="ja-JP" altLang="en-US" sz="2400" dirty="0">
                <a:solidFill>
                  <a:srgbClr val="FF0000"/>
                </a:solidFill>
              </a:rPr>
              <a:t>　防止措置</a:t>
            </a:r>
            <a:r>
              <a:rPr lang="ja-JP" altLang="en-US" sz="2400" dirty="0"/>
              <a:t>（液化石油ガスのものは容器の転倒防止なし）。</a:t>
            </a:r>
          </a:p>
          <a:p>
            <a:pPr eaLnBrk="1" hangingPunct="1">
              <a:spcBef>
                <a:spcPts val="1200"/>
              </a:spcBef>
              <a:buFontTx/>
              <a:buNone/>
            </a:pPr>
            <a:r>
              <a:rPr lang="en-US" altLang="ja-JP" sz="2400" dirty="0"/>
              <a:t>⑥</a:t>
            </a:r>
            <a:r>
              <a:rPr lang="ja-JP" altLang="en-US" sz="2400" dirty="0"/>
              <a:t>　</a:t>
            </a:r>
            <a:r>
              <a:rPr lang="ja-JP" altLang="en-US" sz="2400" b="1" dirty="0"/>
              <a:t>充てん容器等、バルブ又は配管の加熱方法</a:t>
            </a:r>
            <a:r>
              <a:rPr lang="ja-JP" altLang="en-US" sz="2400" dirty="0"/>
              <a:t>は、</a:t>
            </a:r>
            <a:r>
              <a:rPr lang="ja-JP" altLang="en-US" sz="2400" dirty="0">
                <a:solidFill>
                  <a:srgbClr val="FF0000"/>
                </a:solidFill>
              </a:rPr>
              <a:t>熱湿布</a:t>
            </a:r>
            <a:r>
              <a:rPr lang="ja-JP" altLang="en-US" sz="2400" dirty="0"/>
              <a:t>、</a:t>
            </a:r>
            <a:r>
              <a:rPr lang="en-US" altLang="ja-JP" sz="2400" dirty="0">
                <a:solidFill>
                  <a:srgbClr val="FF0000"/>
                </a:solidFill>
              </a:rPr>
              <a:t>40</a:t>
            </a:r>
            <a:r>
              <a:rPr lang="ja-JP" altLang="en-US" sz="2400" dirty="0">
                <a:solidFill>
                  <a:srgbClr val="FF0000"/>
                </a:solidFill>
              </a:rPr>
              <a:t>度以下の温</a:t>
            </a:r>
            <a:endParaRPr lang="en-US" altLang="ja-JP" sz="2400" dirty="0">
              <a:solidFill>
                <a:srgbClr val="FF0000"/>
              </a:solidFill>
            </a:endParaRPr>
          </a:p>
          <a:p>
            <a:pPr eaLnBrk="1" hangingPunct="1">
              <a:spcBef>
                <a:spcPts val="0"/>
              </a:spcBef>
              <a:buFontTx/>
              <a:buNone/>
            </a:pPr>
            <a:r>
              <a:rPr lang="ja-JP" altLang="en-US" sz="2400" dirty="0">
                <a:solidFill>
                  <a:srgbClr val="FF0000"/>
                </a:solidFill>
              </a:rPr>
              <a:t>　湯等</a:t>
            </a:r>
            <a:r>
              <a:rPr lang="ja-JP" altLang="en-US" sz="2400" dirty="0"/>
              <a:t>又は</a:t>
            </a:r>
            <a:r>
              <a:rPr lang="en-US" altLang="ja-JP" sz="2400" dirty="0"/>
              <a:t>40</a:t>
            </a:r>
            <a:r>
              <a:rPr lang="ja-JP" altLang="en-US" sz="2400" dirty="0"/>
              <a:t>度以下の空気調和設備。</a:t>
            </a:r>
          </a:p>
        </p:txBody>
      </p:sp>
      <p:sp>
        <p:nvSpPr>
          <p:cNvPr id="2" name="Text Box 2">
            <a:extLst>
              <a:ext uri="{FF2B5EF4-FFF2-40B4-BE49-F238E27FC236}">
                <a16:creationId xmlns:a16="http://schemas.microsoft.com/office/drawing/2014/main" id="{EA456325-4B83-DB2B-F3A0-B90D58643F9C}"/>
              </a:ext>
            </a:extLst>
          </p:cNvPr>
          <p:cNvSpPr txBox="1">
            <a:spLocks noChangeArrowheads="1"/>
          </p:cNvSpPr>
          <p:nvPr/>
        </p:nvSpPr>
        <p:spPr bwMode="auto">
          <a:xfrm>
            <a:off x="2513388" y="151944"/>
            <a:ext cx="5913682" cy="830997"/>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400" b="1" i="1" dirty="0">
                <a:latin typeface="ＭＳ Ｐゴシック" panose="020B0600070205080204" pitchFamily="50" charset="-128"/>
              </a:rPr>
              <a:t>可燃性ガス、液化石油ガス、毒性ガス、特定</a:t>
            </a:r>
            <a:endParaRPr lang="en-US" altLang="ja-JP" sz="2400" b="1" i="1" dirty="0">
              <a:latin typeface="ＭＳ Ｐゴシック" panose="020B0600070205080204" pitchFamily="50" charset="-128"/>
            </a:endParaRPr>
          </a:p>
          <a:p>
            <a:pPr eaLnBrk="1" hangingPunct="1">
              <a:spcBef>
                <a:spcPts val="0"/>
              </a:spcBef>
              <a:buFontTx/>
              <a:buNone/>
            </a:pPr>
            <a:r>
              <a:rPr lang="ja-JP" altLang="en-US" sz="2400" b="1" i="1" dirty="0">
                <a:latin typeface="ＭＳ Ｐゴシック" panose="020B0600070205080204" pitchFamily="50" charset="-128"/>
              </a:rPr>
              <a:t>不活性ガス及び酸素の廃棄に係る主な基準</a:t>
            </a:r>
          </a:p>
        </p:txBody>
      </p:sp>
    </p:spTree>
    <p:extLst>
      <p:ext uri="{BB962C8B-B14F-4D97-AF65-F5344CB8AC3E}">
        <p14:creationId xmlns:p14="http://schemas.microsoft.com/office/powerpoint/2010/main" val="25715142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DD07BCC-2DFC-E2DF-33E9-A12A92764CFD}"/>
              </a:ext>
            </a:extLst>
          </p:cNvPr>
          <p:cNvSpPr txBox="1"/>
          <p:nvPr/>
        </p:nvSpPr>
        <p:spPr>
          <a:xfrm>
            <a:off x="609600" y="923925"/>
            <a:ext cx="11020426" cy="5555367"/>
          </a:xfrm>
          <a:prstGeom prst="rect">
            <a:avLst/>
          </a:prstGeom>
          <a:noFill/>
          <a:ln w="28575">
            <a:solidFill>
              <a:schemeClr val="tx1"/>
            </a:solidFill>
          </a:ln>
        </p:spPr>
        <p:txBody>
          <a:bodyPr wrap="square">
            <a:spAutoFit/>
          </a:bodyPr>
          <a:lstStyle/>
          <a:p>
            <a:r>
              <a:rPr lang="ja-JP" altLang="en-US" sz="2200" b="1" i="0" dirty="0">
                <a:solidFill>
                  <a:srgbClr val="1A1A1C"/>
                </a:solidFill>
                <a:effectLst/>
                <a:latin typeface="ＭＳ ゴシック" panose="020B0609070205080204" pitchFamily="49" charset="-128"/>
                <a:ea typeface="ＭＳ ゴシック" panose="020B0609070205080204" pitchFamily="49" charset="-128"/>
              </a:rPr>
              <a:t>（廃棄に係る技術上の基準に従うべき高圧ガスの指定）</a:t>
            </a:r>
            <a:endParaRPr lang="en-US" altLang="ja-JP" sz="2200" b="1" i="0" dirty="0">
              <a:solidFill>
                <a:srgbClr val="1A1A1C"/>
              </a:solidFill>
              <a:effectLst/>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第六十一条　法第二十五条の経済産業省令で定める高圧ガスは、</a:t>
            </a:r>
            <a:r>
              <a:rPr lang="ja-JP" altLang="en-US" sz="2200" dirty="0">
                <a:solidFill>
                  <a:srgbClr val="C00000"/>
                </a:solidFill>
                <a:latin typeface="ＭＳ ゴシック" panose="020B0609070205080204" pitchFamily="49" charset="-128"/>
                <a:ea typeface="ＭＳ ゴシック" panose="020B0609070205080204" pitchFamily="49" charset="-128"/>
              </a:rPr>
              <a:t>可燃性ガス、毒性ガ</a:t>
            </a:r>
            <a:endParaRPr lang="en-US" altLang="ja-JP" sz="2200" dirty="0">
              <a:solidFill>
                <a:srgbClr val="C00000"/>
              </a:solidFill>
              <a:latin typeface="ＭＳ ゴシック" panose="020B0609070205080204" pitchFamily="49" charset="-128"/>
              <a:ea typeface="ＭＳ ゴシック" panose="020B0609070205080204" pitchFamily="49" charset="-128"/>
            </a:endParaRPr>
          </a:p>
          <a:p>
            <a:r>
              <a:rPr lang="ja-JP" altLang="en-US" sz="2200" dirty="0">
                <a:solidFill>
                  <a:srgbClr val="C00000"/>
                </a:solidFill>
                <a:latin typeface="ＭＳ ゴシック" panose="020B0609070205080204" pitchFamily="49" charset="-128"/>
                <a:ea typeface="ＭＳ ゴシック" panose="020B0609070205080204" pitchFamily="49" charset="-128"/>
              </a:rPr>
              <a:t>　ス、特定不活性ガス及び酸素</a:t>
            </a:r>
            <a:r>
              <a:rPr lang="ja-JP" altLang="en-US" sz="2200" dirty="0">
                <a:latin typeface="ＭＳ ゴシック" panose="020B0609070205080204" pitchFamily="49" charset="-128"/>
                <a:ea typeface="ＭＳ ゴシック" panose="020B0609070205080204" pitchFamily="49" charset="-128"/>
              </a:rPr>
              <a:t>とする。</a:t>
            </a:r>
            <a:endParaRPr lang="en-US" altLang="ja-JP" sz="2200" dirty="0">
              <a:latin typeface="ＭＳ ゴシック" panose="020B0609070205080204" pitchFamily="49" charset="-128"/>
              <a:ea typeface="ＭＳ ゴシック" panose="020B0609070205080204" pitchFamily="49" charset="-128"/>
            </a:endParaRPr>
          </a:p>
          <a:p>
            <a:endParaRPr lang="en-US" altLang="ja-JP" sz="2200"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（廃棄に係る技術上の基準）</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第六十二条　法第二十五条の経済産業省令で定める技術上の基準は、次の各号に掲げ</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るものとする。</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一　廃棄は、容器とともに行わないこと。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二　可燃性ガス又は特定不活性ガスの廃棄は、火気を取り扱う場所又は引火性若し</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くは発火性の物をたい積した場所及びその付近を避け、かつ、大気中に放出して</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廃棄するときは、通風の良い場所で少量ずつ放出すること。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三　毒性ガスを大気中に放出して廃棄するときは、危険又は損害を他に及ぼすおそ</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れのない場所で少量ずつすること。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四　可燃性ガス、毒性ガス又は特定不活性ガスを継続かつ反復して廃棄するときは、</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当該ガスの滞留を検知するための措置を講じてすること。　</a:t>
            </a:r>
            <a:endParaRPr lang="en-US" altLang="ja-JP" sz="2200" dirty="0">
              <a:latin typeface="ＭＳ ゴシック" panose="020B0609070205080204" pitchFamily="49" charset="-128"/>
              <a:ea typeface="ＭＳ ゴシック" panose="020B0609070205080204" pitchFamily="49" charset="-128"/>
            </a:endParaRPr>
          </a:p>
        </p:txBody>
      </p:sp>
      <p:sp>
        <p:nvSpPr>
          <p:cNvPr id="2" name="四角形: 角を丸くする 1">
            <a:extLst>
              <a:ext uri="{FF2B5EF4-FFF2-40B4-BE49-F238E27FC236}">
                <a16:creationId xmlns:a16="http://schemas.microsoft.com/office/drawing/2014/main" id="{3FC821CA-C603-DDA6-C14A-E84C5F60B30B}"/>
              </a:ext>
            </a:extLst>
          </p:cNvPr>
          <p:cNvSpPr/>
          <p:nvPr/>
        </p:nvSpPr>
        <p:spPr>
          <a:xfrm>
            <a:off x="609599" y="259719"/>
            <a:ext cx="8654474" cy="479795"/>
          </a:xfrm>
          <a:prstGeom prst="roundRect">
            <a:avLst/>
          </a:prstGeom>
          <a:solidFill>
            <a:schemeClr val="accent4">
              <a:lumMod val="60000"/>
              <a:lumOff val="4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2">
                    <a:lumMod val="50000"/>
                  </a:schemeClr>
                </a:solidFill>
                <a:latin typeface="ＭＳ ゴシック" panose="020B0609070205080204" pitchFamily="49" charset="-128"/>
                <a:ea typeface="ＭＳ ゴシック" panose="020B0609070205080204" pitchFamily="49" charset="-128"/>
              </a:rPr>
              <a:t>廃棄に係る技術上の基準（一般高圧ガス保安規則）</a:t>
            </a:r>
            <a:endParaRPr kumimoji="1" lang="ja-JP" altLang="en-US" sz="2800" dirty="0">
              <a:solidFill>
                <a:schemeClr val="accent2">
                  <a:lumMod val="50000"/>
                </a:scheme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0753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236DDB-4B9D-AFA2-0721-8199A90D026E}"/>
              </a:ext>
            </a:extLst>
          </p:cNvPr>
          <p:cNvSpPr txBox="1"/>
          <p:nvPr/>
        </p:nvSpPr>
        <p:spPr>
          <a:xfrm>
            <a:off x="698789" y="673090"/>
            <a:ext cx="10915650" cy="5447645"/>
          </a:xfrm>
          <a:prstGeom prst="rect">
            <a:avLst/>
          </a:prstGeom>
          <a:noFill/>
          <a:ln w="28575">
            <a:solidFill>
              <a:schemeClr val="tx1"/>
            </a:solidFill>
          </a:ln>
        </p:spPr>
        <p:txBody>
          <a:bodyPr wrap="square">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五　酸素又は三フッ化窒素の廃棄は、バルブ及び廃棄に使用する器具の石油類、油</a:t>
            </a:r>
            <a:endParaRPr lang="en-US" altLang="ja-JP" sz="2200" dirty="0">
              <a:latin typeface="ＭＳ ゴシック" panose="020B0609070205080204" pitchFamily="49" charset="-128"/>
              <a:ea typeface="ＭＳ ゴシック" panose="020B0609070205080204" pitchFamily="49" charset="-128"/>
            </a:endParaRPr>
          </a:p>
          <a:p>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　脂類その他の可燃性の物を除去した後にすること。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六　廃棄した後は、バルブを閉じ、容器の転倒及びバルブの損傷を防止する措置を</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講ずること。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七　充塡容器等のバルブは、静かに開閉すること。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八　充塡容器等、バルブ又は配管を加熱するときは、次に掲げるいずれかの方法に</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より行うこと。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イ　熱湿布を使用すること。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ロ　温度四十度以下の温湯その他の液体（可燃性のもの及び充塡容器等、バルブ</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又は充塡用枝管に有害な影響を及ぼすおそれのあるものを除く。）を使用する</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ハ　空気調和設備（空気の温度を四十度以下に調節する自動制御装置を設けたも</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のであつて、火気で直接空気を加熱する構造のもの及び可燃性ガスを冷媒とす</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るもの以外のものに限る。）を使用すること。</a:t>
            </a:r>
          </a:p>
        </p:txBody>
      </p:sp>
    </p:spTree>
    <p:extLst>
      <p:ext uri="{BB962C8B-B14F-4D97-AF65-F5344CB8AC3E}">
        <p14:creationId xmlns:p14="http://schemas.microsoft.com/office/powerpoint/2010/main" val="1823603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719513" y="114598"/>
            <a:ext cx="3600450" cy="461665"/>
          </a:xfrm>
          <a:prstGeom prst="rect">
            <a:avLst/>
          </a:prstGeom>
          <a:solidFill>
            <a:schemeClr val="accent2">
              <a:lumMod val="20000"/>
              <a:lumOff val="80000"/>
            </a:schemeClr>
          </a:solidFill>
          <a:ln w="3810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latin typeface="Times New Roman" pitchFamily="18" charset="0"/>
              </a:rPr>
              <a:t>従業者に対する保安教育</a:t>
            </a:r>
          </a:p>
        </p:txBody>
      </p:sp>
      <p:sp>
        <p:nvSpPr>
          <p:cNvPr id="80900" name="Text Box 4"/>
          <p:cNvSpPr txBox="1">
            <a:spLocks noChangeArrowheads="1"/>
          </p:cNvSpPr>
          <p:nvPr/>
        </p:nvSpPr>
        <p:spPr bwMode="auto">
          <a:xfrm>
            <a:off x="10146747" y="176153"/>
            <a:ext cx="1606550" cy="400110"/>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dirty="0">
                <a:latin typeface="Times New Roman" pitchFamily="18" charset="0"/>
              </a:rPr>
              <a:t>法第２７条</a:t>
            </a:r>
          </a:p>
        </p:txBody>
      </p:sp>
      <p:sp>
        <p:nvSpPr>
          <p:cNvPr id="80901" name="Oval 6"/>
          <p:cNvSpPr>
            <a:spLocks noChangeArrowheads="1"/>
          </p:cNvSpPr>
          <p:nvPr/>
        </p:nvSpPr>
        <p:spPr bwMode="auto">
          <a:xfrm>
            <a:off x="1992313" y="936625"/>
            <a:ext cx="2514600" cy="6858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02" name="Text Box 7"/>
          <p:cNvSpPr txBox="1">
            <a:spLocks noChangeArrowheads="1"/>
          </p:cNvSpPr>
          <p:nvPr/>
        </p:nvSpPr>
        <p:spPr bwMode="auto">
          <a:xfrm>
            <a:off x="2270125" y="1049338"/>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第一種製造者</a:t>
            </a:r>
          </a:p>
        </p:txBody>
      </p:sp>
      <p:sp>
        <p:nvSpPr>
          <p:cNvPr id="80903" name="Text Box 8"/>
          <p:cNvSpPr txBox="1">
            <a:spLocks noChangeArrowheads="1"/>
          </p:cNvSpPr>
          <p:nvPr/>
        </p:nvSpPr>
        <p:spPr bwMode="auto">
          <a:xfrm>
            <a:off x="5137613" y="1047105"/>
            <a:ext cx="6829486"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従業者に対する保安教育計画（</a:t>
            </a:r>
            <a:r>
              <a:rPr lang="ja-JP" altLang="en-US" sz="2400" dirty="0">
                <a:solidFill>
                  <a:srgbClr val="FF0000"/>
                </a:solidFill>
                <a:latin typeface="Times New Roman" pitchFamily="18" charset="0"/>
              </a:rPr>
              <a:t>作成・</a:t>
            </a:r>
            <a:r>
              <a:rPr lang="ja-JP" altLang="en-US" sz="2400" dirty="0">
                <a:solidFill>
                  <a:srgbClr val="FF0000"/>
                </a:solidFill>
              </a:rPr>
              <a:t>忠実に実行</a:t>
            </a:r>
            <a:r>
              <a:rPr lang="ja-JP" altLang="en-US" sz="2400" dirty="0">
                <a:latin typeface="Times New Roman" pitchFamily="18" charset="0"/>
              </a:rPr>
              <a:t>）　　　　　　　</a:t>
            </a:r>
          </a:p>
        </p:txBody>
      </p:sp>
      <p:sp>
        <p:nvSpPr>
          <p:cNvPr id="80904" name="Line 9"/>
          <p:cNvSpPr>
            <a:spLocks noChangeShapeType="1"/>
          </p:cNvSpPr>
          <p:nvPr/>
        </p:nvSpPr>
        <p:spPr bwMode="auto">
          <a:xfrm>
            <a:off x="4506913" y="1317625"/>
            <a:ext cx="53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grpSp>
        <p:nvGrpSpPr>
          <p:cNvPr id="80905" name="Group 9"/>
          <p:cNvGrpSpPr>
            <a:grpSpLocks/>
          </p:cNvGrpSpPr>
          <p:nvPr/>
        </p:nvGrpSpPr>
        <p:grpSpPr bwMode="auto">
          <a:xfrm>
            <a:off x="1981200" y="1828800"/>
            <a:ext cx="2514600" cy="4648200"/>
            <a:chOff x="288" y="1152"/>
            <a:chExt cx="1584" cy="2928"/>
          </a:xfrm>
        </p:grpSpPr>
        <p:sp>
          <p:nvSpPr>
            <p:cNvPr id="80917" name="Oval 11"/>
            <p:cNvSpPr>
              <a:spLocks noChangeArrowheads="1"/>
            </p:cNvSpPr>
            <p:nvPr/>
          </p:nvSpPr>
          <p:spPr bwMode="auto">
            <a:xfrm>
              <a:off x="288" y="1152"/>
              <a:ext cx="1584" cy="432"/>
            </a:xfrm>
            <a:prstGeom prst="ellipse">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18" name="Rectangle 12"/>
            <p:cNvSpPr>
              <a:spLocks noChangeArrowheads="1"/>
            </p:cNvSpPr>
            <p:nvPr/>
          </p:nvSpPr>
          <p:spPr bwMode="auto">
            <a:xfrm>
              <a:off x="336" y="2342"/>
              <a:ext cx="1488" cy="624"/>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19" name="Rectangle 13"/>
            <p:cNvSpPr>
              <a:spLocks noChangeArrowheads="1"/>
            </p:cNvSpPr>
            <p:nvPr/>
          </p:nvSpPr>
          <p:spPr bwMode="auto">
            <a:xfrm>
              <a:off x="336" y="1632"/>
              <a:ext cx="1488" cy="624"/>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20" name="AutoShape 14"/>
            <p:cNvSpPr>
              <a:spLocks noChangeArrowheads="1"/>
            </p:cNvSpPr>
            <p:nvPr/>
          </p:nvSpPr>
          <p:spPr bwMode="auto">
            <a:xfrm>
              <a:off x="336" y="3504"/>
              <a:ext cx="1536" cy="576"/>
            </a:xfrm>
            <a:prstGeom prst="roundRect">
              <a:avLst>
                <a:gd name="adj" fmla="val 16667"/>
              </a:avLst>
            </a:prstGeom>
            <a:solidFill>
              <a:srgbClr val="DDDDDD"/>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21" name="AutoShape 15"/>
            <p:cNvSpPr>
              <a:spLocks noChangeArrowheads="1"/>
            </p:cNvSpPr>
            <p:nvPr/>
          </p:nvSpPr>
          <p:spPr bwMode="auto">
            <a:xfrm>
              <a:off x="288" y="3072"/>
              <a:ext cx="1536" cy="384"/>
            </a:xfrm>
            <a:prstGeom prst="hexagon">
              <a:avLst>
                <a:gd name="adj" fmla="val 100000"/>
                <a:gd name="vf" fmla="val 11547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22" name="Text Box 16"/>
            <p:cNvSpPr txBox="1">
              <a:spLocks noChangeArrowheads="1"/>
            </p:cNvSpPr>
            <p:nvPr/>
          </p:nvSpPr>
          <p:spPr bwMode="auto">
            <a:xfrm>
              <a:off x="432" y="1248"/>
              <a:ext cx="1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第二種製造者</a:t>
              </a:r>
            </a:p>
          </p:txBody>
        </p:sp>
        <p:sp>
          <p:nvSpPr>
            <p:cNvPr id="80923" name="Text Box 17"/>
            <p:cNvSpPr txBox="1">
              <a:spLocks noChangeArrowheads="1"/>
            </p:cNvSpPr>
            <p:nvPr/>
          </p:nvSpPr>
          <p:spPr bwMode="auto">
            <a:xfrm>
              <a:off x="336" y="1680"/>
              <a:ext cx="147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第一種貯蔵所の所有・占有者</a:t>
              </a:r>
            </a:p>
          </p:txBody>
        </p:sp>
        <p:sp>
          <p:nvSpPr>
            <p:cNvPr id="80924" name="Text Box 18"/>
            <p:cNvSpPr txBox="1">
              <a:spLocks noChangeArrowheads="1"/>
            </p:cNvSpPr>
            <p:nvPr/>
          </p:nvSpPr>
          <p:spPr bwMode="auto">
            <a:xfrm>
              <a:off x="304" y="2400"/>
              <a:ext cx="148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dirty="0">
                  <a:latin typeface="Times New Roman" pitchFamily="18" charset="0"/>
                </a:rPr>
                <a:t>第二種貯蔵所の所有・占有者</a:t>
              </a:r>
            </a:p>
          </p:txBody>
        </p:sp>
        <p:sp>
          <p:nvSpPr>
            <p:cNvPr id="80925" name="Text Box 19"/>
            <p:cNvSpPr txBox="1">
              <a:spLocks noChangeArrowheads="1"/>
            </p:cNvSpPr>
            <p:nvPr/>
          </p:nvSpPr>
          <p:spPr bwMode="auto">
            <a:xfrm>
              <a:off x="528" y="3120"/>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販売業者</a:t>
              </a:r>
            </a:p>
          </p:txBody>
        </p:sp>
        <p:sp>
          <p:nvSpPr>
            <p:cNvPr id="80926" name="Text Box 20"/>
            <p:cNvSpPr txBox="1">
              <a:spLocks noChangeArrowheads="1"/>
            </p:cNvSpPr>
            <p:nvPr/>
          </p:nvSpPr>
          <p:spPr bwMode="auto">
            <a:xfrm>
              <a:off x="361" y="3553"/>
              <a:ext cx="13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特定高圧ガス消費者</a:t>
              </a:r>
            </a:p>
          </p:txBody>
        </p:sp>
      </p:grpSp>
      <p:grpSp>
        <p:nvGrpSpPr>
          <p:cNvPr id="80906" name="Group 20"/>
          <p:cNvGrpSpPr>
            <a:grpSpLocks/>
          </p:cNvGrpSpPr>
          <p:nvPr/>
        </p:nvGrpSpPr>
        <p:grpSpPr bwMode="auto">
          <a:xfrm>
            <a:off x="4572000" y="2209800"/>
            <a:ext cx="4908550" cy="3886200"/>
            <a:chOff x="1920" y="1392"/>
            <a:chExt cx="2601" cy="2448"/>
          </a:xfrm>
        </p:grpSpPr>
        <p:sp>
          <p:nvSpPr>
            <p:cNvPr id="80915" name="AutoShape 21"/>
            <p:cNvSpPr>
              <a:spLocks/>
            </p:cNvSpPr>
            <p:nvPr/>
          </p:nvSpPr>
          <p:spPr bwMode="auto">
            <a:xfrm>
              <a:off x="1920" y="1392"/>
              <a:ext cx="432" cy="2448"/>
            </a:xfrm>
            <a:prstGeom prst="rightBrace">
              <a:avLst>
                <a:gd name="adj1" fmla="val 47222"/>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16" name="Text Box 22"/>
            <p:cNvSpPr txBox="1">
              <a:spLocks noChangeArrowheads="1"/>
            </p:cNvSpPr>
            <p:nvPr/>
          </p:nvSpPr>
          <p:spPr bwMode="auto">
            <a:xfrm>
              <a:off x="2361" y="2448"/>
              <a:ext cx="2160" cy="291"/>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従業者に保安教育を施すこと。</a:t>
              </a:r>
              <a:endParaRPr lang="ja-JP" altLang="en-US" sz="2400">
                <a:solidFill>
                  <a:srgbClr val="FF0000"/>
                </a:solidFill>
                <a:latin typeface="Times New Roman" pitchFamily="18" charset="0"/>
              </a:endParaRPr>
            </a:p>
          </p:txBody>
        </p:sp>
      </p:grpSp>
      <p:sp>
        <p:nvSpPr>
          <p:cNvPr id="80907" name="Oval 24"/>
          <p:cNvSpPr>
            <a:spLocks noChangeArrowheads="1"/>
          </p:cNvSpPr>
          <p:nvPr/>
        </p:nvSpPr>
        <p:spPr bwMode="auto">
          <a:xfrm>
            <a:off x="6324600" y="4800600"/>
            <a:ext cx="2971800" cy="685800"/>
          </a:xfrm>
          <a:prstGeom prst="ellipse">
            <a:avLst/>
          </a:prstGeom>
          <a:solidFill>
            <a:srgbClr val="CC6600"/>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08" name="Text Box 25"/>
          <p:cNvSpPr txBox="1">
            <a:spLocks noChangeArrowheads="1"/>
          </p:cNvSpPr>
          <p:nvPr/>
        </p:nvSpPr>
        <p:spPr bwMode="auto">
          <a:xfrm>
            <a:off x="6477000" y="4953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chemeClr val="bg1"/>
                </a:solidFill>
                <a:latin typeface="Times New Roman" pitchFamily="18" charset="0"/>
              </a:rPr>
              <a:t>高圧ガス保安協会</a:t>
            </a:r>
          </a:p>
        </p:txBody>
      </p:sp>
      <p:sp>
        <p:nvSpPr>
          <p:cNvPr id="80909" name="Text Box 26"/>
          <p:cNvSpPr txBox="1">
            <a:spLocks noChangeArrowheads="1"/>
          </p:cNvSpPr>
          <p:nvPr/>
        </p:nvSpPr>
        <p:spPr bwMode="auto">
          <a:xfrm>
            <a:off x="6096001" y="5486401"/>
            <a:ext cx="3744913" cy="860425"/>
          </a:xfrm>
          <a:prstGeom prst="rect">
            <a:avLst/>
          </a:prstGeom>
          <a:solidFill>
            <a:srgbClr val="009900"/>
          </a:solidFill>
          <a:ln w="38100">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chemeClr val="bg1"/>
                </a:solidFill>
                <a:latin typeface="Times New Roman" pitchFamily="18" charset="0"/>
              </a:rPr>
              <a:t>教育の基準となるべき事項を定め、公表</a:t>
            </a:r>
          </a:p>
        </p:txBody>
      </p:sp>
      <p:sp>
        <p:nvSpPr>
          <p:cNvPr id="80910" name="AutoShape 27"/>
          <p:cNvSpPr>
            <a:spLocks noChangeArrowheads="1"/>
          </p:cNvSpPr>
          <p:nvPr/>
        </p:nvSpPr>
        <p:spPr bwMode="auto">
          <a:xfrm>
            <a:off x="9551988" y="1484313"/>
            <a:ext cx="304800" cy="3979862"/>
          </a:xfrm>
          <a:prstGeom prst="upArrow">
            <a:avLst>
              <a:gd name="adj1" fmla="val 50000"/>
              <a:gd name="adj2" fmla="val 326432"/>
            </a:avLst>
          </a:prstGeom>
          <a:noFill/>
          <a:ln w="9525">
            <a:solidFill>
              <a:schemeClr val="tx1"/>
            </a:solidFill>
            <a:miter lim="800000"/>
            <a:headEnd/>
            <a:tailEnd/>
          </a:ln>
          <a:extLst>
            <a:ext uri="{909E8E84-426E-40DD-AFC4-6F175D3DCCD1}">
              <a14:hiddenFill xmlns:a14="http://schemas.microsoft.com/office/drawing/2010/main">
                <a:solidFill>
                  <a:schemeClr val="tx1"/>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11" name="AutoShape 28"/>
          <p:cNvSpPr>
            <a:spLocks noChangeArrowheads="1"/>
          </p:cNvSpPr>
          <p:nvPr/>
        </p:nvSpPr>
        <p:spPr bwMode="auto">
          <a:xfrm>
            <a:off x="6030913" y="4356100"/>
            <a:ext cx="304800" cy="1143000"/>
          </a:xfrm>
          <a:prstGeom prst="upArrow">
            <a:avLst>
              <a:gd name="adj1" fmla="val 50000"/>
              <a:gd name="adj2" fmla="val 93750"/>
            </a:avLst>
          </a:prstGeom>
          <a:noFill/>
          <a:ln w="9525">
            <a:solidFill>
              <a:schemeClr val="tx1"/>
            </a:solidFill>
            <a:miter lim="800000"/>
            <a:headEnd/>
            <a:tailEnd/>
          </a:ln>
          <a:extLst>
            <a:ext uri="{909E8E84-426E-40DD-AFC4-6F175D3DCCD1}">
              <a14:hiddenFill xmlns:a14="http://schemas.microsoft.com/office/drawing/2010/main">
                <a:solidFill>
                  <a:schemeClr val="tx1"/>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0913" name="Text Box 32"/>
          <p:cNvSpPr txBox="1">
            <a:spLocks noChangeArrowheads="1"/>
          </p:cNvSpPr>
          <p:nvPr/>
        </p:nvSpPr>
        <p:spPr bwMode="auto">
          <a:xfrm>
            <a:off x="5179072" y="1626610"/>
            <a:ext cx="4296716"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都道府県知事等への</a:t>
            </a:r>
            <a:r>
              <a:rPr lang="ja-JP" altLang="en-US" sz="2400" dirty="0">
                <a:solidFill>
                  <a:srgbClr val="FF0000"/>
                </a:solidFill>
              </a:rPr>
              <a:t>届出不要</a:t>
            </a:r>
          </a:p>
        </p:txBody>
      </p:sp>
      <p:sp>
        <p:nvSpPr>
          <p:cNvPr id="80914" name="Text Box 33"/>
          <p:cNvSpPr txBox="1">
            <a:spLocks noChangeArrowheads="1"/>
          </p:cNvSpPr>
          <p:nvPr/>
        </p:nvSpPr>
        <p:spPr bwMode="auto">
          <a:xfrm>
            <a:off x="5343526" y="3357563"/>
            <a:ext cx="3273425" cy="4619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FF0000"/>
                </a:solidFill>
              </a:rPr>
              <a:t>保安教育計画作成不要</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308475" y="147935"/>
            <a:ext cx="2159000" cy="461665"/>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solidFill>
                  <a:srgbClr val="000000"/>
                </a:solidFill>
                <a:latin typeface="Times New Roman" pitchFamily="18" charset="0"/>
              </a:rPr>
              <a:t>保安管理体制</a:t>
            </a:r>
          </a:p>
        </p:txBody>
      </p:sp>
      <p:sp>
        <p:nvSpPr>
          <p:cNvPr id="81923" name="Text Box 3"/>
          <p:cNvSpPr txBox="1">
            <a:spLocks noChangeArrowheads="1"/>
          </p:cNvSpPr>
          <p:nvPr/>
        </p:nvSpPr>
        <p:spPr bwMode="auto">
          <a:xfrm>
            <a:off x="10002624" y="223779"/>
            <a:ext cx="1790700" cy="400110"/>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solidFill>
                  <a:srgbClr val="000000"/>
                </a:solidFill>
                <a:latin typeface="Times New Roman" pitchFamily="18" charset="0"/>
              </a:rPr>
              <a:t>法第２７条の２</a:t>
            </a:r>
            <a:endParaRPr lang="ja-JP" altLang="en-US" sz="2000" dirty="0">
              <a:latin typeface="Times New Roman" pitchFamily="18" charset="0"/>
            </a:endParaRPr>
          </a:p>
        </p:txBody>
      </p:sp>
      <p:grpSp>
        <p:nvGrpSpPr>
          <p:cNvPr id="81924" name="Group 4"/>
          <p:cNvGrpSpPr>
            <a:grpSpLocks/>
          </p:cNvGrpSpPr>
          <p:nvPr/>
        </p:nvGrpSpPr>
        <p:grpSpPr bwMode="auto">
          <a:xfrm>
            <a:off x="3432175" y="1377950"/>
            <a:ext cx="1752600" cy="457200"/>
            <a:chOff x="192" y="720"/>
            <a:chExt cx="1104" cy="288"/>
          </a:xfrm>
        </p:grpSpPr>
        <p:sp>
          <p:nvSpPr>
            <p:cNvPr id="81949" name="AutoShape 5"/>
            <p:cNvSpPr>
              <a:spLocks noChangeArrowheads="1"/>
            </p:cNvSpPr>
            <p:nvPr/>
          </p:nvSpPr>
          <p:spPr bwMode="auto">
            <a:xfrm>
              <a:off x="192" y="720"/>
              <a:ext cx="1104" cy="288"/>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1950" name="Text Box 6"/>
            <p:cNvSpPr txBox="1">
              <a:spLocks noChangeArrowheads="1"/>
            </p:cNvSpPr>
            <p:nvPr/>
          </p:nvSpPr>
          <p:spPr bwMode="auto">
            <a:xfrm>
              <a:off x="192" y="720"/>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保安統括者</a:t>
              </a:r>
            </a:p>
          </p:txBody>
        </p:sp>
      </p:grpSp>
      <p:grpSp>
        <p:nvGrpSpPr>
          <p:cNvPr id="81925" name="Group 9"/>
          <p:cNvGrpSpPr>
            <a:grpSpLocks/>
          </p:cNvGrpSpPr>
          <p:nvPr/>
        </p:nvGrpSpPr>
        <p:grpSpPr bwMode="auto">
          <a:xfrm>
            <a:off x="3436938" y="2930525"/>
            <a:ext cx="2362200" cy="533400"/>
            <a:chOff x="192" y="1248"/>
            <a:chExt cx="1488" cy="336"/>
          </a:xfrm>
        </p:grpSpPr>
        <p:sp>
          <p:nvSpPr>
            <p:cNvPr id="81947" name="AutoShape 10"/>
            <p:cNvSpPr>
              <a:spLocks noChangeArrowheads="1"/>
            </p:cNvSpPr>
            <p:nvPr/>
          </p:nvSpPr>
          <p:spPr bwMode="auto">
            <a:xfrm>
              <a:off x="192" y="1248"/>
              <a:ext cx="1488" cy="336"/>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1948" name="Text Box 11"/>
            <p:cNvSpPr txBox="1">
              <a:spLocks noChangeArrowheads="1"/>
            </p:cNvSpPr>
            <p:nvPr/>
          </p:nvSpPr>
          <p:spPr bwMode="auto">
            <a:xfrm>
              <a:off x="192" y="1296"/>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保安技術管理者</a:t>
              </a:r>
            </a:p>
          </p:txBody>
        </p:sp>
      </p:grpSp>
      <p:grpSp>
        <p:nvGrpSpPr>
          <p:cNvPr id="81926" name="Group 14"/>
          <p:cNvGrpSpPr>
            <a:grpSpLocks/>
          </p:cNvGrpSpPr>
          <p:nvPr/>
        </p:nvGrpSpPr>
        <p:grpSpPr bwMode="auto">
          <a:xfrm>
            <a:off x="6389688" y="1993900"/>
            <a:ext cx="2362200" cy="533400"/>
            <a:chOff x="192" y="1824"/>
            <a:chExt cx="1488" cy="336"/>
          </a:xfrm>
        </p:grpSpPr>
        <p:sp>
          <p:nvSpPr>
            <p:cNvPr id="81945" name="AutoShape 15"/>
            <p:cNvSpPr>
              <a:spLocks noChangeArrowheads="1"/>
            </p:cNvSpPr>
            <p:nvPr/>
          </p:nvSpPr>
          <p:spPr bwMode="auto">
            <a:xfrm>
              <a:off x="192" y="1824"/>
              <a:ext cx="1488" cy="336"/>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1946" name="Text Box 16"/>
            <p:cNvSpPr txBox="1">
              <a:spLocks noChangeArrowheads="1"/>
            </p:cNvSpPr>
            <p:nvPr/>
          </p:nvSpPr>
          <p:spPr bwMode="auto">
            <a:xfrm>
              <a:off x="192" y="1872"/>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保安企画推進員</a:t>
              </a:r>
            </a:p>
          </p:txBody>
        </p:sp>
      </p:grpSp>
      <p:grpSp>
        <p:nvGrpSpPr>
          <p:cNvPr id="81927" name="Group 19"/>
          <p:cNvGrpSpPr>
            <a:grpSpLocks/>
          </p:cNvGrpSpPr>
          <p:nvPr/>
        </p:nvGrpSpPr>
        <p:grpSpPr bwMode="auto">
          <a:xfrm>
            <a:off x="3436938" y="4441825"/>
            <a:ext cx="1828800" cy="533400"/>
            <a:chOff x="192" y="2544"/>
            <a:chExt cx="1152" cy="336"/>
          </a:xfrm>
        </p:grpSpPr>
        <p:sp>
          <p:nvSpPr>
            <p:cNvPr id="81943" name="AutoShape 20"/>
            <p:cNvSpPr>
              <a:spLocks noChangeArrowheads="1"/>
            </p:cNvSpPr>
            <p:nvPr/>
          </p:nvSpPr>
          <p:spPr bwMode="auto">
            <a:xfrm>
              <a:off x="192" y="2544"/>
              <a:ext cx="1152" cy="336"/>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1944" name="Text Box 21"/>
            <p:cNvSpPr txBox="1">
              <a:spLocks noChangeArrowheads="1"/>
            </p:cNvSpPr>
            <p:nvPr/>
          </p:nvSpPr>
          <p:spPr bwMode="auto">
            <a:xfrm>
              <a:off x="192" y="2592"/>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保安主任者</a:t>
              </a:r>
            </a:p>
          </p:txBody>
        </p:sp>
      </p:grpSp>
      <p:sp>
        <p:nvSpPr>
          <p:cNvPr id="81928" name="AutoShape 25"/>
          <p:cNvSpPr>
            <a:spLocks noChangeArrowheads="1"/>
          </p:cNvSpPr>
          <p:nvPr/>
        </p:nvSpPr>
        <p:spPr bwMode="auto">
          <a:xfrm>
            <a:off x="3432175" y="5949950"/>
            <a:ext cx="1524000" cy="609600"/>
          </a:xfrm>
          <a:prstGeom prst="roundRect">
            <a:avLst>
              <a:gd name="adj" fmla="val 16667"/>
            </a:avLst>
          </a:prstGeom>
          <a:solidFill>
            <a:srgbClr val="FFFF99"/>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solidFill>
                <a:srgbClr val="FF0000"/>
              </a:solidFill>
            </a:endParaRPr>
          </a:p>
        </p:txBody>
      </p:sp>
      <p:sp>
        <p:nvSpPr>
          <p:cNvPr id="81929" name="Text Box 26"/>
          <p:cNvSpPr txBox="1">
            <a:spLocks noChangeArrowheads="1"/>
          </p:cNvSpPr>
          <p:nvPr/>
        </p:nvSpPr>
        <p:spPr bwMode="auto">
          <a:xfrm>
            <a:off x="3508375" y="602615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保安係員</a:t>
            </a:r>
          </a:p>
        </p:txBody>
      </p:sp>
      <p:sp>
        <p:nvSpPr>
          <p:cNvPr id="81932" name="Line 36"/>
          <p:cNvSpPr>
            <a:spLocks noChangeShapeType="1"/>
          </p:cNvSpPr>
          <p:nvPr/>
        </p:nvSpPr>
        <p:spPr bwMode="auto">
          <a:xfrm flipH="1" flipV="1">
            <a:off x="4241800" y="1852613"/>
            <a:ext cx="2128838" cy="4365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33" name="Line 38"/>
          <p:cNvSpPr>
            <a:spLocks noChangeShapeType="1"/>
          </p:cNvSpPr>
          <p:nvPr/>
        </p:nvSpPr>
        <p:spPr bwMode="auto">
          <a:xfrm flipV="1">
            <a:off x="4295775" y="1844675"/>
            <a:ext cx="0" cy="10810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34" name="Line 39"/>
          <p:cNvSpPr>
            <a:spLocks noChangeShapeType="1"/>
          </p:cNvSpPr>
          <p:nvPr/>
        </p:nvSpPr>
        <p:spPr bwMode="auto">
          <a:xfrm flipV="1">
            <a:off x="4300538" y="3433763"/>
            <a:ext cx="0" cy="1008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35" name="Line 40"/>
          <p:cNvSpPr>
            <a:spLocks noChangeShapeType="1"/>
          </p:cNvSpPr>
          <p:nvPr/>
        </p:nvSpPr>
        <p:spPr bwMode="auto">
          <a:xfrm>
            <a:off x="4287838" y="4987925"/>
            <a:ext cx="0" cy="9667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36" name="Text Box 42"/>
          <p:cNvSpPr txBox="1">
            <a:spLocks noChangeArrowheads="1"/>
          </p:cNvSpPr>
          <p:nvPr/>
        </p:nvSpPr>
        <p:spPr bwMode="auto">
          <a:xfrm>
            <a:off x="3792577" y="1922463"/>
            <a:ext cx="55399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（補佐）</a:t>
            </a:r>
          </a:p>
        </p:txBody>
      </p:sp>
      <p:sp>
        <p:nvSpPr>
          <p:cNvPr id="81937" name="Text Box 43"/>
          <p:cNvSpPr txBox="1">
            <a:spLocks noChangeArrowheads="1"/>
          </p:cNvSpPr>
          <p:nvPr/>
        </p:nvSpPr>
        <p:spPr bwMode="auto">
          <a:xfrm>
            <a:off x="3792577" y="3433763"/>
            <a:ext cx="55399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（補佐）</a:t>
            </a:r>
          </a:p>
        </p:txBody>
      </p:sp>
      <p:sp>
        <p:nvSpPr>
          <p:cNvPr id="81938" name="Text Box 44"/>
          <p:cNvSpPr txBox="1">
            <a:spLocks noChangeArrowheads="1"/>
          </p:cNvSpPr>
          <p:nvPr/>
        </p:nvSpPr>
        <p:spPr bwMode="auto">
          <a:xfrm>
            <a:off x="4295815" y="4946650"/>
            <a:ext cx="55399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（指揮）</a:t>
            </a:r>
          </a:p>
        </p:txBody>
      </p:sp>
      <p:sp>
        <p:nvSpPr>
          <p:cNvPr id="81939" name="Text Box 45"/>
          <p:cNvSpPr txBox="1">
            <a:spLocks noChangeArrowheads="1"/>
          </p:cNvSpPr>
          <p:nvPr/>
        </p:nvSpPr>
        <p:spPr bwMode="auto">
          <a:xfrm>
            <a:off x="5075239" y="1373188"/>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（統括管理）</a:t>
            </a:r>
          </a:p>
        </p:txBody>
      </p:sp>
      <p:sp>
        <p:nvSpPr>
          <p:cNvPr id="81940" name="Text Box 47"/>
          <p:cNvSpPr txBox="1">
            <a:spLocks noChangeArrowheads="1"/>
          </p:cNvSpPr>
          <p:nvPr/>
        </p:nvSpPr>
        <p:spPr bwMode="auto">
          <a:xfrm>
            <a:off x="6743701" y="765176"/>
            <a:ext cx="3522663"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その</a:t>
            </a:r>
            <a:r>
              <a:rPr lang="ja-JP" altLang="en-US" sz="2400">
                <a:solidFill>
                  <a:srgbClr val="FF0000"/>
                </a:solidFill>
              </a:rPr>
              <a:t>代理者</a:t>
            </a:r>
            <a:r>
              <a:rPr lang="ja-JP" altLang="en-US" sz="2400"/>
              <a:t>の選任も必要</a:t>
            </a:r>
          </a:p>
        </p:txBody>
      </p:sp>
      <p:sp>
        <p:nvSpPr>
          <p:cNvPr id="81941" name="Text Box 48"/>
          <p:cNvSpPr txBox="1">
            <a:spLocks noChangeArrowheads="1"/>
          </p:cNvSpPr>
          <p:nvPr/>
        </p:nvSpPr>
        <p:spPr bwMode="auto">
          <a:xfrm>
            <a:off x="3719514" y="765175"/>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t>[</a:t>
            </a:r>
            <a:r>
              <a:rPr lang="ja-JP" altLang="en-US" sz="2400"/>
              <a:t>保安統括者等の選任</a:t>
            </a:r>
            <a:r>
              <a:rPr lang="en-US" altLang="ja-JP" sz="2400"/>
              <a:t>]</a:t>
            </a:r>
          </a:p>
        </p:txBody>
      </p:sp>
      <p:sp>
        <p:nvSpPr>
          <p:cNvPr id="81942" name="Text Box 43"/>
          <p:cNvSpPr txBox="1">
            <a:spLocks noChangeArrowheads="1"/>
          </p:cNvSpPr>
          <p:nvPr/>
        </p:nvSpPr>
        <p:spPr bwMode="auto">
          <a:xfrm>
            <a:off x="4681538" y="2071689"/>
            <a:ext cx="1117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（補佐）</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008438" y="260351"/>
            <a:ext cx="3086100" cy="461963"/>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b="1" i="1">
                <a:solidFill>
                  <a:srgbClr val="000000"/>
                </a:solidFill>
                <a:latin typeface="Times New Roman" pitchFamily="18" charset="0"/>
              </a:rPr>
              <a:t>保安統括者等の職務</a:t>
            </a:r>
          </a:p>
        </p:txBody>
      </p:sp>
      <p:sp>
        <p:nvSpPr>
          <p:cNvPr id="82947" name="Text Box 3"/>
          <p:cNvSpPr txBox="1">
            <a:spLocks noChangeArrowheads="1"/>
          </p:cNvSpPr>
          <p:nvPr/>
        </p:nvSpPr>
        <p:spPr bwMode="auto">
          <a:xfrm>
            <a:off x="9231312" y="220523"/>
            <a:ext cx="2600326" cy="1323439"/>
          </a:xfrm>
          <a:prstGeom prst="rect">
            <a:avLst/>
          </a:prstGeom>
          <a:solidFill>
            <a:schemeClr val="bg1"/>
          </a:solidFill>
          <a:ln w="38100">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000" dirty="0">
                <a:solidFill>
                  <a:srgbClr val="000000"/>
                </a:solidFill>
                <a:latin typeface="ＭＳ Ｐゴシック" panose="020B0600070205080204" pitchFamily="50" charset="-128"/>
              </a:rPr>
              <a:t>法第３２条、</a:t>
            </a:r>
            <a:endParaRPr lang="en-US" altLang="ja-JP" sz="2000" dirty="0">
              <a:solidFill>
                <a:srgbClr val="000000"/>
              </a:solidFill>
              <a:latin typeface="ＭＳ Ｐゴシック" panose="020B0600070205080204" pitchFamily="50" charset="-128"/>
            </a:endParaRPr>
          </a:p>
          <a:p>
            <a:pPr eaLnBrk="1" hangingPunct="1">
              <a:spcBef>
                <a:spcPts val="0"/>
              </a:spcBef>
              <a:buFontTx/>
              <a:buNone/>
            </a:pPr>
            <a:r>
              <a:rPr lang="ja-JP" altLang="en-US" sz="2000" dirty="0">
                <a:solidFill>
                  <a:srgbClr val="000000"/>
                </a:solidFill>
                <a:latin typeface="ＭＳ Ｐゴシック" panose="020B0600070205080204" pitchFamily="50" charset="-128"/>
              </a:rPr>
              <a:t>一般第７６条、７７条、</a:t>
            </a:r>
            <a:endParaRPr lang="en-US" altLang="ja-JP" sz="2000" dirty="0">
              <a:solidFill>
                <a:srgbClr val="000000"/>
              </a:solidFill>
              <a:latin typeface="ＭＳ Ｐゴシック" panose="020B0600070205080204" pitchFamily="50" charset="-128"/>
            </a:endParaRPr>
          </a:p>
          <a:p>
            <a:pPr eaLnBrk="1" hangingPunct="1">
              <a:spcBef>
                <a:spcPts val="0"/>
              </a:spcBef>
              <a:buFontTx/>
              <a:buNone/>
            </a:pPr>
            <a:r>
              <a:rPr lang="ja-JP" altLang="en-US" sz="2000" dirty="0">
                <a:solidFill>
                  <a:srgbClr val="000000"/>
                </a:solidFill>
                <a:latin typeface="ＭＳ Ｐゴシック" panose="020B0600070205080204" pitchFamily="50" charset="-128"/>
              </a:rPr>
              <a:t>液石第７４条、７５条、</a:t>
            </a:r>
            <a:endParaRPr lang="en-US" altLang="ja-JP" sz="2000" dirty="0">
              <a:solidFill>
                <a:srgbClr val="000000"/>
              </a:solidFill>
              <a:latin typeface="ＭＳ Ｐゴシック" panose="020B0600070205080204" pitchFamily="50" charset="-128"/>
            </a:endParaRPr>
          </a:p>
          <a:p>
            <a:pPr eaLnBrk="1" hangingPunct="1">
              <a:spcBef>
                <a:spcPts val="0"/>
              </a:spcBef>
              <a:buFontTx/>
              <a:buNone/>
            </a:pPr>
            <a:r>
              <a:rPr lang="ja-JP" altLang="en-US" sz="2000" dirty="0">
                <a:solidFill>
                  <a:srgbClr val="000000"/>
                </a:solidFill>
                <a:latin typeface="ＭＳ Ｐゴシック" panose="020B0600070205080204" pitchFamily="50" charset="-128"/>
              </a:rPr>
              <a:t>コンビ第３１条、３２条</a:t>
            </a:r>
            <a:endParaRPr lang="ja-JP" altLang="en-US" sz="2000" dirty="0">
              <a:latin typeface="ＭＳ Ｐゴシック" panose="020B0600070205080204" pitchFamily="50" charset="-128"/>
            </a:endParaRPr>
          </a:p>
        </p:txBody>
      </p:sp>
      <p:grpSp>
        <p:nvGrpSpPr>
          <p:cNvPr id="82948" name="Group 35"/>
          <p:cNvGrpSpPr>
            <a:grpSpLocks/>
          </p:cNvGrpSpPr>
          <p:nvPr/>
        </p:nvGrpSpPr>
        <p:grpSpPr bwMode="auto">
          <a:xfrm>
            <a:off x="1660525" y="1287464"/>
            <a:ext cx="5086350" cy="504825"/>
            <a:chOff x="69" y="720"/>
            <a:chExt cx="3204" cy="318"/>
          </a:xfrm>
        </p:grpSpPr>
        <p:grpSp>
          <p:nvGrpSpPr>
            <p:cNvPr id="82975" name="Group 4"/>
            <p:cNvGrpSpPr>
              <a:grpSpLocks/>
            </p:cNvGrpSpPr>
            <p:nvPr/>
          </p:nvGrpSpPr>
          <p:grpSpPr bwMode="auto">
            <a:xfrm>
              <a:off x="69" y="720"/>
              <a:ext cx="1104" cy="288"/>
              <a:chOff x="192" y="720"/>
              <a:chExt cx="1104" cy="288"/>
            </a:xfrm>
          </p:grpSpPr>
          <p:sp>
            <p:nvSpPr>
              <p:cNvPr id="82978" name="AutoShape 5"/>
              <p:cNvSpPr>
                <a:spLocks noChangeArrowheads="1"/>
              </p:cNvSpPr>
              <p:nvPr/>
            </p:nvSpPr>
            <p:spPr bwMode="auto">
              <a:xfrm>
                <a:off x="192" y="720"/>
                <a:ext cx="1104" cy="288"/>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79" name="Text Box 6"/>
              <p:cNvSpPr txBox="1">
                <a:spLocks noChangeArrowheads="1"/>
              </p:cNvSpPr>
              <p:nvPr/>
            </p:nvSpPr>
            <p:spPr bwMode="auto">
              <a:xfrm>
                <a:off x="192" y="720"/>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保安統括者</a:t>
                </a:r>
              </a:p>
            </p:txBody>
          </p:sp>
        </p:grpSp>
        <p:sp>
          <p:nvSpPr>
            <p:cNvPr id="82976" name="AutoShape 7"/>
            <p:cNvSpPr>
              <a:spLocks noChangeArrowheads="1"/>
            </p:cNvSpPr>
            <p:nvPr/>
          </p:nvSpPr>
          <p:spPr bwMode="auto">
            <a:xfrm>
              <a:off x="1220" y="816"/>
              <a:ext cx="144" cy="144"/>
            </a:xfrm>
            <a:prstGeom prst="rightArrow">
              <a:avLst>
                <a:gd name="adj1" fmla="val 50000"/>
                <a:gd name="adj2" fmla="val 25000"/>
              </a:avLst>
            </a:prstGeom>
            <a:solidFill>
              <a:schemeClr val="tx1"/>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77" name="Text Box 8"/>
            <p:cNvSpPr txBox="1">
              <a:spLocks noChangeArrowheads="1"/>
            </p:cNvSpPr>
            <p:nvPr/>
          </p:nvSpPr>
          <p:spPr bwMode="auto">
            <a:xfrm>
              <a:off x="1401" y="744"/>
              <a:ext cx="187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保安業務の</a:t>
              </a:r>
              <a:r>
                <a:rPr lang="ja-JP" altLang="en-US" sz="2400">
                  <a:solidFill>
                    <a:srgbClr val="FF0000"/>
                  </a:solidFill>
                  <a:latin typeface="Times New Roman" pitchFamily="18" charset="0"/>
                </a:rPr>
                <a:t>統括</a:t>
              </a:r>
              <a:r>
                <a:rPr lang="ja-JP" altLang="en-US" sz="2400">
                  <a:solidFill>
                    <a:srgbClr val="000000"/>
                  </a:solidFill>
                  <a:latin typeface="Times New Roman" pitchFamily="18" charset="0"/>
                </a:rPr>
                <a:t>管理</a:t>
              </a:r>
            </a:p>
          </p:txBody>
        </p:sp>
      </p:grpSp>
      <p:grpSp>
        <p:nvGrpSpPr>
          <p:cNvPr id="82949" name="Group 36"/>
          <p:cNvGrpSpPr>
            <a:grpSpLocks/>
          </p:cNvGrpSpPr>
          <p:nvPr/>
        </p:nvGrpSpPr>
        <p:grpSpPr bwMode="auto">
          <a:xfrm>
            <a:off x="1633538" y="2098675"/>
            <a:ext cx="8266112" cy="533400"/>
            <a:chOff x="69" y="1248"/>
            <a:chExt cx="5207" cy="336"/>
          </a:xfrm>
        </p:grpSpPr>
        <p:grpSp>
          <p:nvGrpSpPr>
            <p:cNvPr id="82970" name="Group 9"/>
            <p:cNvGrpSpPr>
              <a:grpSpLocks/>
            </p:cNvGrpSpPr>
            <p:nvPr/>
          </p:nvGrpSpPr>
          <p:grpSpPr bwMode="auto">
            <a:xfrm>
              <a:off x="69" y="1248"/>
              <a:ext cx="1488" cy="336"/>
              <a:chOff x="192" y="1248"/>
              <a:chExt cx="1488" cy="336"/>
            </a:xfrm>
          </p:grpSpPr>
          <p:sp>
            <p:nvSpPr>
              <p:cNvPr id="82973" name="AutoShape 10"/>
              <p:cNvSpPr>
                <a:spLocks noChangeArrowheads="1"/>
              </p:cNvSpPr>
              <p:nvPr/>
            </p:nvSpPr>
            <p:spPr bwMode="auto">
              <a:xfrm>
                <a:off x="192" y="1248"/>
                <a:ext cx="1488" cy="336"/>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74" name="Text Box 11"/>
              <p:cNvSpPr txBox="1">
                <a:spLocks noChangeArrowheads="1"/>
              </p:cNvSpPr>
              <p:nvPr/>
            </p:nvSpPr>
            <p:spPr bwMode="auto">
              <a:xfrm>
                <a:off x="192" y="1296"/>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保安技術管理者</a:t>
                </a:r>
              </a:p>
            </p:txBody>
          </p:sp>
        </p:grpSp>
        <p:sp>
          <p:nvSpPr>
            <p:cNvPr id="82971" name="AutoShape 12"/>
            <p:cNvSpPr>
              <a:spLocks noChangeArrowheads="1"/>
            </p:cNvSpPr>
            <p:nvPr/>
          </p:nvSpPr>
          <p:spPr bwMode="auto">
            <a:xfrm>
              <a:off x="1605" y="1344"/>
              <a:ext cx="144" cy="144"/>
            </a:xfrm>
            <a:prstGeom prst="rightArrow">
              <a:avLst>
                <a:gd name="adj1" fmla="val 50000"/>
                <a:gd name="adj2" fmla="val 25000"/>
              </a:avLst>
            </a:prstGeom>
            <a:solidFill>
              <a:schemeClr val="tx1"/>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72" name="Text Box 13"/>
            <p:cNvSpPr txBox="1">
              <a:spLocks noChangeArrowheads="1"/>
            </p:cNvSpPr>
            <p:nvPr/>
          </p:nvSpPr>
          <p:spPr bwMode="auto">
            <a:xfrm>
              <a:off x="1820" y="1256"/>
              <a:ext cx="345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保安統括者を</a:t>
              </a:r>
              <a:r>
                <a:rPr lang="ja-JP" altLang="en-US" sz="2400">
                  <a:solidFill>
                    <a:srgbClr val="FF0000"/>
                  </a:solidFill>
                  <a:latin typeface="Times New Roman" pitchFamily="18" charset="0"/>
                </a:rPr>
                <a:t>補佐</a:t>
              </a:r>
              <a:r>
                <a:rPr lang="ja-JP" altLang="en-US" sz="2400">
                  <a:solidFill>
                    <a:srgbClr val="000000"/>
                  </a:solidFill>
                  <a:latin typeface="Times New Roman" pitchFamily="18" charset="0"/>
                </a:rPr>
                <a:t>し、</a:t>
              </a:r>
              <a:r>
                <a:rPr lang="ja-JP" altLang="en-US" sz="2400">
                  <a:solidFill>
                    <a:srgbClr val="FF0000"/>
                  </a:solidFill>
                  <a:latin typeface="Times New Roman" pitchFamily="18" charset="0"/>
                </a:rPr>
                <a:t>技術的事項</a:t>
              </a:r>
              <a:r>
                <a:rPr lang="ja-JP" altLang="en-US" sz="2400">
                  <a:solidFill>
                    <a:srgbClr val="000000"/>
                  </a:solidFill>
                  <a:latin typeface="Times New Roman" pitchFamily="18" charset="0"/>
                </a:rPr>
                <a:t>を管理</a:t>
              </a:r>
            </a:p>
          </p:txBody>
        </p:sp>
      </p:grpSp>
      <p:grpSp>
        <p:nvGrpSpPr>
          <p:cNvPr id="82950" name="Group 37"/>
          <p:cNvGrpSpPr>
            <a:grpSpLocks/>
          </p:cNvGrpSpPr>
          <p:nvPr/>
        </p:nvGrpSpPr>
        <p:grpSpPr bwMode="auto">
          <a:xfrm>
            <a:off x="1633538" y="2738438"/>
            <a:ext cx="8686800" cy="1562100"/>
            <a:chOff x="69" y="1725"/>
            <a:chExt cx="5472" cy="984"/>
          </a:xfrm>
        </p:grpSpPr>
        <p:grpSp>
          <p:nvGrpSpPr>
            <p:cNvPr id="82965" name="Group 14"/>
            <p:cNvGrpSpPr>
              <a:grpSpLocks/>
            </p:cNvGrpSpPr>
            <p:nvPr/>
          </p:nvGrpSpPr>
          <p:grpSpPr bwMode="auto">
            <a:xfrm>
              <a:off x="69" y="2016"/>
              <a:ext cx="1488" cy="336"/>
              <a:chOff x="192" y="1824"/>
              <a:chExt cx="1488" cy="336"/>
            </a:xfrm>
          </p:grpSpPr>
          <p:sp>
            <p:nvSpPr>
              <p:cNvPr id="82968" name="AutoShape 15"/>
              <p:cNvSpPr>
                <a:spLocks noChangeArrowheads="1"/>
              </p:cNvSpPr>
              <p:nvPr/>
            </p:nvSpPr>
            <p:spPr bwMode="auto">
              <a:xfrm>
                <a:off x="192" y="1824"/>
                <a:ext cx="1488" cy="336"/>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69" name="Text Box 16"/>
              <p:cNvSpPr txBox="1">
                <a:spLocks noChangeArrowheads="1"/>
              </p:cNvSpPr>
              <p:nvPr/>
            </p:nvSpPr>
            <p:spPr bwMode="auto">
              <a:xfrm>
                <a:off x="192" y="1872"/>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保安企画推進員</a:t>
                </a:r>
              </a:p>
            </p:txBody>
          </p:sp>
        </p:grpSp>
        <p:sp>
          <p:nvSpPr>
            <p:cNvPr id="82966" name="AutoShape 17"/>
            <p:cNvSpPr>
              <a:spLocks noChangeArrowheads="1"/>
            </p:cNvSpPr>
            <p:nvPr/>
          </p:nvSpPr>
          <p:spPr bwMode="auto">
            <a:xfrm>
              <a:off x="1605" y="2112"/>
              <a:ext cx="144" cy="144"/>
            </a:xfrm>
            <a:prstGeom prst="rightArrow">
              <a:avLst>
                <a:gd name="adj1" fmla="val 50000"/>
                <a:gd name="adj2" fmla="val 25000"/>
              </a:avLst>
            </a:prstGeom>
            <a:solidFill>
              <a:schemeClr val="tx1"/>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67" name="Text Box 18"/>
            <p:cNvSpPr txBox="1">
              <a:spLocks noChangeArrowheads="1"/>
            </p:cNvSpPr>
            <p:nvPr/>
          </p:nvSpPr>
          <p:spPr bwMode="auto">
            <a:xfrm>
              <a:off x="1803" y="1725"/>
              <a:ext cx="3738" cy="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保安統括者を</a:t>
              </a:r>
              <a:r>
                <a:rPr lang="ja-JP" altLang="en-US" sz="2400">
                  <a:solidFill>
                    <a:srgbClr val="FF0000"/>
                  </a:solidFill>
                  <a:latin typeface="Times New Roman" pitchFamily="18" charset="0"/>
                </a:rPr>
                <a:t>補佐</a:t>
              </a:r>
              <a:r>
                <a:rPr lang="ja-JP" altLang="en-US" sz="2400">
                  <a:solidFill>
                    <a:srgbClr val="000000"/>
                  </a:solidFill>
                  <a:latin typeface="Times New Roman" pitchFamily="18" charset="0"/>
                </a:rPr>
                <a:t>し、</a:t>
              </a:r>
              <a:r>
                <a:rPr lang="ja-JP" altLang="en-US" sz="2400">
                  <a:solidFill>
                    <a:srgbClr val="FF0000"/>
                  </a:solidFill>
                  <a:latin typeface="Times New Roman" pitchFamily="18" charset="0"/>
                </a:rPr>
                <a:t>危害予防規程・保安教育計画の企画・立案</a:t>
              </a:r>
              <a:r>
                <a:rPr lang="ja-JP" altLang="en-US" sz="2400">
                  <a:solidFill>
                    <a:srgbClr val="000000"/>
                  </a:solidFill>
                  <a:latin typeface="Times New Roman" pitchFamily="18" charset="0"/>
                </a:rPr>
                <a:t>・推進、作業標準等の基準類の指導・勧告、防災訓練の企画・推進、保安情報収集</a:t>
              </a:r>
            </a:p>
          </p:txBody>
        </p:sp>
      </p:grpSp>
      <p:grpSp>
        <p:nvGrpSpPr>
          <p:cNvPr id="82951" name="Group 38"/>
          <p:cNvGrpSpPr>
            <a:grpSpLocks/>
          </p:cNvGrpSpPr>
          <p:nvPr/>
        </p:nvGrpSpPr>
        <p:grpSpPr bwMode="auto">
          <a:xfrm>
            <a:off x="1631951" y="4468813"/>
            <a:ext cx="8588375" cy="831850"/>
            <a:chOff x="68" y="2815"/>
            <a:chExt cx="5410" cy="524"/>
          </a:xfrm>
        </p:grpSpPr>
        <p:grpSp>
          <p:nvGrpSpPr>
            <p:cNvPr id="82960" name="Group 19"/>
            <p:cNvGrpSpPr>
              <a:grpSpLocks/>
            </p:cNvGrpSpPr>
            <p:nvPr/>
          </p:nvGrpSpPr>
          <p:grpSpPr bwMode="auto">
            <a:xfrm>
              <a:off x="68" y="2911"/>
              <a:ext cx="1152" cy="336"/>
              <a:chOff x="192" y="2544"/>
              <a:chExt cx="1152" cy="336"/>
            </a:xfrm>
          </p:grpSpPr>
          <p:sp>
            <p:nvSpPr>
              <p:cNvPr id="82963" name="AutoShape 20"/>
              <p:cNvSpPr>
                <a:spLocks noChangeArrowheads="1"/>
              </p:cNvSpPr>
              <p:nvPr/>
            </p:nvSpPr>
            <p:spPr bwMode="auto">
              <a:xfrm>
                <a:off x="192" y="2544"/>
                <a:ext cx="1152" cy="336"/>
              </a:xfrm>
              <a:prstGeom prst="roundRect">
                <a:avLst>
                  <a:gd name="adj" fmla="val 16667"/>
                </a:avLst>
              </a:prstGeom>
              <a:solidFill>
                <a:srgbClr val="FFFF99"/>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64" name="Text Box 21"/>
              <p:cNvSpPr txBox="1">
                <a:spLocks noChangeArrowheads="1"/>
              </p:cNvSpPr>
              <p:nvPr/>
            </p:nvSpPr>
            <p:spPr bwMode="auto">
              <a:xfrm>
                <a:off x="192" y="2592"/>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保安主任者</a:t>
                </a:r>
              </a:p>
            </p:txBody>
          </p:sp>
        </p:grpSp>
        <p:sp>
          <p:nvSpPr>
            <p:cNvPr id="82961" name="AutoShape 22"/>
            <p:cNvSpPr>
              <a:spLocks noChangeArrowheads="1"/>
            </p:cNvSpPr>
            <p:nvPr/>
          </p:nvSpPr>
          <p:spPr bwMode="auto">
            <a:xfrm>
              <a:off x="1268" y="3007"/>
              <a:ext cx="144" cy="144"/>
            </a:xfrm>
            <a:prstGeom prst="rightArrow">
              <a:avLst>
                <a:gd name="adj1" fmla="val 50000"/>
                <a:gd name="adj2" fmla="val 25000"/>
              </a:avLst>
            </a:prstGeom>
            <a:solidFill>
              <a:schemeClr val="tx1"/>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62" name="Text Box 23"/>
            <p:cNvSpPr txBox="1">
              <a:spLocks noChangeArrowheads="1"/>
            </p:cNvSpPr>
            <p:nvPr/>
          </p:nvSpPr>
          <p:spPr bwMode="auto">
            <a:xfrm>
              <a:off x="1412" y="2815"/>
              <a:ext cx="4066" cy="5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FF0000"/>
                  </a:solidFill>
                  <a:latin typeface="Times New Roman" pitchFamily="18" charset="0"/>
                </a:rPr>
                <a:t>技術的事項</a:t>
              </a:r>
              <a:r>
                <a:rPr lang="ja-JP" altLang="en-US" sz="2400">
                  <a:solidFill>
                    <a:srgbClr val="000000"/>
                  </a:solidFill>
                  <a:latin typeface="Times New Roman" pitchFamily="18" charset="0"/>
                </a:rPr>
                <a:t>について</a:t>
              </a:r>
              <a:r>
                <a:rPr lang="ja-JP" altLang="en-US" sz="2400">
                  <a:latin typeface="Times New Roman" pitchFamily="18" charset="0"/>
                </a:rPr>
                <a:t>保安技術管理者（保安統括者）を</a:t>
              </a:r>
              <a:r>
                <a:rPr lang="ja-JP" altLang="en-US" sz="2400">
                  <a:solidFill>
                    <a:srgbClr val="FF0000"/>
                  </a:solidFill>
                  <a:latin typeface="Times New Roman" pitchFamily="18" charset="0"/>
                </a:rPr>
                <a:t>補佐</a:t>
              </a:r>
              <a:r>
                <a:rPr lang="ja-JP" altLang="en-US" sz="2400">
                  <a:solidFill>
                    <a:srgbClr val="000000"/>
                  </a:solidFill>
                  <a:latin typeface="Times New Roman" pitchFamily="18" charset="0"/>
                </a:rPr>
                <a:t>し、</a:t>
              </a:r>
              <a:r>
                <a:rPr lang="ja-JP" altLang="en-US" sz="2400">
                  <a:latin typeface="Times New Roman" pitchFamily="18" charset="0"/>
                </a:rPr>
                <a:t>保安係員を</a:t>
              </a:r>
              <a:r>
                <a:rPr lang="ja-JP" altLang="en-US" sz="2400">
                  <a:solidFill>
                    <a:srgbClr val="FF0000"/>
                  </a:solidFill>
                  <a:latin typeface="Times New Roman" pitchFamily="18" charset="0"/>
                </a:rPr>
                <a:t>指揮</a:t>
              </a:r>
            </a:p>
          </p:txBody>
        </p:sp>
      </p:grpSp>
      <p:sp>
        <p:nvSpPr>
          <p:cNvPr id="82952" name="AutoShape 25"/>
          <p:cNvSpPr>
            <a:spLocks noChangeArrowheads="1"/>
          </p:cNvSpPr>
          <p:nvPr/>
        </p:nvSpPr>
        <p:spPr bwMode="auto">
          <a:xfrm>
            <a:off x="1633538" y="5715000"/>
            <a:ext cx="1524000" cy="609600"/>
          </a:xfrm>
          <a:prstGeom prst="roundRect">
            <a:avLst>
              <a:gd name="adj" fmla="val 16667"/>
            </a:avLst>
          </a:prstGeom>
          <a:solidFill>
            <a:srgbClr val="FFFF99"/>
          </a:solidFill>
          <a:ln w="2857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solidFill>
                <a:srgbClr val="FF0000"/>
              </a:solidFill>
            </a:endParaRPr>
          </a:p>
        </p:txBody>
      </p:sp>
      <p:sp>
        <p:nvSpPr>
          <p:cNvPr id="82953" name="Text Box 26"/>
          <p:cNvSpPr txBox="1">
            <a:spLocks noChangeArrowheads="1"/>
          </p:cNvSpPr>
          <p:nvPr/>
        </p:nvSpPr>
        <p:spPr bwMode="auto">
          <a:xfrm>
            <a:off x="1709738" y="5791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保安係員</a:t>
            </a:r>
          </a:p>
        </p:txBody>
      </p:sp>
      <p:sp>
        <p:nvSpPr>
          <p:cNvPr id="82954" name="AutoShape 27"/>
          <p:cNvSpPr>
            <a:spLocks noChangeArrowheads="1"/>
          </p:cNvSpPr>
          <p:nvPr/>
        </p:nvSpPr>
        <p:spPr bwMode="auto">
          <a:xfrm>
            <a:off x="3233738" y="5943600"/>
            <a:ext cx="228600" cy="304800"/>
          </a:xfrm>
          <a:prstGeom prst="rightArrow">
            <a:avLst>
              <a:gd name="adj1" fmla="val 50000"/>
              <a:gd name="adj2" fmla="val 25000"/>
            </a:avLst>
          </a:prstGeom>
          <a:solidFill>
            <a:schemeClr val="tx1"/>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55" name="Text Box 28"/>
          <p:cNvSpPr txBox="1">
            <a:spLocks noChangeArrowheads="1"/>
          </p:cNvSpPr>
          <p:nvPr/>
        </p:nvSpPr>
        <p:spPr bwMode="auto">
          <a:xfrm>
            <a:off x="3538538" y="5486400"/>
            <a:ext cx="6934200" cy="1206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施設（構造・設備等）及び作業（製造方法）の監督・</a:t>
            </a:r>
            <a:r>
              <a:rPr lang="ja-JP" altLang="en-US" sz="2400">
                <a:solidFill>
                  <a:srgbClr val="FF0000"/>
                </a:solidFill>
                <a:latin typeface="Times New Roman" pitchFamily="18" charset="0"/>
              </a:rPr>
              <a:t>巡視・点検</a:t>
            </a:r>
            <a:r>
              <a:rPr lang="ja-JP" altLang="en-US" sz="2400">
                <a:latin typeface="Times New Roman" pitchFamily="18" charset="0"/>
              </a:rPr>
              <a:t>、応急措置・作業標準等の基準作成の助言、応急措置の実施、定期自主検査の実施の</a:t>
            </a:r>
            <a:r>
              <a:rPr lang="ja-JP" altLang="en-US" sz="2400">
                <a:solidFill>
                  <a:srgbClr val="FF0000"/>
                </a:solidFill>
                <a:latin typeface="Times New Roman" pitchFamily="18" charset="0"/>
              </a:rPr>
              <a:t>監督</a:t>
            </a:r>
          </a:p>
        </p:txBody>
      </p:sp>
      <p:sp>
        <p:nvSpPr>
          <p:cNvPr id="82956" name="AutoShape 30"/>
          <p:cNvSpPr>
            <a:spLocks noChangeArrowheads="1"/>
          </p:cNvSpPr>
          <p:nvPr/>
        </p:nvSpPr>
        <p:spPr bwMode="auto">
          <a:xfrm>
            <a:off x="1633538" y="6172200"/>
            <a:ext cx="24384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2957" name="Text Box 31"/>
          <p:cNvSpPr txBox="1">
            <a:spLocks noChangeArrowheads="1"/>
          </p:cNvSpPr>
          <p:nvPr/>
        </p:nvSpPr>
        <p:spPr bwMode="auto">
          <a:xfrm>
            <a:off x="1633538" y="6172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ja-JP" sz="2400">
              <a:solidFill>
                <a:srgbClr val="000000"/>
              </a:solidFill>
              <a:latin typeface="Times New Roman" pitchFamily="18" charset="0"/>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24A82-C224-808A-6B77-CFA82C749C7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399299B-7FF3-7FA5-002F-5532C026D73C}"/>
              </a:ext>
            </a:extLst>
          </p:cNvPr>
          <p:cNvSpPr txBox="1"/>
          <p:nvPr/>
        </p:nvSpPr>
        <p:spPr>
          <a:xfrm>
            <a:off x="609600" y="923925"/>
            <a:ext cx="11020426" cy="5370701"/>
          </a:xfrm>
          <a:prstGeom prst="rect">
            <a:avLst/>
          </a:prstGeom>
          <a:noFill/>
          <a:ln w="28575">
            <a:solidFill>
              <a:schemeClr val="tx1"/>
            </a:solidFill>
          </a:ln>
        </p:spPr>
        <p:txBody>
          <a:bodyPr wrap="square">
            <a:spAutoFit/>
          </a:bodyPr>
          <a:lstStyle/>
          <a:p>
            <a:r>
              <a:rPr lang="ja-JP" altLang="en-US" sz="2200" b="1" i="0" dirty="0">
                <a:solidFill>
                  <a:srgbClr val="1A1A1C"/>
                </a:solidFill>
                <a:effectLst/>
                <a:latin typeface="ＭＳ ゴシック" panose="020B0609070205080204" pitchFamily="49" charset="-128"/>
                <a:ea typeface="ＭＳ ゴシック" panose="020B0609070205080204" pitchFamily="49" charset="-128"/>
              </a:rPr>
              <a:t>（保安係員の職務）</a:t>
            </a:r>
            <a:endParaRPr lang="en-US" altLang="ja-JP" sz="2200" b="1" i="0" dirty="0">
              <a:solidFill>
                <a:srgbClr val="1A1A1C"/>
              </a:solidFill>
              <a:effectLst/>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第七十六条　法第三十二条第三項の経済産業省令で定めるものは、次の各号に掲げる</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ものとする。</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一　</a:t>
            </a:r>
            <a:r>
              <a:rPr lang="ja-JP" altLang="en-US" sz="2200" dirty="0">
                <a:solidFill>
                  <a:srgbClr val="FF0000"/>
                </a:solidFill>
                <a:latin typeface="ＭＳ ゴシック" panose="020B0609070205080204" pitchFamily="49" charset="-128"/>
                <a:ea typeface="ＭＳ ゴシック" panose="020B0609070205080204" pitchFamily="49" charset="-128"/>
              </a:rPr>
              <a:t>製造施設の位置、構造及び設備</a:t>
            </a:r>
            <a:r>
              <a:rPr lang="ja-JP" altLang="en-US" sz="2200" dirty="0">
                <a:latin typeface="ＭＳ ゴシック" panose="020B0609070205080204" pitchFamily="49" charset="-128"/>
                <a:ea typeface="ＭＳ ゴシック" panose="020B0609070205080204" pitchFamily="49" charset="-128"/>
              </a:rPr>
              <a:t>が法第八条第一号の経済産業省令で定める技術</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上の基準に適合するよう監督すること。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二　</a:t>
            </a:r>
            <a:r>
              <a:rPr lang="ja-JP" altLang="en-US" sz="2200" dirty="0">
                <a:solidFill>
                  <a:srgbClr val="FF0000"/>
                </a:solidFill>
                <a:latin typeface="ＭＳ ゴシック" panose="020B0609070205080204" pitchFamily="49" charset="-128"/>
                <a:ea typeface="ＭＳ ゴシック" panose="020B0609070205080204" pitchFamily="49" charset="-128"/>
              </a:rPr>
              <a:t>製造の方法</a:t>
            </a:r>
            <a:r>
              <a:rPr lang="ja-JP" altLang="en-US" sz="2200" dirty="0">
                <a:latin typeface="ＭＳ ゴシック" panose="020B0609070205080204" pitchFamily="49" charset="-128"/>
                <a:ea typeface="ＭＳ ゴシック" panose="020B0609070205080204" pitchFamily="49" charset="-128"/>
              </a:rPr>
              <a:t>が法第八条第二号の経済産業省令で定める技術上の基準に適合する</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よう監督すること。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三　</a:t>
            </a:r>
            <a:r>
              <a:rPr lang="ja-JP" altLang="en-US" sz="2200" dirty="0">
                <a:solidFill>
                  <a:srgbClr val="FF0000"/>
                </a:solidFill>
                <a:latin typeface="ＭＳ ゴシック" panose="020B0609070205080204" pitchFamily="49" charset="-128"/>
                <a:ea typeface="ＭＳ ゴシック" panose="020B0609070205080204" pitchFamily="49" charset="-128"/>
              </a:rPr>
              <a:t>定期自主検査</a:t>
            </a:r>
            <a:r>
              <a:rPr lang="ja-JP" altLang="en-US" sz="2200" dirty="0">
                <a:latin typeface="ＭＳ ゴシック" panose="020B0609070205080204" pitchFamily="49" charset="-128"/>
                <a:ea typeface="ＭＳ ゴシック" panose="020B0609070205080204" pitchFamily="49" charset="-128"/>
              </a:rPr>
              <a:t>の実施を監督すること。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四　前三号に掲げるもののほか、製造施設及び製造の方法についての</a:t>
            </a:r>
            <a:r>
              <a:rPr lang="ja-JP" altLang="en-US" sz="2200" dirty="0">
                <a:solidFill>
                  <a:srgbClr val="FF0000"/>
                </a:solidFill>
                <a:latin typeface="ＭＳ ゴシック" panose="020B0609070205080204" pitchFamily="49" charset="-128"/>
                <a:ea typeface="ＭＳ ゴシック" panose="020B0609070205080204" pitchFamily="49" charset="-128"/>
              </a:rPr>
              <a:t>巡視及び点検</a:t>
            </a:r>
            <a:endParaRPr lang="en-US" altLang="ja-JP" sz="2200" dirty="0">
              <a:solidFill>
                <a:srgbClr val="FF0000"/>
              </a:solidFill>
              <a:latin typeface="ＭＳ ゴシック" panose="020B0609070205080204" pitchFamily="49" charset="-128"/>
              <a:ea typeface="ＭＳ ゴシック" panose="020B0609070205080204" pitchFamily="49" charset="-128"/>
            </a:endParaRPr>
          </a:p>
          <a:p>
            <a:r>
              <a:rPr lang="ja-JP" altLang="en-US" sz="2200" dirty="0">
                <a:solidFill>
                  <a:srgbClr val="FF0000"/>
                </a:solidFill>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を行うこと。</a:t>
            </a:r>
            <a:endParaRPr lang="en-US" altLang="ja-JP" sz="2200" dirty="0">
              <a:latin typeface="ＭＳ ゴシック" panose="020B0609070205080204" pitchFamily="49" charset="-128"/>
              <a:ea typeface="ＭＳ ゴシック" panose="020B0609070205080204" pitchFamily="49" charset="-128"/>
            </a:endParaRPr>
          </a:p>
          <a:p>
            <a:pPr>
              <a:spcBef>
                <a:spcPts val="600"/>
              </a:spcBef>
            </a:pPr>
            <a:r>
              <a:rPr lang="ja-JP" altLang="en-US" sz="2200" dirty="0">
                <a:latin typeface="ＭＳ ゴシック" panose="020B0609070205080204" pitchFamily="49" charset="-128"/>
                <a:ea typeface="ＭＳ ゴシック" panose="020B0609070205080204" pitchFamily="49" charset="-128"/>
              </a:rPr>
              <a:t>　五　高圧ガスの製造に係る保安についての</a:t>
            </a:r>
            <a:r>
              <a:rPr lang="ja-JP" altLang="en-US" sz="2200" dirty="0">
                <a:solidFill>
                  <a:srgbClr val="FF0000"/>
                </a:solidFill>
                <a:latin typeface="ＭＳ ゴシック" panose="020B0609070205080204" pitchFamily="49" charset="-128"/>
                <a:ea typeface="ＭＳ ゴシック" panose="020B0609070205080204" pitchFamily="49" charset="-128"/>
              </a:rPr>
              <a:t>作業標準</a:t>
            </a:r>
            <a:r>
              <a:rPr lang="ja-JP" altLang="en-US" sz="2200" dirty="0">
                <a:latin typeface="ＭＳ ゴシック" panose="020B0609070205080204" pitchFamily="49" charset="-128"/>
                <a:ea typeface="ＭＳ ゴシック" panose="020B0609070205080204" pitchFamily="49" charset="-128"/>
              </a:rPr>
              <a:t>、</a:t>
            </a:r>
            <a:r>
              <a:rPr lang="ja-JP" altLang="en-US" sz="2200" dirty="0">
                <a:solidFill>
                  <a:srgbClr val="FF0000"/>
                </a:solidFill>
                <a:latin typeface="ＭＳ ゴシック" panose="020B0609070205080204" pitchFamily="49" charset="-128"/>
                <a:ea typeface="ＭＳ ゴシック" panose="020B0609070205080204" pitchFamily="49" charset="-128"/>
              </a:rPr>
              <a:t>設備管理基準</a:t>
            </a:r>
            <a:r>
              <a:rPr lang="ja-JP" altLang="en-US" sz="2200" dirty="0">
                <a:latin typeface="ＭＳ ゴシック" panose="020B0609070205080204" pitchFamily="49" charset="-128"/>
                <a:ea typeface="ＭＳ ゴシック" panose="020B0609070205080204" pitchFamily="49" charset="-128"/>
              </a:rPr>
              <a:t>及び</a:t>
            </a:r>
            <a:r>
              <a:rPr lang="ja-JP" altLang="en-US" sz="2200" dirty="0">
                <a:solidFill>
                  <a:srgbClr val="FF0000"/>
                </a:solidFill>
                <a:latin typeface="ＭＳ ゴシック" panose="020B0609070205080204" pitchFamily="49" charset="-128"/>
                <a:ea typeface="ＭＳ ゴシック" panose="020B0609070205080204" pitchFamily="49" charset="-128"/>
              </a:rPr>
              <a:t>協力会社管</a:t>
            </a:r>
            <a:endParaRPr lang="en-US" altLang="ja-JP" sz="2200" dirty="0">
              <a:solidFill>
                <a:srgbClr val="FF0000"/>
              </a:solidFill>
              <a:latin typeface="ＭＳ ゴシック" panose="020B0609070205080204" pitchFamily="49" charset="-128"/>
              <a:ea typeface="ＭＳ ゴシック" panose="020B0609070205080204" pitchFamily="49" charset="-128"/>
            </a:endParaRPr>
          </a:p>
          <a:p>
            <a:r>
              <a:rPr lang="ja-JP" altLang="en-US" sz="2200" dirty="0">
                <a:solidFill>
                  <a:srgbClr val="FF0000"/>
                </a:solidFill>
                <a:latin typeface="ＭＳ ゴシック" panose="020B0609070205080204" pitchFamily="49" charset="-128"/>
                <a:ea typeface="ＭＳ ゴシック" panose="020B0609070205080204" pitchFamily="49" charset="-128"/>
              </a:rPr>
              <a:t>　　理基準</a:t>
            </a:r>
            <a:r>
              <a:rPr lang="ja-JP" altLang="en-US" sz="2200" dirty="0">
                <a:latin typeface="ＭＳ ゴシック" panose="020B0609070205080204" pitchFamily="49" charset="-128"/>
                <a:ea typeface="ＭＳ ゴシック" panose="020B0609070205080204" pitchFamily="49" charset="-128"/>
              </a:rPr>
              <a:t>並びに災害の発生又はそのおそれがある場合の</a:t>
            </a:r>
            <a:r>
              <a:rPr lang="ja-JP" altLang="en-US" sz="2200" dirty="0">
                <a:solidFill>
                  <a:srgbClr val="FF0000"/>
                </a:solidFill>
                <a:latin typeface="ＭＳ ゴシック" panose="020B0609070205080204" pitchFamily="49" charset="-128"/>
                <a:ea typeface="ＭＳ ゴシック" panose="020B0609070205080204" pitchFamily="49" charset="-128"/>
              </a:rPr>
              <a:t>措置基準</a:t>
            </a:r>
            <a:r>
              <a:rPr lang="ja-JP" altLang="en-US" sz="2200" dirty="0">
                <a:latin typeface="ＭＳ ゴシック" panose="020B0609070205080204" pitchFamily="49" charset="-128"/>
                <a:ea typeface="ＭＳ ゴシック" panose="020B0609070205080204" pitchFamily="49" charset="-128"/>
              </a:rPr>
              <a:t>の</a:t>
            </a:r>
            <a:r>
              <a:rPr lang="ja-JP" altLang="en-US" sz="2200" dirty="0">
                <a:solidFill>
                  <a:srgbClr val="FF0000"/>
                </a:solidFill>
                <a:latin typeface="ＭＳ ゴシック" panose="020B0609070205080204" pitchFamily="49" charset="-128"/>
                <a:ea typeface="ＭＳ ゴシック" panose="020B0609070205080204" pitchFamily="49" charset="-128"/>
              </a:rPr>
              <a:t>作成</a:t>
            </a:r>
            <a:r>
              <a:rPr lang="ja-JP" altLang="en-US" sz="2200" dirty="0">
                <a:latin typeface="ＭＳ ゴシック" panose="020B0609070205080204" pitchFamily="49" charset="-128"/>
                <a:ea typeface="ＭＳ ゴシック" panose="020B0609070205080204" pitchFamily="49" charset="-128"/>
              </a:rPr>
              <a:t>に関し、</a:t>
            </a:r>
            <a:r>
              <a:rPr lang="ja-JP" altLang="en-US" sz="2200" dirty="0">
                <a:solidFill>
                  <a:srgbClr val="FF0000"/>
                </a:solidFill>
                <a:latin typeface="ＭＳ ゴシック" panose="020B0609070205080204" pitchFamily="49" charset="-128"/>
                <a:ea typeface="ＭＳ ゴシック" panose="020B0609070205080204" pitchFamily="49" charset="-128"/>
              </a:rPr>
              <a:t>助</a:t>
            </a:r>
            <a:endParaRPr lang="en-US" altLang="ja-JP" sz="2200" dirty="0">
              <a:solidFill>
                <a:srgbClr val="FF0000"/>
              </a:solidFill>
              <a:latin typeface="ＭＳ ゴシック" panose="020B0609070205080204" pitchFamily="49" charset="-128"/>
              <a:ea typeface="ＭＳ ゴシック" panose="020B0609070205080204" pitchFamily="49" charset="-128"/>
            </a:endParaRPr>
          </a:p>
          <a:p>
            <a:r>
              <a:rPr lang="ja-JP" altLang="en-US" sz="2200" dirty="0">
                <a:solidFill>
                  <a:srgbClr val="FF0000"/>
                </a:solidFill>
                <a:latin typeface="ＭＳ ゴシック" panose="020B0609070205080204" pitchFamily="49" charset="-128"/>
                <a:ea typeface="ＭＳ ゴシック" panose="020B0609070205080204" pitchFamily="49" charset="-128"/>
              </a:rPr>
              <a:t>　　言</a:t>
            </a:r>
            <a:r>
              <a:rPr lang="ja-JP" altLang="en-US" sz="2200" dirty="0">
                <a:latin typeface="ＭＳ ゴシック" panose="020B0609070205080204" pitchFamily="49" charset="-128"/>
                <a:ea typeface="ＭＳ ゴシック" panose="020B0609070205080204" pitchFamily="49" charset="-128"/>
              </a:rPr>
              <a:t>を行うこと。</a:t>
            </a:r>
            <a:endParaRPr lang="en-US" altLang="ja-JP" sz="2200" dirty="0">
              <a:latin typeface="ＭＳ ゴシック" panose="020B0609070205080204" pitchFamily="49" charset="-128"/>
              <a:ea typeface="ＭＳ ゴシック" panose="020B0609070205080204" pitchFamily="49" charset="-128"/>
            </a:endParaRPr>
          </a:p>
          <a:p>
            <a:pPr marL="36000"/>
            <a:r>
              <a:rPr lang="ja-JP" altLang="en-US" sz="2200" dirty="0">
                <a:latin typeface="ＭＳ ゴシック" panose="020B0609070205080204" pitchFamily="49" charset="-128"/>
                <a:ea typeface="ＭＳ ゴシック" panose="020B0609070205080204" pitchFamily="49" charset="-128"/>
              </a:rPr>
              <a:t>　六　災害の発生又はそのおそれがある場合における</a:t>
            </a:r>
            <a:r>
              <a:rPr lang="ja-JP" altLang="en-US" sz="2200" dirty="0">
                <a:solidFill>
                  <a:srgbClr val="FF0000"/>
                </a:solidFill>
                <a:latin typeface="ＭＳ ゴシック" panose="020B0609070205080204" pitchFamily="49" charset="-128"/>
                <a:ea typeface="ＭＳ ゴシック" panose="020B0609070205080204" pitchFamily="49" charset="-128"/>
              </a:rPr>
              <a:t>応急措置を実施</a:t>
            </a:r>
            <a:r>
              <a:rPr lang="ja-JP" altLang="en-US" sz="2200" dirty="0">
                <a:latin typeface="ＭＳ ゴシック" panose="020B0609070205080204" pitchFamily="49" charset="-128"/>
                <a:ea typeface="ＭＳ ゴシック" panose="020B0609070205080204" pitchFamily="49" charset="-128"/>
              </a:rPr>
              <a:t>すること。　</a:t>
            </a:r>
            <a:endParaRPr lang="en-US" altLang="ja-JP" sz="22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1BD6AF85-E357-1F12-D20E-42167950D86C}"/>
              </a:ext>
            </a:extLst>
          </p:cNvPr>
          <p:cNvSpPr txBox="1"/>
          <p:nvPr/>
        </p:nvSpPr>
        <p:spPr>
          <a:xfrm>
            <a:off x="609601" y="540327"/>
            <a:ext cx="2748742" cy="369332"/>
          </a:xfrm>
          <a:prstGeom prst="rect">
            <a:avLst/>
          </a:prstGeom>
          <a:noFill/>
          <a:ln>
            <a:no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（一般高圧ガス保安規則）</a:t>
            </a:r>
          </a:p>
        </p:txBody>
      </p:sp>
    </p:spTree>
    <p:extLst>
      <p:ext uri="{BB962C8B-B14F-4D97-AF65-F5344CB8AC3E}">
        <p14:creationId xmlns:p14="http://schemas.microsoft.com/office/powerpoint/2010/main" val="211279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9983788" y="261616"/>
            <a:ext cx="1989229" cy="400110"/>
          </a:xfrm>
          <a:prstGeom prst="rect">
            <a:avLst/>
          </a:prstGeom>
          <a:solidFill>
            <a:schemeClr val="bg1"/>
          </a:solidFill>
          <a:ln w="25400">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法第１条、第５条</a:t>
            </a:r>
          </a:p>
        </p:txBody>
      </p:sp>
      <p:sp>
        <p:nvSpPr>
          <p:cNvPr id="10245" name="Text Box 5"/>
          <p:cNvSpPr txBox="1">
            <a:spLocks noChangeArrowheads="1"/>
          </p:cNvSpPr>
          <p:nvPr/>
        </p:nvSpPr>
        <p:spPr bwMode="auto">
          <a:xfrm>
            <a:off x="888354" y="961935"/>
            <a:ext cx="7430022" cy="290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2400"/>
              </a:spcBef>
              <a:buFont typeface="Wingdings" pitchFamily="2" charset="2"/>
              <a:buChar char="Ø"/>
            </a:pPr>
            <a:r>
              <a:rPr lang="en-US" altLang="ja-JP" sz="2000" b="1" dirty="0">
                <a:solidFill>
                  <a:srgbClr val="A50021"/>
                </a:solidFill>
                <a:latin typeface="Times New Roman" pitchFamily="18" charset="0"/>
              </a:rPr>
              <a:t> </a:t>
            </a:r>
            <a:r>
              <a:rPr lang="ja-JP" altLang="en-US" sz="2000" b="1" dirty="0">
                <a:solidFill>
                  <a:srgbClr val="FF0000"/>
                </a:solidFill>
                <a:latin typeface="Times New Roman" pitchFamily="18" charset="0"/>
              </a:rPr>
              <a:t>圧力を変化させる場合</a:t>
            </a:r>
            <a:endParaRPr lang="en-US" altLang="ja-JP" sz="2000" b="1" dirty="0">
              <a:solidFill>
                <a:srgbClr val="FF0000"/>
              </a:solidFill>
              <a:latin typeface="Times New Roman" pitchFamily="18" charset="0"/>
            </a:endParaRPr>
          </a:p>
          <a:p>
            <a:pPr eaLnBrk="1" hangingPunct="1">
              <a:spcBef>
                <a:spcPts val="2400"/>
              </a:spcBef>
              <a:buNone/>
            </a:pPr>
            <a:r>
              <a:rPr lang="ja-JP" altLang="en-US" sz="2000" b="1" dirty="0">
                <a:solidFill>
                  <a:srgbClr val="FF0000"/>
                </a:solidFill>
                <a:latin typeface="Times New Roman" pitchFamily="18" charset="0"/>
              </a:rPr>
              <a:t>　</a:t>
            </a:r>
            <a:r>
              <a:rPr lang="ja-JP" altLang="en-US" sz="2000" dirty="0">
                <a:solidFill>
                  <a:srgbClr val="FF0000"/>
                </a:solidFill>
                <a:latin typeface="Times New Roman" pitchFamily="18" charset="0"/>
              </a:rPr>
              <a:t>　</a:t>
            </a:r>
            <a:r>
              <a:rPr lang="ja-JP" altLang="en-US" sz="2000" b="1" dirty="0">
                <a:latin typeface="Times New Roman" pitchFamily="18" charset="0"/>
              </a:rPr>
              <a:t>・高圧ガスでないガスを高圧ガスに！</a:t>
            </a:r>
          </a:p>
          <a:p>
            <a:pPr eaLnBrk="1" hangingPunct="1">
              <a:spcBef>
                <a:spcPts val="2400"/>
              </a:spcBef>
              <a:buFontTx/>
              <a:buNone/>
            </a:pPr>
            <a:r>
              <a:rPr lang="ja-JP" altLang="en-US" sz="2000" b="1" dirty="0">
                <a:latin typeface="Times New Roman" pitchFamily="18" charset="0"/>
              </a:rPr>
              <a:t>　　・高圧ガスをさらに昇圧！</a:t>
            </a:r>
          </a:p>
          <a:p>
            <a:pPr eaLnBrk="1" hangingPunct="1">
              <a:spcBef>
                <a:spcPts val="2400"/>
              </a:spcBef>
              <a:buFontTx/>
              <a:buNone/>
            </a:pPr>
            <a:r>
              <a:rPr lang="ja-JP" altLang="en-US" sz="2000" b="1" dirty="0">
                <a:latin typeface="Times New Roman" pitchFamily="18" charset="0"/>
              </a:rPr>
              <a:t>　　・高圧ガスを圧力の低い高圧ガスに降圧！</a:t>
            </a:r>
          </a:p>
          <a:p>
            <a:pPr eaLnBrk="1" hangingPunct="1">
              <a:spcBef>
                <a:spcPts val="2400"/>
              </a:spcBef>
              <a:buFontTx/>
              <a:buNone/>
            </a:pPr>
            <a:r>
              <a:rPr lang="ja-JP" altLang="en-US" sz="2000" b="1" dirty="0">
                <a:latin typeface="Times New Roman" pitchFamily="18" charset="0"/>
              </a:rPr>
              <a:t>　　・高圧ガス状態の液化ガスをポンプ又は気体によりさらに加圧！</a:t>
            </a:r>
          </a:p>
        </p:txBody>
      </p:sp>
      <p:sp>
        <p:nvSpPr>
          <p:cNvPr id="10246" name="Text Box 6"/>
          <p:cNvSpPr txBox="1">
            <a:spLocks noChangeArrowheads="1"/>
          </p:cNvSpPr>
          <p:nvPr/>
        </p:nvSpPr>
        <p:spPr bwMode="auto">
          <a:xfrm>
            <a:off x="888354" y="4097963"/>
            <a:ext cx="7163693"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2400"/>
              </a:spcBef>
              <a:buFont typeface="Wingdings" pitchFamily="2" charset="2"/>
              <a:buChar char="Ø"/>
            </a:pPr>
            <a:r>
              <a:rPr lang="en-US" altLang="ja-JP" sz="2000" b="1" dirty="0">
                <a:solidFill>
                  <a:srgbClr val="A50021"/>
                </a:solidFill>
                <a:latin typeface="Times New Roman" pitchFamily="18" charset="0"/>
              </a:rPr>
              <a:t> </a:t>
            </a:r>
            <a:r>
              <a:rPr lang="ja-JP" altLang="en-US" sz="2000" b="1" dirty="0">
                <a:solidFill>
                  <a:srgbClr val="FF0000"/>
                </a:solidFill>
                <a:latin typeface="Times New Roman" pitchFamily="18" charset="0"/>
              </a:rPr>
              <a:t>状態を変化させる場合</a:t>
            </a:r>
          </a:p>
          <a:p>
            <a:pPr eaLnBrk="1" hangingPunct="1">
              <a:spcBef>
                <a:spcPts val="2400"/>
              </a:spcBef>
              <a:buFontTx/>
              <a:buNone/>
            </a:pPr>
            <a:r>
              <a:rPr lang="ja-JP" altLang="en-US" sz="2000" dirty="0">
                <a:solidFill>
                  <a:srgbClr val="FF0000"/>
                </a:solidFill>
                <a:latin typeface="Times New Roman" pitchFamily="18" charset="0"/>
              </a:rPr>
              <a:t>　　</a:t>
            </a:r>
            <a:r>
              <a:rPr lang="ja-JP" altLang="en-US" sz="2000" b="1" dirty="0">
                <a:latin typeface="Times New Roman" pitchFamily="18" charset="0"/>
              </a:rPr>
              <a:t>・ガスを液化させ、高圧ガス状態の液化ガスに！</a:t>
            </a:r>
          </a:p>
          <a:p>
            <a:pPr eaLnBrk="1" hangingPunct="1">
              <a:lnSpc>
                <a:spcPts val="1800"/>
              </a:lnSpc>
              <a:spcBef>
                <a:spcPts val="2400"/>
              </a:spcBef>
              <a:buNone/>
            </a:pPr>
            <a:r>
              <a:rPr lang="ja-JP" altLang="en-US" sz="2000" b="1" dirty="0">
                <a:latin typeface="Times New Roman" pitchFamily="18" charset="0"/>
              </a:rPr>
              <a:t>　　・高圧ガス状態の液化ガスを気化させ、高圧ガスに！</a:t>
            </a:r>
          </a:p>
        </p:txBody>
      </p:sp>
      <p:sp>
        <p:nvSpPr>
          <p:cNvPr id="13317" name="Text Box 8"/>
          <p:cNvSpPr txBox="1">
            <a:spLocks noChangeArrowheads="1"/>
          </p:cNvSpPr>
          <p:nvPr/>
        </p:nvSpPr>
        <p:spPr bwMode="auto">
          <a:xfrm>
            <a:off x="2495601" y="231776"/>
            <a:ext cx="5638750" cy="461665"/>
          </a:xfrm>
          <a:prstGeom prst="rect">
            <a:avLst/>
          </a:prstGeom>
          <a:solidFill>
            <a:schemeClr val="accent2">
              <a:lumMod val="20000"/>
              <a:lumOff val="80000"/>
            </a:schemeClr>
          </a:solidFill>
          <a:ln w="57150" cmpd="thickThin">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latin typeface="Times New Roman" pitchFamily="18" charset="0"/>
              </a:rPr>
              <a:t>製造とは（法第５条関係（６）通達）（内規）</a:t>
            </a:r>
          </a:p>
        </p:txBody>
      </p:sp>
      <p:sp>
        <p:nvSpPr>
          <p:cNvPr id="22" name="Text Box 6"/>
          <p:cNvSpPr txBox="1">
            <a:spLocks noChangeArrowheads="1"/>
          </p:cNvSpPr>
          <p:nvPr/>
        </p:nvSpPr>
        <p:spPr bwMode="auto">
          <a:xfrm>
            <a:off x="888354" y="5929272"/>
            <a:ext cx="507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 typeface="Wingdings" pitchFamily="2" charset="2"/>
              <a:buChar char="Ø"/>
            </a:pPr>
            <a:r>
              <a:rPr lang="en-US" altLang="ja-JP" sz="2400" b="1" dirty="0">
                <a:solidFill>
                  <a:srgbClr val="A50021"/>
                </a:solidFill>
                <a:latin typeface="Times New Roman" pitchFamily="18" charset="0"/>
              </a:rPr>
              <a:t> </a:t>
            </a:r>
            <a:r>
              <a:rPr lang="ja-JP" altLang="en-US" sz="2000" b="1" dirty="0">
                <a:solidFill>
                  <a:srgbClr val="FF0000"/>
                </a:solidFill>
                <a:latin typeface="Times New Roman" pitchFamily="18" charset="0"/>
              </a:rPr>
              <a:t>容器に高圧ガスを充塡する場合</a:t>
            </a:r>
          </a:p>
        </p:txBody>
      </p:sp>
      <p:sp>
        <p:nvSpPr>
          <p:cNvPr id="13323" name="Oval 10"/>
          <p:cNvSpPr>
            <a:spLocks noChangeArrowheads="1"/>
          </p:cNvSpPr>
          <p:nvPr/>
        </p:nvSpPr>
        <p:spPr bwMode="auto">
          <a:xfrm>
            <a:off x="8259856" y="1532488"/>
            <a:ext cx="2517634" cy="531840"/>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dirty="0"/>
              <a:t>圧縮機等</a:t>
            </a:r>
          </a:p>
        </p:txBody>
      </p:sp>
      <p:sp>
        <p:nvSpPr>
          <p:cNvPr id="3" name="Oval 10">
            <a:extLst>
              <a:ext uri="{FF2B5EF4-FFF2-40B4-BE49-F238E27FC236}">
                <a16:creationId xmlns:a16="http://schemas.microsoft.com/office/drawing/2014/main" id="{28682368-42D2-554F-6D46-DAADD24B394B}"/>
              </a:ext>
            </a:extLst>
          </p:cNvPr>
          <p:cNvSpPr>
            <a:spLocks noChangeArrowheads="1"/>
          </p:cNvSpPr>
          <p:nvPr/>
        </p:nvSpPr>
        <p:spPr bwMode="auto">
          <a:xfrm>
            <a:off x="8259855" y="5991184"/>
            <a:ext cx="3236727" cy="513332"/>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dirty="0"/>
              <a:t>充填機・移充填等</a:t>
            </a:r>
          </a:p>
        </p:txBody>
      </p:sp>
      <p:sp>
        <p:nvSpPr>
          <p:cNvPr id="4" name="Oval 10">
            <a:extLst>
              <a:ext uri="{FF2B5EF4-FFF2-40B4-BE49-F238E27FC236}">
                <a16:creationId xmlns:a16="http://schemas.microsoft.com/office/drawing/2014/main" id="{83E576F0-8139-F291-71AF-96CADE8A6766}"/>
              </a:ext>
            </a:extLst>
          </p:cNvPr>
          <p:cNvSpPr>
            <a:spLocks noChangeArrowheads="1"/>
          </p:cNvSpPr>
          <p:nvPr/>
        </p:nvSpPr>
        <p:spPr bwMode="auto">
          <a:xfrm>
            <a:off x="8289116" y="2768963"/>
            <a:ext cx="2488374" cy="464968"/>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dirty="0"/>
              <a:t>減圧弁等</a:t>
            </a:r>
          </a:p>
        </p:txBody>
      </p:sp>
      <p:sp>
        <p:nvSpPr>
          <p:cNvPr id="5" name="Oval 10">
            <a:extLst>
              <a:ext uri="{FF2B5EF4-FFF2-40B4-BE49-F238E27FC236}">
                <a16:creationId xmlns:a16="http://schemas.microsoft.com/office/drawing/2014/main" id="{0872708F-B77E-EE28-59CB-F75FB5549AD3}"/>
              </a:ext>
            </a:extLst>
          </p:cNvPr>
          <p:cNvSpPr>
            <a:spLocks noChangeArrowheads="1"/>
          </p:cNvSpPr>
          <p:nvPr/>
        </p:nvSpPr>
        <p:spPr bwMode="auto">
          <a:xfrm>
            <a:off x="8259856" y="4667581"/>
            <a:ext cx="2393348" cy="513332"/>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dirty="0"/>
              <a:t>液化機等</a:t>
            </a:r>
          </a:p>
        </p:txBody>
      </p:sp>
      <p:sp>
        <p:nvSpPr>
          <p:cNvPr id="6" name="Oval 10">
            <a:extLst>
              <a:ext uri="{FF2B5EF4-FFF2-40B4-BE49-F238E27FC236}">
                <a16:creationId xmlns:a16="http://schemas.microsoft.com/office/drawing/2014/main" id="{B83AFC75-95F1-7574-6544-458E5FB44CD7}"/>
              </a:ext>
            </a:extLst>
          </p:cNvPr>
          <p:cNvSpPr>
            <a:spLocks noChangeArrowheads="1"/>
          </p:cNvSpPr>
          <p:nvPr/>
        </p:nvSpPr>
        <p:spPr bwMode="auto">
          <a:xfrm>
            <a:off x="8259855" y="5243434"/>
            <a:ext cx="2393348" cy="513332"/>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dirty="0"/>
              <a:t>気化器等</a:t>
            </a:r>
          </a:p>
        </p:txBody>
      </p:sp>
      <p:sp>
        <p:nvSpPr>
          <p:cNvPr id="7" name="Oval 10">
            <a:extLst>
              <a:ext uri="{FF2B5EF4-FFF2-40B4-BE49-F238E27FC236}">
                <a16:creationId xmlns:a16="http://schemas.microsoft.com/office/drawing/2014/main" id="{363E0320-177C-4ADE-F4DB-8E5A3D76C5F8}"/>
              </a:ext>
            </a:extLst>
          </p:cNvPr>
          <p:cNvSpPr>
            <a:spLocks noChangeArrowheads="1"/>
          </p:cNvSpPr>
          <p:nvPr/>
        </p:nvSpPr>
        <p:spPr bwMode="auto">
          <a:xfrm>
            <a:off x="8259855" y="3323570"/>
            <a:ext cx="2517635" cy="513333"/>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dirty="0"/>
              <a:t>ポンプ・</a:t>
            </a:r>
            <a:r>
              <a:rPr lang="en-US" altLang="ja-JP" sz="2400" dirty="0"/>
              <a:t>CE</a:t>
            </a:r>
            <a:r>
              <a:rPr lang="ja-JP" altLang="en-US" sz="2400" dirty="0"/>
              <a:t>等</a:t>
            </a:r>
            <a:endParaRPr lang="en-US" altLang="ja-JP" sz="2400" dirty="0"/>
          </a:p>
        </p:txBody>
      </p:sp>
      <p:sp>
        <p:nvSpPr>
          <p:cNvPr id="8" name="Oval 10">
            <a:extLst>
              <a:ext uri="{FF2B5EF4-FFF2-40B4-BE49-F238E27FC236}">
                <a16:creationId xmlns:a16="http://schemas.microsoft.com/office/drawing/2014/main" id="{B484CDAD-F6FD-6A76-594B-A4D6A89C387F}"/>
              </a:ext>
            </a:extLst>
          </p:cNvPr>
          <p:cNvSpPr>
            <a:spLocks noChangeArrowheads="1"/>
          </p:cNvSpPr>
          <p:nvPr/>
        </p:nvSpPr>
        <p:spPr bwMode="auto">
          <a:xfrm>
            <a:off x="8289116" y="2177635"/>
            <a:ext cx="2488374" cy="513333"/>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dirty="0"/>
              <a:t>圧縮機等</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0" descr="20%"/>
          <p:cNvSpPr>
            <a:spLocks noChangeArrowheads="1"/>
          </p:cNvSpPr>
          <p:nvPr/>
        </p:nvSpPr>
        <p:spPr bwMode="auto">
          <a:xfrm>
            <a:off x="8966201" y="5383213"/>
            <a:ext cx="1573213" cy="431800"/>
          </a:xfrm>
          <a:prstGeom prst="rect">
            <a:avLst/>
          </a:prstGeom>
          <a:pattFill prst="pct20">
            <a:fgClr>
              <a:srgbClr val="FF0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6019" name="Rectangle 99" descr="20%"/>
          <p:cNvSpPr>
            <a:spLocks noChangeArrowheads="1"/>
          </p:cNvSpPr>
          <p:nvPr/>
        </p:nvSpPr>
        <p:spPr bwMode="auto">
          <a:xfrm>
            <a:off x="8967788" y="4538663"/>
            <a:ext cx="1573212" cy="431800"/>
          </a:xfrm>
          <a:prstGeom prst="rect">
            <a:avLst/>
          </a:prstGeom>
          <a:pattFill prst="pct20">
            <a:fgClr>
              <a:srgbClr val="FF0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6020" name="Rectangle 62"/>
          <p:cNvSpPr>
            <a:spLocks noChangeArrowheads="1"/>
          </p:cNvSpPr>
          <p:nvPr/>
        </p:nvSpPr>
        <p:spPr bwMode="auto">
          <a:xfrm>
            <a:off x="6456364" y="4508500"/>
            <a:ext cx="2471737" cy="1701800"/>
          </a:xfrm>
          <a:prstGeom prst="rect">
            <a:avLst/>
          </a:prstGeom>
          <a:solidFill>
            <a:srgbClr val="FFC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6021" name="Rectangle 56"/>
          <p:cNvSpPr>
            <a:spLocks noChangeArrowheads="1"/>
          </p:cNvSpPr>
          <p:nvPr/>
        </p:nvSpPr>
        <p:spPr bwMode="auto">
          <a:xfrm>
            <a:off x="6435726" y="2771775"/>
            <a:ext cx="2498725" cy="914400"/>
          </a:xfrm>
          <a:prstGeom prst="rect">
            <a:avLst/>
          </a:prstGeom>
          <a:solidFill>
            <a:srgbClr val="FFC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endParaRPr lang="ja-JP" altLang="ja-JP" sz="2400">
              <a:solidFill>
                <a:srgbClr val="FF00FF"/>
              </a:solidFill>
              <a:latin typeface="Times New Roman" pitchFamily="18" charset="0"/>
            </a:endParaRPr>
          </a:p>
        </p:txBody>
      </p:sp>
      <p:sp>
        <p:nvSpPr>
          <p:cNvPr id="86022" name="Text Box 61"/>
          <p:cNvSpPr txBox="1">
            <a:spLocks noChangeArrowheads="1"/>
          </p:cNvSpPr>
          <p:nvPr/>
        </p:nvSpPr>
        <p:spPr bwMode="auto">
          <a:xfrm>
            <a:off x="6813551" y="3006725"/>
            <a:ext cx="195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免状と経験</a:t>
            </a:r>
          </a:p>
        </p:txBody>
      </p:sp>
      <p:sp>
        <p:nvSpPr>
          <p:cNvPr id="86023" name="Text Box 67"/>
          <p:cNvSpPr txBox="1">
            <a:spLocks noChangeArrowheads="1"/>
          </p:cNvSpPr>
          <p:nvPr/>
        </p:nvSpPr>
        <p:spPr bwMode="auto">
          <a:xfrm>
            <a:off x="6802439" y="4706938"/>
            <a:ext cx="187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免状と経験</a:t>
            </a:r>
          </a:p>
        </p:txBody>
      </p:sp>
      <p:sp>
        <p:nvSpPr>
          <p:cNvPr id="86024" name="Text Box 71"/>
          <p:cNvSpPr txBox="1">
            <a:spLocks noChangeArrowheads="1"/>
          </p:cNvSpPr>
          <p:nvPr/>
        </p:nvSpPr>
        <p:spPr bwMode="auto">
          <a:xfrm>
            <a:off x="6813551" y="5521325"/>
            <a:ext cx="195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免状と経験</a:t>
            </a:r>
          </a:p>
        </p:txBody>
      </p:sp>
      <p:sp>
        <p:nvSpPr>
          <p:cNvPr id="86025" name="Rectangle 9" descr="20%"/>
          <p:cNvSpPr>
            <a:spLocks noChangeArrowheads="1"/>
          </p:cNvSpPr>
          <p:nvPr/>
        </p:nvSpPr>
        <p:spPr bwMode="auto">
          <a:xfrm>
            <a:off x="8943976" y="3708400"/>
            <a:ext cx="1573213" cy="431800"/>
          </a:xfrm>
          <a:prstGeom prst="rect">
            <a:avLst/>
          </a:prstGeom>
          <a:pattFill prst="pct20">
            <a:fgClr>
              <a:srgbClr val="FF0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6026" name="Text Box 76"/>
          <p:cNvSpPr txBox="1">
            <a:spLocks noChangeArrowheads="1"/>
          </p:cNvSpPr>
          <p:nvPr/>
        </p:nvSpPr>
        <p:spPr bwMode="auto">
          <a:xfrm>
            <a:off x="9159875" y="3681413"/>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有り</a:t>
            </a:r>
          </a:p>
        </p:txBody>
      </p:sp>
      <p:sp>
        <p:nvSpPr>
          <p:cNvPr id="86027" name="Text Box 77"/>
          <p:cNvSpPr txBox="1">
            <a:spLocks noChangeArrowheads="1"/>
          </p:cNvSpPr>
          <p:nvPr/>
        </p:nvSpPr>
        <p:spPr bwMode="auto">
          <a:xfrm>
            <a:off x="9094788" y="4500563"/>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有り</a:t>
            </a:r>
          </a:p>
        </p:txBody>
      </p:sp>
      <p:sp>
        <p:nvSpPr>
          <p:cNvPr id="86028" name="Text Box 78"/>
          <p:cNvSpPr txBox="1">
            <a:spLocks noChangeArrowheads="1"/>
          </p:cNvSpPr>
          <p:nvPr/>
        </p:nvSpPr>
        <p:spPr bwMode="auto">
          <a:xfrm>
            <a:off x="9026525" y="5351463"/>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有り</a:t>
            </a:r>
          </a:p>
        </p:txBody>
      </p:sp>
      <p:sp>
        <p:nvSpPr>
          <p:cNvPr id="86029" name="Text Box 2"/>
          <p:cNvSpPr txBox="1">
            <a:spLocks noChangeArrowheads="1"/>
          </p:cNvSpPr>
          <p:nvPr/>
        </p:nvSpPr>
        <p:spPr bwMode="auto">
          <a:xfrm>
            <a:off x="9399588" y="201683"/>
            <a:ext cx="2345044" cy="707886"/>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法第２７条の２、　　　２７条の３　（３３条）</a:t>
            </a:r>
          </a:p>
        </p:txBody>
      </p:sp>
      <p:sp>
        <p:nvSpPr>
          <p:cNvPr id="86030" name="Text Box 3"/>
          <p:cNvSpPr txBox="1">
            <a:spLocks noChangeArrowheads="1"/>
          </p:cNvSpPr>
          <p:nvPr/>
        </p:nvSpPr>
        <p:spPr bwMode="auto">
          <a:xfrm>
            <a:off x="3241569" y="265967"/>
            <a:ext cx="4895850" cy="830997"/>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latin typeface="Times New Roman" pitchFamily="18" charset="0"/>
              </a:rPr>
              <a:t>保安統括者等及びそれらの代理者の選任条件等</a:t>
            </a:r>
          </a:p>
        </p:txBody>
      </p:sp>
      <p:sp>
        <p:nvSpPr>
          <p:cNvPr id="86031" name="Text Box 5"/>
          <p:cNvSpPr txBox="1">
            <a:spLocks noChangeArrowheads="1"/>
          </p:cNvSpPr>
          <p:nvPr/>
        </p:nvSpPr>
        <p:spPr bwMode="auto">
          <a:xfrm>
            <a:off x="1785938" y="1406525"/>
            <a:ext cx="877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50000"/>
              </a:spcBef>
              <a:buFontTx/>
              <a:buNone/>
            </a:pPr>
            <a:r>
              <a:rPr lang="ja-JP" altLang="en-US" sz="2400">
                <a:latin typeface="Times New Roman" pitchFamily="18" charset="0"/>
              </a:rPr>
              <a:t>　名　　　　　称　　　　　選任区分　　　　　 資格等　　　　</a:t>
            </a:r>
            <a:r>
              <a:rPr lang="ja-JP" altLang="en-US" sz="2400" b="1">
                <a:solidFill>
                  <a:srgbClr val="FF0000"/>
                </a:solidFill>
                <a:latin typeface="Times New Roman" pitchFamily="18" charset="0"/>
              </a:rPr>
              <a:t>＊</a:t>
            </a:r>
            <a:r>
              <a:rPr lang="ja-JP" altLang="en-US" sz="2400">
                <a:latin typeface="Times New Roman" pitchFamily="18" charset="0"/>
              </a:rPr>
              <a:t>義務講習　　　　　　　　　　　　　　　　　　　　　　　　　　　　　　　　　　　　　　　　　　</a:t>
            </a:r>
            <a:r>
              <a:rPr lang="ja-JP" altLang="en-US" sz="2400" b="1" baseline="30000">
                <a:latin typeface="Times New Roman" pitchFamily="18" charset="0"/>
              </a:rPr>
              <a:t>　　　</a:t>
            </a:r>
          </a:p>
        </p:txBody>
      </p:sp>
      <p:sp>
        <p:nvSpPr>
          <p:cNvPr id="86032" name="Text Box 6"/>
          <p:cNvSpPr txBox="1">
            <a:spLocks noChangeArrowheads="1"/>
          </p:cNvSpPr>
          <p:nvPr/>
        </p:nvSpPr>
        <p:spPr bwMode="auto">
          <a:xfrm>
            <a:off x="6884988" y="552132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ja-JP" sz="2400">
              <a:latin typeface="Times New Roman" pitchFamily="18" charset="0"/>
            </a:endParaRPr>
          </a:p>
        </p:txBody>
      </p:sp>
      <p:sp>
        <p:nvSpPr>
          <p:cNvPr id="86033" name="Text Box 7"/>
          <p:cNvSpPr txBox="1">
            <a:spLocks noChangeArrowheads="1"/>
          </p:cNvSpPr>
          <p:nvPr/>
        </p:nvSpPr>
        <p:spPr bwMode="auto">
          <a:xfrm>
            <a:off x="9399588" y="552132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ja-JP" sz="2400">
              <a:latin typeface="Times New Roman" pitchFamily="18" charset="0"/>
            </a:endParaRPr>
          </a:p>
        </p:txBody>
      </p:sp>
      <p:sp>
        <p:nvSpPr>
          <p:cNvPr id="86034" name="Line 13"/>
          <p:cNvSpPr>
            <a:spLocks noChangeShapeType="1"/>
          </p:cNvSpPr>
          <p:nvPr/>
        </p:nvSpPr>
        <p:spPr bwMode="auto">
          <a:xfrm>
            <a:off x="1716088" y="2778125"/>
            <a:ext cx="8826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35" name="Line 14"/>
          <p:cNvSpPr>
            <a:spLocks noChangeShapeType="1"/>
          </p:cNvSpPr>
          <p:nvPr/>
        </p:nvSpPr>
        <p:spPr bwMode="auto">
          <a:xfrm>
            <a:off x="1758950" y="3689351"/>
            <a:ext cx="8783638"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36" name="Line 29"/>
          <p:cNvSpPr>
            <a:spLocks noChangeShapeType="1"/>
          </p:cNvSpPr>
          <p:nvPr/>
        </p:nvSpPr>
        <p:spPr bwMode="auto">
          <a:xfrm>
            <a:off x="6732588" y="3692525"/>
            <a:ext cx="205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37" name="Line 31"/>
          <p:cNvSpPr>
            <a:spLocks noChangeShapeType="1"/>
          </p:cNvSpPr>
          <p:nvPr/>
        </p:nvSpPr>
        <p:spPr bwMode="auto">
          <a:xfrm>
            <a:off x="6732588" y="5368925"/>
            <a:ext cx="205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38" name="Line 39"/>
          <p:cNvSpPr>
            <a:spLocks noChangeShapeType="1"/>
          </p:cNvSpPr>
          <p:nvPr/>
        </p:nvSpPr>
        <p:spPr bwMode="auto">
          <a:xfrm>
            <a:off x="8713788" y="5368925"/>
            <a:ext cx="182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39" name="Text Box 40"/>
          <p:cNvSpPr txBox="1">
            <a:spLocks noChangeArrowheads="1"/>
          </p:cNvSpPr>
          <p:nvPr/>
        </p:nvSpPr>
        <p:spPr bwMode="auto">
          <a:xfrm>
            <a:off x="2174876" y="6292851"/>
            <a:ext cx="8202613"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solidFill>
                  <a:srgbClr val="FF0000"/>
                </a:solidFill>
                <a:latin typeface="Times New Roman" pitchFamily="18" charset="0"/>
              </a:rPr>
              <a:t>＊</a:t>
            </a:r>
            <a:r>
              <a:rPr lang="ja-JP" altLang="en-US" sz="2400">
                <a:latin typeface="Times New Roman" pitchFamily="18" charset="0"/>
              </a:rPr>
              <a:t>義務講習</a:t>
            </a:r>
            <a:r>
              <a:rPr lang="ja-JP" altLang="en-US" sz="2400" b="1">
                <a:latin typeface="Times New Roman" pitchFamily="18" charset="0"/>
              </a:rPr>
              <a:t>：</a:t>
            </a:r>
            <a:r>
              <a:rPr lang="ja-JP" altLang="en-US" sz="2400">
                <a:latin typeface="Times New Roman" pitchFamily="18" charset="0"/>
              </a:rPr>
              <a:t>高圧ガス保安協会又は指定講習機関が行う講習</a:t>
            </a:r>
            <a:endParaRPr lang="ja-JP" altLang="en-US" sz="2400">
              <a:solidFill>
                <a:srgbClr val="FF0000"/>
              </a:solidFill>
              <a:latin typeface="Times New Roman" pitchFamily="18" charset="0"/>
            </a:endParaRPr>
          </a:p>
        </p:txBody>
      </p:sp>
      <p:sp>
        <p:nvSpPr>
          <p:cNvPr id="86041" name="Text Box 47"/>
          <p:cNvSpPr txBox="1">
            <a:spLocks noChangeArrowheads="1"/>
          </p:cNvSpPr>
          <p:nvPr/>
        </p:nvSpPr>
        <p:spPr bwMode="auto">
          <a:xfrm>
            <a:off x="6711950" y="1908176"/>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latin typeface="Times New Roman" pitchFamily="18" charset="0"/>
              </a:rPr>
              <a:t>事業の統括管理者</a:t>
            </a:r>
          </a:p>
        </p:txBody>
      </p:sp>
      <p:sp>
        <p:nvSpPr>
          <p:cNvPr id="86042" name="Text Box 52"/>
          <p:cNvSpPr txBox="1">
            <a:spLocks noChangeArrowheads="1"/>
          </p:cNvSpPr>
          <p:nvPr/>
        </p:nvSpPr>
        <p:spPr bwMode="auto">
          <a:xfrm>
            <a:off x="6926263" y="386715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知識と経験</a:t>
            </a:r>
          </a:p>
        </p:txBody>
      </p:sp>
      <p:sp>
        <p:nvSpPr>
          <p:cNvPr id="86043" name="Line 20"/>
          <p:cNvSpPr>
            <a:spLocks noChangeShapeType="1"/>
          </p:cNvSpPr>
          <p:nvPr/>
        </p:nvSpPr>
        <p:spPr bwMode="auto">
          <a:xfrm>
            <a:off x="4568826" y="3692525"/>
            <a:ext cx="2163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44" name="Line 21"/>
          <p:cNvSpPr>
            <a:spLocks noChangeShapeType="1"/>
          </p:cNvSpPr>
          <p:nvPr/>
        </p:nvSpPr>
        <p:spPr bwMode="auto">
          <a:xfrm>
            <a:off x="4568826" y="2778125"/>
            <a:ext cx="2163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45" name="Rectangle 42"/>
          <p:cNvSpPr>
            <a:spLocks noChangeArrowheads="1"/>
          </p:cNvSpPr>
          <p:nvPr/>
        </p:nvSpPr>
        <p:spPr bwMode="auto">
          <a:xfrm>
            <a:off x="4592639" y="1863725"/>
            <a:ext cx="1881187" cy="2667000"/>
          </a:xfrm>
          <a:prstGeom prst="rect">
            <a:avLst/>
          </a:prstGeom>
          <a:solidFill>
            <a:srgbClr val="FFFF6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6046" name="Line 43"/>
          <p:cNvSpPr>
            <a:spLocks noChangeShapeType="1"/>
          </p:cNvSpPr>
          <p:nvPr/>
        </p:nvSpPr>
        <p:spPr bwMode="auto">
          <a:xfrm>
            <a:off x="4568826" y="2778125"/>
            <a:ext cx="2163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86047" name="Line 44"/>
          <p:cNvSpPr>
            <a:spLocks noChangeShapeType="1"/>
          </p:cNvSpPr>
          <p:nvPr/>
        </p:nvSpPr>
        <p:spPr bwMode="auto">
          <a:xfrm>
            <a:off x="4568826" y="3692525"/>
            <a:ext cx="2163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86048" name="Text Box 49"/>
          <p:cNvSpPr txBox="1">
            <a:spLocks noChangeArrowheads="1"/>
          </p:cNvSpPr>
          <p:nvPr/>
        </p:nvSpPr>
        <p:spPr bwMode="auto">
          <a:xfrm>
            <a:off x="4595814" y="2109788"/>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事業所ごと</a:t>
            </a:r>
          </a:p>
        </p:txBody>
      </p:sp>
      <p:sp>
        <p:nvSpPr>
          <p:cNvPr id="86049" name="Text Box 53"/>
          <p:cNvSpPr txBox="1">
            <a:spLocks noChangeArrowheads="1"/>
          </p:cNvSpPr>
          <p:nvPr/>
        </p:nvSpPr>
        <p:spPr bwMode="auto">
          <a:xfrm>
            <a:off x="4743450" y="3838575"/>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事業所ごと</a:t>
            </a:r>
          </a:p>
        </p:txBody>
      </p:sp>
      <p:sp>
        <p:nvSpPr>
          <p:cNvPr id="86050" name="Text Box 60"/>
          <p:cNvSpPr txBox="1">
            <a:spLocks noChangeArrowheads="1"/>
          </p:cNvSpPr>
          <p:nvPr/>
        </p:nvSpPr>
        <p:spPr bwMode="auto">
          <a:xfrm>
            <a:off x="4783138" y="2987675"/>
            <a:ext cx="162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事業所ごと</a:t>
            </a:r>
          </a:p>
        </p:txBody>
      </p:sp>
      <p:sp>
        <p:nvSpPr>
          <p:cNvPr id="86051" name="Text Box 46"/>
          <p:cNvSpPr txBox="1">
            <a:spLocks noChangeArrowheads="1"/>
          </p:cNvSpPr>
          <p:nvPr/>
        </p:nvSpPr>
        <p:spPr bwMode="auto">
          <a:xfrm>
            <a:off x="2032001" y="1835150"/>
            <a:ext cx="1903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保安統括者　　　　</a:t>
            </a:r>
          </a:p>
        </p:txBody>
      </p:sp>
      <p:sp>
        <p:nvSpPr>
          <p:cNvPr id="86052" name="Text Box 51"/>
          <p:cNvSpPr txBox="1">
            <a:spLocks noChangeArrowheads="1"/>
          </p:cNvSpPr>
          <p:nvPr/>
        </p:nvSpPr>
        <p:spPr bwMode="auto">
          <a:xfrm>
            <a:off x="1884363" y="367506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保安企画推進員</a:t>
            </a:r>
          </a:p>
        </p:txBody>
      </p:sp>
      <p:sp>
        <p:nvSpPr>
          <p:cNvPr id="86053" name="Text Box 59"/>
          <p:cNvSpPr txBox="1">
            <a:spLocks noChangeArrowheads="1"/>
          </p:cNvSpPr>
          <p:nvPr/>
        </p:nvSpPr>
        <p:spPr bwMode="auto">
          <a:xfrm>
            <a:off x="1922463" y="2768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保安技術管理者</a:t>
            </a:r>
          </a:p>
        </p:txBody>
      </p:sp>
      <p:sp>
        <p:nvSpPr>
          <p:cNvPr id="86054" name="Text Box 65"/>
          <p:cNvSpPr txBox="1">
            <a:spLocks noChangeArrowheads="1"/>
          </p:cNvSpPr>
          <p:nvPr/>
        </p:nvSpPr>
        <p:spPr bwMode="auto">
          <a:xfrm>
            <a:off x="2155825" y="452755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保安主任者</a:t>
            </a:r>
          </a:p>
        </p:txBody>
      </p:sp>
      <p:sp>
        <p:nvSpPr>
          <p:cNvPr id="86055" name="Text Box 69"/>
          <p:cNvSpPr txBox="1">
            <a:spLocks noChangeArrowheads="1"/>
          </p:cNvSpPr>
          <p:nvPr/>
        </p:nvSpPr>
        <p:spPr bwMode="auto">
          <a:xfrm>
            <a:off x="2298700" y="5291138"/>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保安係員</a:t>
            </a:r>
          </a:p>
        </p:txBody>
      </p:sp>
      <p:sp>
        <p:nvSpPr>
          <p:cNvPr id="86056" name="Line 25"/>
          <p:cNvSpPr>
            <a:spLocks noChangeShapeType="1"/>
          </p:cNvSpPr>
          <p:nvPr/>
        </p:nvSpPr>
        <p:spPr bwMode="auto">
          <a:xfrm>
            <a:off x="4294188" y="5368925"/>
            <a:ext cx="2438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57" name="Text Box 34"/>
          <p:cNvSpPr txBox="1">
            <a:spLocks noChangeArrowheads="1"/>
          </p:cNvSpPr>
          <p:nvPr/>
        </p:nvSpPr>
        <p:spPr bwMode="auto">
          <a:xfrm>
            <a:off x="4751388" y="475932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免状と経験</a:t>
            </a:r>
          </a:p>
        </p:txBody>
      </p:sp>
      <p:sp>
        <p:nvSpPr>
          <p:cNvPr id="86058" name="Rectangle 54"/>
          <p:cNvSpPr>
            <a:spLocks noChangeArrowheads="1"/>
          </p:cNvSpPr>
          <p:nvPr/>
        </p:nvSpPr>
        <p:spPr bwMode="auto">
          <a:xfrm>
            <a:off x="4583114" y="4552950"/>
            <a:ext cx="1843087" cy="1665288"/>
          </a:xfrm>
          <a:prstGeom prst="rect">
            <a:avLst/>
          </a:prstGeom>
          <a:solidFill>
            <a:schemeClr val="accent1">
              <a:lumMod val="40000"/>
              <a:lumOff val="60000"/>
            </a:schemeClr>
          </a:solidFill>
          <a:ln>
            <a:noFill/>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6059" name="Line 55"/>
          <p:cNvSpPr>
            <a:spLocks noChangeShapeType="1"/>
          </p:cNvSpPr>
          <p:nvPr/>
        </p:nvSpPr>
        <p:spPr bwMode="auto">
          <a:xfrm>
            <a:off x="4294188" y="5368925"/>
            <a:ext cx="2438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86060" name="Text Box 66"/>
          <p:cNvSpPr txBox="1">
            <a:spLocks noChangeArrowheads="1"/>
          </p:cNvSpPr>
          <p:nvPr/>
        </p:nvSpPr>
        <p:spPr bwMode="auto">
          <a:xfrm>
            <a:off x="4540251" y="4730750"/>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dirty="0">
                <a:latin typeface="Times New Roman" pitchFamily="18" charset="0"/>
              </a:rPr>
              <a:t>施設区分ごと</a:t>
            </a:r>
            <a:endParaRPr lang="ja-JP" altLang="en-US" sz="2400" b="1" baseline="30000" dirty="0">
              <a:latin typeface="Times New Roman" pitchFamily="18" charset="0"/>
            </a:endParaRPr>
          </a:p>
        </p:txBody>
      </p:sp>
      <p:sp>
        <p:nvSpPr>
          <p:cNvPr id="86061" name="Text Box 70"/>
          <p:cNvSpPr txBox="1">
            <a:spLocks noChangeArrowheads="1"/>
          </p:cNvSpPr>
          <p:nvPr/>
        </p:nvSpPr>
        <p:spPr bwMode="auto">
          <a:xfrm>
            <a:off x="4551363" y="5364164"/>
            <a:ext cx="2089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施設区分ごと交替制ごと</a:t>
            </a:r>
            <a:endParaRPr lang="ja-JP" altLang="en-US" sz="2400" b="1" baseline="30000">
              <a:latin typeface="Times New Roman" pitchFamily="18" charset="0"/>
            </a:endParaRPr>
          </a:p>
        </p:txBody>
      </p:sp>
      <p:sp>
        <p:nvSpPr>
          <p:cNvPr id="86062" name="Line 74"/>
          <p:cNvSpPr>
            <a:spLocks noChangeShapeType="1"/>
          </p:cNvSpPr>
          <p:nvPr/>
        </p:nvSpPr>
        <p:spPr bwMode="auto">
          <a:xfrm>
            <a:off x="8789988" y="5368925"/>
            <a:ext cx="1752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86063" name="Line 80"/>
          <p:cNvSpPr>
            <a:spLocks noChangeShapeType="1"/>
          </p:cNvSpPr>
          <p:nvPr/>
        </p:nvSpPr>
        <p:spPr bwMode="auto">
          <a:xfrm>
            <a:off x="6423025" y="1341439"/>
            <a:ext cx="14288" cy="4897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64" name="Line 81"/>
          <p:cNvSpPr>
            <a:spLocks noChangeShapeType="1"/>
          </p:cNvSpPr>
          <p:nvPr/>
        </p:nvSpPr>
        <p:spPr bwMode="auto">
          <a:xfrm>
            <a:off x="8943976" y="1354139"/>
            <a:ext cx="4763" cy="4878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66" name="Text Box 81"/>
          <p:cNvSpPr txBox="1">
            <a:spLocks noChangeArrowheads="1"/>
          </p:cNvSpPr>
          <p:nvPr/>
        </p:nvSpPr>
        <p:spPr bwMode="auto">
          <a:xfrm>
            <a:off x="1946275" y="1495425"/>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400"/>
          </a:p>
        </p:txBody>
      </p:sp>
      <p:sp>
        <p:nvSpPr>
          <p:cNvPr id="86067" name="Text Box 83"/>
          <p:cNvSpPr txBox="1">
            <a:spLocks noChangeArrowheads="1"/>
          </p:cNvSpPr>
          <p:nvPr/>
        </p:nvSpPr>
        <p:spPr bwMode="auto">
          <a:xfrm>
            <a:off x="1814514" y="2339976"/>
            <a:ext cx="2592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（保安統括者の代理者）</a:t>
            </a:r>
          </a:p>
        </p:txBody>
      </p:sp>
      <p:sp>
        <p:nvSpPr>
          <p:cNvPr id="86068" name="Text Box 47"/>
          <p:cNvSpPr txBox="1">
            <a:spLocks noChangeArrowheads="1"/>
          </p:cNvSpPr>
          <p:nvPr/>
        </p:nvSpPr>
        <p:spPr bwMode="auto">
          <a:xfrm>
            <a:off x="6334126" y="2354263"/>
            <a:ext cx="2771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latin typeface="Times New Roman" pitchFamily="18" charset="0"/>
              </a:rPr>
              <a:t>（統括管理者の補佐職位）</a:t>
            </a:r>
          </a:p>
        </p:txBody>
      </p:sp>
      <p:sp>
        <p:nvSpPr>
          <p:cNvPr id="86069" name="Text Box 85"/>
          <p:cNvSpPr txBox="1">
            <a:spLocks noChangeArrowheads="1"/>
          </p:cNvSpPr>
          <p:nvPr/>
        </p:nvSpPr>
        <p:spPr bwMode="auto">
          <a:xfrm>
            <a:off x="1697039" y="3294063"/>
            <a:ext cx="2954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（保安技術管理者の代理者）</a:t>
            </a:r>
          </a:p>
        </p:txBody>
      </p:sp>
      <p:sp>
        <p:nvSpPr>
          <p:cNvPr id="86070" name="Text Box 86"/>
          <p:cNvSpPr txBox="1">
            <a:spLocks noChangeArrowheads="1"/>
          </p:cNvSpPr>
          <p:nvPr/>
        </p:nvSpPr>
        <p:spPr bwMode="auto">
          <a:xfrm>
            <a:off x="1658939" y="4137026"/>
            <a:ext cx="3113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（保安企画推進員の代理者）</a:t>
            </a:r>
          </a:p>
        </p:txBody>
      </p:sp>
      <p:sp>
        <p:nvSpPr>
          <p:cNvPr id="86071" name="Text Box 87"/>
          <p:cNvSpPr txBox="1">
            <a:spLocks noChangeArrowheads="1"/>
          </p:cNvSpPr>
          <p:nvPr/>
        </p:nvSpPr>
        <p:spPr bwMode="auto">
          <a:xfrm>
            <a:off x="1822450" y="4968876"/>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（保安主任者の代理者）</a:t>
            </a:r>
          </a:p>
        </p:txBody>
      </p:sp>
      <p:sp>
        <p:nvSpPr>
          <p:cNvPr id="86072" name="Text Box 88"/>
          <p:cNvSpPr txBox="1">
            <a:spLocks noChangeArrowheads="1"/>
          </p:cNvSpPr>
          <p:nvPr/>
        </p:nvSpPr>
        <p:spPr bwMode="auto">
          <a:xfrm>
            <a:off x="1931989" y="5819776"/>
            <a:ext cx="2592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（保安係員の代理者）</a:t>
            </a:r>
          </a:p>
        </p:txBody>
      </p:sp>
      <p:sp>
        <p:nvSpPr>
          <p:cNvPr id="86073" name="Line 17"/>
          <p:cNvSpPr>
            <a:spLocks noChangeShapeType="1"/>
          </p:cNvSpPr>
          <p:nvPr/>
        </p:nvSpPr>
        <p:spPr bwMode="auto">
          <a:xfrm>
            <a:off x="4551363" y="1373189"/>
            <a:ext cx="4762" cy="48720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74" name="Line 89"/>
          <p:cNvSpPr>
            <a:spLocks noChangeShapeType="1"/>
          </p:cNvSpPr>
          <p:nvPr/>
        </p:nvSpPr>
        <p:spPr bwMode="auto">
          <a:xfrm>
            <a:off x="8961438" y="1862138"/>
            <a:ext cx="1568450" cy="887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5" name="Line 90"/>
          <p:cNvSpPr>
            <a:spLocks noChangeShapeType="1"/>
          </p:cNvSpPr>
          <p:nvPr/>
        </p:nvSpPr>
        <p:spPr bwMode="auto">
          <a:xfrm>
            <a:off x="8932863" y="2787651"/>
            <a:ext cx="1568450" cy="887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6" name="Line 94"/>
          <p:cNvSpPr>
            <a:spLocks noChangeShapeType="1"/>
          </p:cNvSpPr>
          <p:nvPr/>
        </p:nvSpPr>
        <p:spPr bwMode="auto">
          <a:xfrm>
            <a:off x="1754189" y="5775325"/>
            <a:ext cx="279082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7" name="Rectangle 95"/>
          <p:cNvSpPr>
            <a:spLocks noChangeArrowheads="1"/>
          </p:cNvSpPr>
          <p:nvPr/>
        </p:nvSpPr>
        <p:spPr bwMode="auto">
          <a:xfrm>
            <a:off x="1741489" y="1371600"/>
            <a:ext cx="8815387" cy="48577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86078" name="Line 96"/>
          <p:cNvSpPr>
            <a:spLocks noChangeShapeType="1"/>
          </p:cNvSpPr>
          <p:nvPr/>
        </p:nvSpPr>
        <p:spPr bwMode="auto">
          <a:xfrm>
            <a:off x="1743076" y="1835150"/>
            <a:ext cx="87852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9" name="Line 16"/>
          <p:cNvSpPr>
            <a:spLocks noChangeShapeType="1"/>
          </p:cNvSpPr>
          <p:nvPr/>
        </p:nvSpPr>
        <p:spPr bwMode="auto">
          <a:xfrm>
            <a:off x="1730376" y="5356225"/>
            <a:ext cx="8812213" cy="12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80" name="Line 97"/>
          <p:cNvSpPr>
            <a:spLocks noChangeShapeType="1"/>
          </p:cNvSpPr>
          <p:nvPr/>
        </p:nvSpPr>
        <p:spPr bwMode="auto">
          <a:xfrm>
            <a:off x="8943975" y="5795963"/>
            <a:ext cx="1582738"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1" name="Line 98"/>
          <p:cNvSpPr>
            <a:spLocks noChangeShapeType="1"/>
          </p:cNvSpPr>
          <p:nvPr/>
        </p:nvSpPr>
        <p:spPr bwMode="auto">
          <a:xfrm>
            <a:off x="8947151" y="5792789"/>
            <a:ext cx="1609725" cy="409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2" name="Line 101"/>
          <p:cNvSpPr>
            <a:spLocks noChangeShapeType="1"/>
          </p:cNvSpPr>
          <p:nvPr/>
        </p:nvSpPr>
        <p:spPr bwMode="auto">
          <a:xfrm>
            <a:off x="1743076" y="4932363"/>
            <a:ext cx="279082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3" name="Line 102"/>
          <p:cNvSpPr>
            <a:spLocks noChangeShapeType="1"/>
          </p:cNvSpPr>
          <p:nvPr/>
        </p:nvSpPr>
        <p:spPr bwMode="auto">
          <a:xfrm>
            <a:off x="8942389" y="4973638"/>
            <a:ext cx="1582737"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4" name="Line 103"/>
          <p:cNvSpPr>
            <a:spLocks noChangeShapeType="1"/>
          </p:cNvSpPr>
          <p:nvPr/>
        </p:nvSpPr>
        <p:spPr bwMode="auto">
          <a:xfrm>
            <a:off x="8945564" y="4970464"/>
            <a:ext cx="1609725" cy="409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5" name="Line 104"/>
          <p:cNvSpPr>
            <a:spLocks noChangeShapeType="1"/>
          </p:cNvSpPr>
          <p:nvPr/>
        </p:nvSpPr>
        <p:spPr bwMode="auto">
          <a:xfrm>
            <a:off x="1741488" y="4110038"/>
            <a:ext cx="2817812"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6" name="Line 105"/>
          <p:cNvSpPr>
            <a:spLocks noChangeShapeType="1"/>
          </p:cNvSpPr>
          <p:nvPr/>
        </p:nvSpPr>
        <p:spPr bwMode="auto">
          <a:xfrm>
            <a:off x="8940800" y="4151313"/>
            <a:ext cx="1582738"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7" name="Line 106"/>
          <p:cNvSpPr>
            <a:spLocks noChangeShapeType="1"/>
          </p:cNvSpPr>
          <p:nvPr/>
        </p:nvSpPr>
        <p:spPr bwMode="auto">
          <a:xfrm>
            <a:off x="8943976" y="4148139"/>
            <a:ext cx="1609725" cy="409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8" name="Line 107"/>
          <p:cNvSpPr>
            <a:spLocks noChangeShapeType="1"/>
          </p:cNvSpPr>
          <p:nvPr/>
        </p:nvSpPr>
        <p:spPr bwMode="auto">
          <a:xfrm>
            <a:off x="1741488" y="3275013"/>
            <a:ext cx="2824162"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9" name="Line 108"/>
          <p:cNvSpPr>
            <a:spLocks noChangeShapeType="1"/>
          </p:cNvSpPr>
          <p:nvPr/>
        </p:nvSpPr>
        <p:spPr bwMode="auto">
          <a:xfrm>
            <a:off x="1752601" y="2289175"/>
            <a:ext cx="2824163"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90" name="Line 109"/>
          <p:cNvSpPr>
            <a:spLocks noChangeShapeType="1"/>
          </p:cNvSpPr>
          <p:nvPr/>
        </p:nvSpPr>
        <p:spPr bwMode="auto">
          <a:xfrm flipV="1">
            <a:off x="6451601" y="2339975"/>
            <a:ext cx="249237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91" name="Line 15"/>
          <p:cNvSpPr>
            <a:spLocks noChangeShapeType="1"/>
          </p:cNvSpPr>
          <p:nvPr/>
        </p:nvSpPr>
        <p:spPr bwMode="auto">
          <a:xfrm>
            <a:off x="1744663" y="4535488"/>
            <a:ext cx="88122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701800" y="2921001"/>
            <a:ext cx="8815388" cy="1965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3187" name="Text Box 2"/>
          <p:cNvSpPr txBox="1">
            <a:spLocks noChangeArrowheads="1"/>
          </p:cNvSpPr>
          <p:nvPr/>
        </p:nvSpPr>
        <p:spPr bwMode="auto">
          <a:xfrm>
            <a:off x="7816850" y="160050"/>
            <a:ext cx="4096983" cy="1015663"/>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000" dirty="0">
                <a:latin typeface="ＭＳ Ｐゴシック" panose="020B0600070205080204" pitchFamily="50" charset="-128"/>
              </a:rPr>
              <a:t>法第２７条の２　５、６項、</a:t>
            </a:r>
            <a:endParaRPr lang="en-US" altLang="ja-JP" sz="2000" dirty="0">
              <a:latin typeface="ＭＳ Ｐゴシック" panose="020B0600070205080204" pitchFamily="50" charset="-128"/>
            </a:endParaRPr>
          </a:p>
          <a:p>
            <a:pPr eaLnBrk="1" hangingPunct="1">
              <a:spcBef>
                <a:spcPts val="0"/>
              </a:spcBef>
              <a:buFontTx/>
              <a:buNone/>
            </a:pPr>
            <a:r>
              <a:rPr lang="ja-JP" altLang="en-US" sz="2000" dirty="0">
                <a:latin typeface="ＭＳ Ｐゴシック" panose="020B0600070205080204" pitchFamily="50" charset="-128"/>
              </a:rPr>
              <a:t>２７条の３　３項、３３条３項、（２８条）、一般第６７条２項</a:t>
            </a:r>
          </a:p>
        </p:txBody>
      </p:sp>
      <p:sp>
        <p:nvSpPr>
          <p:cNvPr id="93188" name="Text Box 3"/>
          <p:cNvSpPr txBox="1">
            <a:spLocks noChangeArrowheads="1"/>
          </p:cNvSpPr>
          <p:nvPr/>
        </p:nvSpPr>
        <p:spPr bwMode="auto">
          <a:xfrm>
            <a:off x="1730392" y="261998"/>
            <a:ext cx="4811712" cy="830997"/>
          </a:xfrm>
          <a:prstGeom prst="rect">
            <a:avLst/>
          </a:prstGeom>
          <a:solidFill>
            <a:schemeClr val="accent2">
              <a:lumMod val="20000"/>
              <a:lumOff val="80000"/>
            </a:schemeClr>
          </a:solidFill>
          <a:ln w="57150" cmpd="thinThick">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latin typeface="Times New Roman" pitchFamily="18" charset="0"/>
              </a:rPr>
              <a:t>保安統括者等及びそれらの代理者並びに販売主任者等の選解任届出　　　　　　　　　　　　　　　　　　　　　　　　　　　　　　　　　　　　　　　　　　　　　　　　　　　　　　　　　　</a:t>
            </a:r>
          </a:p>
        </p:txBody>
      </p:sp>
      <p:sp>
        <p:nvSpPr>
          <p:cNvPr id="93189" name="Text Box 4"/>
          <p:cNvSpPr txBox="1">
            <a:spLocks noChangeArrowheads="1"/>
          </p:cNvSpPr>
          <p:nvPr/>
        </p:nvSpPr>
        <p:spPr bwMode="auto">
          <a:xfrm>
            <a:off x="6940550" y="613251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ja-JP" sz="2400">
              <a:latin typeface="Times New Roman" pitchFamily="18" charset="0"/>
            </a:endParaRPr>
          </a:p>
        </p:txBody>
      </p:sp>
      <p:sp>
        <p:nvSpPr>
          <p:cNvPr id="93190" name="Text Box 26"/>
          <p:cNvSpPr txBox="1">
            <a:spLocks noChangeArrowheads="1"/>
          </p:cNvSpPr>
          <p:nvPr/>
        </p:nvSpPr>
        <p:spPr bwMode="auto">
          <a:xfrm>
            <a:off x="4357688" y="2382838"/>
            <a:ext cx="1535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endParaRPr lang="ja-JP" altLang="ja-JP" sz="2400">
              <a:latin typeface="Times New Roman" pitchFamily="18" charset="0"/>
            </a:endParaRPr>
          </a:p>
        </p:txBody>
      </p:sp>
      <p:grpSp>
        <p:nvGrpSpPr>
          <p:cNvPr id="93191" name="Group 33"/>
          <p:cNvGrpSpPr>
            <a:grpSpLocks/>
          </p:cNvGrpSpPr>
          <p:nvPr/>
        </p:nvGrpSpPr>
        <p:grpSpPr bwMode="auto">
          <a:xfrm>
            <a:off x="1979613" y="4848225"/>
            <a:ext cx="3892550" cy="457200"/>
            <a:chOff x="201" y="2771"/>
            <a:chExt cx="2452" cy="288"/>
          </a:xfrm>
        </p:grpSpPr>
        <p:sp>
          <p:nvSpPr>
            <p:cNvPr id="93225" name="Text Box 34"/>
            <p:cNvSpPr txBox="1">
              <a:spLocks noChangeArrowheads="1"/>
            </p:cNvSpPr>
            <p:nvPr/>
          </p:nvSpPr>
          <p:spPr bwMode="auto">
            <a:xfrm>
              <a:off x="201" y="2771"/>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endParaRPr lang="ja-JP" altLang="ja-JP" sz="2400">
                <a:latin typeface="Times New Roman" pitchFamily="18" charset="0"/>
              </a:endParaRPr>
            </a:p>
          </p:txBody>
        </p:sp>
        <p:sp>
          <p:nvSpPr>
            <p:cNvPr id="93226" name="Text Box 35"/>
            <p:cNvSpPr txBox="1">
              <a:spLocks noChangeArrowheads="1"/>
            </p:cNvSpPr>
            <p:nvPr/>
          </p:nvSpPr>
          <p:spPr bwMode="auto">
            <a:xfrm>
              <a:off x="1789" y="2771"/>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endParaRPr lang="ja-JP" altLang="ja-JP" sz="2400">
                <a:latin typeface="Times New Roman" pitchFamily="18" charset="0"/>
              </a:endParaRPr>
            </a:p>
          </p:txBody>
        </p:sp>
      </p:grpSp>
      <p:sp>
        <p:nvSpPr>
          <p:cNvPr id="93192" name="Text Box 29"/>
          <p:cNvSpPr txBox="1">
            <a:spLocks noChangeArrowheads="1"/>
          </p:cNvSpPr>
          <p:nvPr/>
        </p:nvSpPr>
        <p:spPr bwMode="auto">
          <a:xfrm>
            <a:off x="1847850" y="5013325"/>
            <a:ext cx="286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（販　売　主　任　者）</a:t>
            </a:r>
          </a:p>
        </p:txBody>
      </p:sp>
      <p:sp>
        <p:nvSpPr>
          <p:cNvPr id="93193" name="Text Box 30"/>
          <p:cNvSpPr txBox="1">
            <a:spLocks noChangeArrowheads="1"/>
          </p:cNvSpPr>
          <p:nvPr/>
        </p:nvSpPr>
        <p:spPr bwMode="auto">
          <a:xfrm>
            <a:off x="1847850" y="5445125"/>
            <a:ext cx="403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（特定高圧ガス取扱主任者）　　</a:t>
            </a:r>
          </a:p>
        </p:txBody>
      </p:sp>
      <p:sp>
        <p:nvSpPr>
          <p:cNvPr id="93194" name="Text Box 36"/>
          <p:cNvSpPr txBox="1">
            <a:spLocks noChangeArrowheads="1"/>
          </p:cNvSpPr>
          <p:nvPr/>
        </p:nvSpPr>
        <p:spPr bwMode="auto">
          <a:xfrm>
            <a:off x="6005514" y="5197475"/>
            <a:ext cx="453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（選解任した都度、遅滞なく届出）</a:t>
            </a:r>
          </a:p>
        </p:txBody>
      </p:sp>
      <p:sp>
        <p:nvSpPr>
          <p:cNvPr id="93196" name="Text Box 25"/>
          <p:cNvSpPr txBox="1">
            <a:spLocks noChangeArrowheads="1"/>
          </p:cNvSpPr>
          <p:nvPr/>
        </p:nvSpPr>
        <p:spPr bwMode="auto">
          <a:xfrm>
            <a:off x="1916114" y="2455863"/>
            <a:ext cx="20399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保安統括者　　</a:t>
            </a:r>
          </a:p>
        </p:txBody>
      </p:sp>
      <p:sp>
        <p:nvSpPr>
          <p:cNvPr id="93197" name="Text Box 38"/>
          <p:cNvSpPr txBox="1">
            <a:spLocks noChangeArrowheads="1"/>
          </p:cNvSpPr>
          <p:nvPr/>
        </p:nvSpPr>
        <p:spPr bwMode="auto">
          <a:xfrm>
            <a:off x="1876426" y="2951163"/>
            <a:ext cx="2525713"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保安技術管理者</a:t>
            </a:r>
          </a:p>
        </p:txBody>
      </p:sp>
      <p:sp>
        <p:nvSpPr>
          <p:cNvPr id="93198" name="Text Box 39"/>
          <p:cNvSpPr txBox="1">
            <a:spLocks noChangeArrowheads="1"/>
          </p:cNvSpPr>
          <p:nvPr/>
        </p:nvSpPr>
        <p:spPr bwMode="auto">
          <a:xfrm>
            <a:off x="1874839" y="3457575"/>
            <a:ext cx="2592387"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保安企画推進員</a:t>
            </a:r>
          </a:p>
        </p:txBody>
      </p:sp>
      <p:sp>
        <p:nvSpPr>
          <p:cNvPr id="93199" name="Text Box 40"/>
          <p:cNvSpPr txBox="1">
            <a:spLocks noChangeArrowheads="1"/>
          </p:cNvSpPr>
          <p:nvPr/>
        </p:nvSpPr>
        <p:spPr bwMode="auto">
          <a:xfrm>
            <a:off x="1868489" y="3959225"/>
            <a:ext cx="2173287"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保安主任者</a:t>
            </a:r>
          </a:p>
        </p:txBody>
      </p:sp>
      <p:sp>
        <p:nvSpPr>
          <p:cNvPr id="93200" name="Text Box 41"/>
          <p:cNvSpPr txBox="1">
            <a:spLocks noChangeArrowheads="1"/>
          </p:cNvSpPr>
          <p:nvPr/>
        </p:nvSpPr>
        <p:spPr bwMode="auto">
          <a:xfrm>
            <a:off x="1862139" y="4421188"/>
            <a:ext cx="1825625"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保安係員</a:t>
            </a:r>
          </a:p>
        </p:txBody>
      </p:sp>
      <p:sp>
        <p:nvSpPr>
          <p:cNvPr id="93201" name="Text Box 19"/>
          <p:cNvSpPr txBox="1">
            <a:spLocks noChangeArrowheads="1"/>
          </p:cNvSpPr>
          <p:nvPr/>
        </p:nvSpPr>
        <p:spPr bwMode="auto">
          <a:xfrm>
            <a:off x="2822576" y="1422400"/>
            <a:ext cx="2087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保安統括者等</a:t>
            </a:r>
          </a:p>
        </p:txBody>
      </p:sp>
      <p:sp>
        <p:nvSpPr>
          <p:cNvPr id="93202" name="Text Box 20"/>
          <p:cNvSpPr txBox="1">
            <a:spLocks noChangeArrowheads="1"/>
          </p:cNvSpPr>
          <p:nvPr/>
        </p:nvSpPr>
        <p:spPr bwMode="auto">
          <a:xfrm>
            <a:off x="2640013" y="1916113"/>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（正）</a:t>
            </a:r>
          </a:p>
        </p:txBody>
      </p:sp>
      <p:sp>
        <p:nvSpPr>
          <p:cNvPr id="93203" name="Text Box 43"/>
          <p:cNvSpPr txBox="1">
            <a:spLocks noChangeArrowheads="1"/>
          </p:cNvSpPr>
          <p:nvPr/>
        </p:nvSpPr>
        <p:spPr bwMode="auto">
          <a:xfrm>
            <a:off x="4697413" y="2879725"/>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400">
                <a:solidFill>
                  <a:srgbClr val="FF0000"/>
                </a:solidFill>
                <a:latin typeface="Times New Roman" pitchFamily="18" charset="0"/>
              </a:rPr>
              <a:t>★</a:t>
            </a:r>
          </a:p>
        </p:txBody>
      </p:sp>
      <p:sp>
        <p:nvSpPr>
          <p:cNvPr id="93204" name="Text Box 44"/>
          <p:cNvSpPr txBox="1">
            <a:spLocks noChangeArrowheads="1"/>
          </p:cNvSpPr>
          <p:nvPr/>
        </p:nvSpPr>
        <p:spPr bwMode="auto">
          <a:xfrm>
            <a:off x="4625976" y="3421063"/>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400">
                <a:solidFill>
                  <a:srgbClr val="FF0000"/>
                </a:solidFill>
                <a:latin typeface="Times New Roman" pitchFamily="18" charset="0"/>
              </a:rPr>
              <a:t>★</a:t>
            </a:r>
          </a:p>
        </p:txBody>
      </p:sp>
      <p:sp>
        <p:nvSpPr>
          <p:cNvPr id="93205" name="Text Box 45"/>
          <p:cNvSpPr txBox="1">
            <a:spLocks noChangeArrowheads="1"/>
          </p:cNvSpPr>
          <p:nvPr/>
        </p:nvSpPr>
        <p:spPr bwMode="auto">
          <a:xfrm>
            <a:off x="4697413" y="3954463"/>
            <a:ext cx="925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400">
                <a:solidFill>
                  <a:srgbClr val="FF0000"/>
                </a:solidFill>
                <a:latin typeface="Times New Roman" pitchFamily="18" charset="0"/>
              </a:rPr>
              <a:t>★</a:t>
            </a:r>
          </a:p>
        </p:txBody>
      </p:sp>
      <p:sp>
        <p:nvSpPr>
          <p:cNvPr id="93206" name="Text Box 46"/>
          <p:cNvSpPr txBox="1">
            <a:spLocks noChangeArrowheads="1"/>
          </p:cNvSpPr>
          <p:nvPr/>
        </p:nvSpPr>
        <p:spPr bwMode="auto">
          <a:xfrm>
            <a:off x="4637088" y="44053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2400">
                <a:solidFill>
                  <a:srgbClr val="FF0000"/>
                </a:solidFill>
                <a:latin typeface="Times New Roman" pitchFamily="18" charset="0"/>
              </a:rPr>
              <a:t>★</a:t>
            </a:r>
          </a:p>
        </p:txBody>
      </p:sp>
      <p:sp>
        <p:nvSpPr>
          <p:cNvPr id="93207" name="Text Box 48"/>
          <p:cNvSpPr txBox="1">
            <a:spLocks noChangeArrowheads="1"/>
          </p:cNvSpPr>
          <p:nvPr/>
        </p:nvSpPr>
        <p:spPr bwMode="auto">
          <a:xfrm>
            <a:off x="4840289" y="2439988"/>
            <a:ext cx="642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b="1">
                <a:latin typeface="Times New Roman" pitchFamily="18" charset="0"/>
              </a:rPr>
              <a:t>○</a:t>
            </a:r>
          </a:p>
        </p:txBody>
      </p:sp>
      <p:sp>
        <p:nvSpPr>
          <p:cNvPr id="93208" name="Text Box 26"/>
          <p:cNvSpPr txBox="1">
            <a:spLocks noChangeArrowheads="1"/>
          </p:cNvSpPr>
          <p:nvPr/>
        </p:nvSpPr>
        <p:spPr bwMode="auto">
          <a:xfrm>
            <a:off x="4583114" y="19161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代理者</a:t>
            </a:r>
          </a:p>
        </p:txBody>
      </p:sp>
      <p:sp>
        <p:nvSpPr>
          <p:cNvPr id="93209" name="Text Box 27"/>
          <p:cNvSpPr txBox="1">
            <a:spLocks noChangeArrowheads="1"/>
          </p:cNvSpPr>
          <p:nvPr/>
        </p:nvSpPr>
        <p:spPr bwMode="auto">
          <a:xfrm>
            <a:off x="6024563" y="2420938"/>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選解任した</a:t>
            </a:r>
            <a:r>
              <a:rPr lang="ja-JP" altLang="en-US" sz="2400">
                <a:solidFill>
                  <a:srgbClr val="FF0000"/>
                </a:solidFill>
                <a:latin typeface="Times New Roman" pitchFamily="18" charset="0"/>
              </a:rPr>
              <a:t>都度、遅滞なく</a:t>
            </a:r>
            <a:r>
              <a:rPr lang="ja-JP" altLang="en-US" sz="2400">
                <a:latin typeface="Times New Roman" pitchFamily="18" charset="0"/>
              </a:rPr>
              <a:t>届出</a:t>
            </a:r>
          </a:p>
        </p:txBody>
      </p:sp>
      <p:sp>
        <p:nvSpPr>
          <p:cNvPr id="93210" name="Text Box 42"/>
          <p:cNvSpPr txBox="1">
            <a:spLocks noChangeArrowheads="1"/>
          </p:cNvSpPr>
          <p:nvPr/>
        </p:nvSpPr>
        <p:spPr bwMode="auto">
          <a:xfrm>
            <a:off x="5989639" y="3122613"/>
            <a:ext cx="46624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その年の前年の８月１日からその　年の７月３１日までに選解任した者について、</a:t>
            </a:r>
            <a:r>
              <a:rPr lang="ja-JP" altLang="en-US" sz="2400">
                <a:solidFill>
                  <a:srgbClr val="FF0000"/>
                </a:solidFill>
                <a:latin typeface="Times New Roman" pitchFamily="18" charset="0"/>
              </a:rPr>
              <a:t>その年の８月１日以後、遅滞なく</a:t>
            </a:r>
            <a:r>
              <a:rPr lang="ja-JP" altLang="en-US" sz="2400">
                <a:latin typeface="Times New Roman" pitchFamily="18" charset="0"/>
              </a:rPr>
              <a:t>（まとめて）届出</a:t>
            </a:r>
            <a:r>
              <a:rPr lang="ja-JP" altLang="en-US" sz="2400">
                <a:solidFill>
                  <a:srgbClr val="FF0000"/>
                </a:solidFill>
                <a:latin typeface="Times New Roman" pitchFamily="18" charset="0"/>
              </a:rPr>
              <a:t>　</a:t>
            </a:r>
            <a:r>
              <a:rPr lang="ja-JP" altLang="en-US" sz="2400">
                <a:latin typeface="Times New Roman" pitchFamily="18" charset="0"/>
              </a:rPr>
              <a:t>　　　　　　　　　</a:t>
            </a:r>
          </a:p>
        </p:txBody>
      </p:sp>
      <p:sp>
        <p:nvSpPr>
          <p:cNvPr id="93211" name="Text Box 23"/>
          <p:cNvSpPr txBox="1">
            <a:spLocks noChangeArrowheads="1"/>
          </p:cNvSpPr>
          <p:nvPr/>
        </p:nvSpPr>
        <p:spPr bwMode="auto">
          <a:xfrm>
            <a:off x="6167438" y="1700213"/>
            <a:ext cx="434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dirty="0">
                <a:latin typeface="Times New Roman" pitchFamily="18" charset="0"/>
              </a:rPr>
              <a:t>都道府県知事等への届出手続</a:t>
            </a:r>
          </a:p>
        </p:txBody>
      </p:sp>
      <p:sp>
        <p:nvSpPr>
          <p:cNvPr id="93212" name="Line 10"/>
          <p:cNvSpPr>
            <a:spLocks noChangeShapeType="1"/>
          </p:cNvSpPr>
          <p:nvPr/>
        </p:nvSpPr>
        <p:spPr bwMode="auto">
          <a:xfrm>
            <a:off x="1692275" y="2932113"/>
            <a:ext cx="8839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213" name="Line 11"/>
          <p:cNvSpPr>
            <a:spLocks noChangeShapeType="1"/>
          </p:cNvSpPr>
          <p:nvPr/>
        </p:nvSpPr>
        <p:spPr bwMode="auto">
          <a:xfrm>
            <a:off x="1719263" y="3436939"/>
            <a:ext cx="4183062" cy="7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214" name="Line 14"/>
          <p:cNvSpPr>
            <a:spLocks noChangeShapeType="1"/>
          </p:cNvSpPr>
          <p:nvPr/>
        </p:nvSpPr>
        <p:spPr bwMode="auto">
          <a:xfrm>
            <a:off x="5865813" y="1425575"/>
            <a:ext cx="6350" cy="35115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215" name="Line 16"/>
          <p:cNvSpPr>
            <a:spLocks noChangeShapeType="1"/>
          </p:cNvSpPr>
          <p:nvPr/>
        </p:nvSpPr>
        <p:spPr bwMode="auto">
          <a:xfrm flipV="1">
            <a:off x="1684338" y="4899025"/>
            <a:ext cx="8832850" cy="12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216" name="Line 17"/>
          <p:cNvSpPr>
            <a:spLocks noChangeShapeType="1"/>
          </p:cNvSpPr>
          <p:nvPr/>
        </p:nvSpPr>
        <p:spPr bwMode="auto">
          <a:xfrm>
            <a:off x="1704975" y="3978275"/>
            <a:ext cx="4197350"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93217" name="Line 21"/>
          <p:cNvSpPr>
            <a:spLocks noChangeShapeType="1"/>
          </p:cNvSpPr>
          <p:nvPr/>
        </p:nvSpPr>
        <p:spPr bwMode="auto">
          <a:xfrm flipH="1">
            <a:off x="4357689" y="1941514"/>
            <a:ext cx="1587" cy="2994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93218" name="Text Box 47"/>
          <p:cNvSpPr txBox="1">
            <a:spLocks noChangeArrowheads="1"/>
          </p:cNvSpPr>
          <p:nvPr/>
        </p:nvSpPr>
        <p:spPr bwMode="auto">
          <a:xfrm>
            <a:off x="1597026" y="6265864"/>
            <a:ext cx="8951913" cy="46672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bg1"/>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b="1">
                <a:latin typeface="Times New Roman" pitchFamily="18" charset="0"/>
              </a:rPr>
              <a:t>○</a:t>
            </a:r>
            <a:r>
              <a:rPr lang="ja-JP" altLang="en-US" sz="2400">
                <a:latin typeface="Times New Roman" pitchFamily="18" charset="0"/>
              </a:rPr>
              <a:t>の代理者は選解任届出必要　　</a:t>
            </a:r>
            <a:r>
              <a:rPr lang="en-US" altLang="ja-JP" sz="2400">
                <a:solidFill>
                  <a:srgbClr val="FF0000"/>
                </a:solidFill>
                <a:latin typeface="Times New Roman" pitchFamily="18" charset="0"/>
              </a:rPr>
              <a:t>★</a:t>
            </a:r>
            <a:r>
              <a:rPr lang="ja-JP" altLang="en-US" sz="2400">
                <a:latin typeface="Times New Roman" pitchFamily="18" charset="0"/>
              </a:rPr>
              <a:t>の代理者は選解任届出不要</a:t>
            </a:r>
          </a:p>
        </p:txBody>
      </p:sp>
      <p:sp>
        <p:nvSpPr>
          <p:cNvPr id="93219" name="Line 15"/>
          <p:cNvSpPr>
            <a:spLocks noChangeShapeType="1"/>
          </p:cNvSpPr>
          <p:nvPr/>
        </p:nvSpPr>
        <p:spPr bwMode="auto">
          <a:xfrm>
            <a:off x="1722439" y="4419601"/>
            <a:ext cx="4179887" cy="17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220" name="Rectangle 38"/>
          <p:cNvSpPr>
            <a:spLocks noChangeArrowheads="1"/>
          </p:cNvSpPr>
          <p:nvPr/>
        </p:nvSpPr>
        <p:spPr bwMode="auto">
          <a:xfrm>
            <a:off x="1708151" y="1425575"/>
            <a:ext cx="8818563" cy="46355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3221" name="Line 39"/>
          <p:cNvSpPr>
            <a:spLocks noChangeShapeType="1"/>
          </p:cNvSpPr>
          <p:nvPr/>
        </p:nvSpPr>
        <p:spPr bwMode="auto">
          <a:xfrm>
            <a:off x="1744663" y="2387600"/>
            <a:ext cx="8774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23" name="Line 41"/>
          <p:cNvSpPr>
            <a:spLocks noChangeShapeType="1"/>
          </p:cNvSpPr>
          <p:nvPr/>
        </p:nvSpPr>
        <p:spPr bwMode="auto">
          <a:xfrm flipH="1" flipV="1">
            <a:off x="5862639" y="4903789"/>
            <a:ext cx="1587" cy="11572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24" name="Line 42"/>
          <p:cNvSpPr>
            <a:spLocks noChangeShapeType="1"/>
          </p:cNvSpPr>
          <p:nvPr/>
        </p:nvSpPr>
        <p:spPr bwMode="auto">
          <a:xfrm>
            <a:off x="1676401" y="1943100"/>
            <a:ext cx="41767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AutoShape 3"/>
          <p:cNvSpPr>
            <a:spLocks noChangeArrowheads="1"/>
          </p:cNvSpPr>
          <p:nvPr/>
        </p:nvSpPr>
        <p:spPr bwMode="auto">
          <a:xfrm>
            <a:off x="3935413" y="2133600"/>
            <a:ext cx="3960812" cy="1366838"/>
          </a:xfrm>
          <a:prstGeom prst="sun">
            <a:avLst>
              <a:gd name="adj" fmla="val 25000"/>
            </a:avLst>
          </a:prstGeom>
          <a:solidFill>
            <a:srgbClr val="FFFF00"/>
          </a:solidFill>
          <a:ln w="3810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2404" name="Text Box 4"/>
          <p:cNvSpPr txBox="1">
            <a:spLocks noChangeArrowheads="1"/>
          </p:cNvSpPr>
          <p:nvPr/>
        </p:nvSpPr>
        <p:spPr bwMode="auto">
          <a:xfrm>
            <a:off x="3792538" y="260350"/>
            <a:ext cx="3886200" cy="523220"/>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800" b="1" i="1" dirty="0">
                <a:latin typeface="Times New Roman" pitchFamily="18" charset="0"/>
              </a:rPr>
              <a:t>危険時の措置・届出</a:t>
            </a:r>
          </a:p>
        </p:txBody>
      </p:sp>
      <p:sp>
        <p:nvSpPr>
          <p:cNvPr id="102405" name="Text Box 5"/>
          <p:cNvSpPr txBox="1">
            <a:spLocks noChangeArrowheads="1"/>
          </p:cNvSpPr>
          <p:nvPr/>
        </p:nvSpPr>
        <p:spPr bwMode="auto">
          <a:xfrm>
            <a:off x="9533137" y="70875"/>
            <a:ext cx="2532063" cy="1015663"/>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法第３６条、第７４条、政第１９条１項８号、</a:t>
            </a:r>
            <a:endParaRPr lang="en-US" altLang="ja-JP" sz="2000" dirty="0">
              <a:latin typeface="Times New Roman" pitchFamily="18" charset="0"/>
            </a:endParaRPr>
          </a:p>
          <a:p>
            <a:pPr eaLnBrk="1" hangingPunct="1">
              <a:spcBef>
                <a:spcPts val="0"/>
              </a:spcBef>
              <a:buFontTx/>
              <a:buNone/>
            </a:pPr>
            <a:r>
              <a:rPr lang="ja-JP" altLang="en-US" sz="2000" dirty="0">
                <a:latin typeface="Times New Roman" pitchFamily="18" charset="0"/>
              </a:rPr>
              <a:t>一般第９８条の２</a:t>
            </a:r>
          </a:p>
        </p:txBody>
      </p:sp>
      <p:sp>
        <p:nvSpPr>
          <p:cNvPr id="102406" name="Text Box 7"/>
          <p:cNvSpPr txBox="1">
            <a:spLocks noChangeArrowheads="1"/>
          </p:cNvSpPr>
          <p:nvPr/>
        </p:nvSpPr>
        <p:spPr bwMode="auto">
          <a:xfrm>
            <a:off x="1587500" y="1117601"/>
            <a:ext cx="9005888" cy="4619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製造施設・貯蔵所・販売施設・特定高圧ガス消費施設・充塡容器等</a:t>
            </a:r>
          </a:p>
        </p:txBody>
      </p:sp>
      <p:sp>
        <p:nvSpPr>
          <p:cNvPr id="102407" name="Text Box 9"/>
          <p:cNvSpPr txBox="1">
            <a:spLocks noChangeArrowheads="1"/>
          </p:cNvSpPr>
          <p:nvPr/>
        </p:nvSpPr>
        <p:spPr bwMode="auto">
          <a:xfrm>
            <a:off x="5018089" y="260667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FF0000"/>
                </a:solidFill>
                <a:latin typeface="Times New Roman" pitchFamily="18" charset="0"/>
              </a:rPr>
              <a:t>危険な状態</a:t>
            </a:r>
          </a:p>
        </p:txBody>
      </p:sp>
      <p:sp>
        <p:nvSpPr>
          <p:cNvPr id="102408" name="AutoShape 10"/>
          <p:cNvSpPr>
            <a:spLocks noChangeArrowheads="1"/>
          </p:cNvSpPr>
          <p:nvPr/>
        </p:nvSpPr>
        <p:spPr bwMode="auto">
          <a:xfrm>
            <a:off x="5767388" y="1657350"/>
            <a:ext cx="304800" cy="463550"/>
          </a:xfrm>
          <a:prstGeom prst="downArrow">
            <a:avLst>
              <a:gd name="adj1" fmla="val 50000"/>
              <a:gd name="adj2" fmla="val 38021"/>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2409" name="Text Box 11"/>
          <p:cNvSpPr txBox="1">
            <a:spLocks noChangeArrowheads="1"/>
          </p:cNvSpPr>
          <p:nvPr/>
        </p:nvSpPr>
        <p:spPr bwMode="auto">
          <a:xfrm>
            <a:off x="8077200" y="3352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endParaRPr lang="ja-JP" altLang="ja-JP" sz="2400">
              <a:latin typeface="Times New Roman" pitchFamily="18" charset="0"/>
            </a:endParaRPr>
          </a:p>
        </p:txBody>
      </p:sp>
      <p:sp>
        <p:nvSpPr>
          <p:cNvPr id="102410" name="Text Box 13"/>
          <p:cNvSpPr txBox="1">
            <a:spLocks noChangeArrowheads="1"/>
          </p:cNvSpPr>
          <p:nvPr/>
        </p:nvSpPr>
        <p:spPr bwMode="auto">
          <a:xfrm>
            <a:off x="2208213" y="2997201"/>
            <a:ext cx="1524000" cy="46166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発見者</a:t>
            </a:r>
          </a:p>
        </p:txBody>
      </p:sp>
      <p:sp>
        <p:nvSpPr>
          <p:cNvPr id="102411" name="Line 14"/>
          <p:cNvSpPr>
            <a:spLocks noChangeShapeType="1"/>
          </p:cNvSpPr>
          <p:nvPr/>
        </p:nvSpPr>
        <p:spPr bwMode="auto">
          <a:xfrm flipV="1">
            <a:off x="3786188" y="3033714"/>
            <a:ext cx="869950" cy="192087"/>
          </a:xfrm>
          <a:prstGeom prst="line">
            <a:avLst/>
          </a:prstGeom>
          <a:noFill/>
          <a:ln w="76200">
            <a:solidFill>
              <a:srgbClr val="FF6699"/>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77836" name="Oval 22"/>
          <p:cNvSpPr>
            <a:spLocks noChangeArrowheads="1"/>
          </p:cNvSpPr>
          <p:nvPr/>
        </p:nvSpPr>
        <p:spPr bwMode="auto">
          <a:xfrm>
            <a:off x="6713438" y="4953000"/>
            <a:ext cx="1974850" cy="609600"/>
          </a:xfrm>
          <a:prstGeom prst="ellipse">
            <a:avLst/>
          </a:prstGeom>
          <a:solidFill>
            <a:schemeClr val="bg2">
              <a:lumMod val="20000"/>
              <a:lumOff val="80000"/>
            </a:schemeClr>
          </a:solidFill>
          <a:ln w="38100" cmpd="dbl">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endParaRPr lang="ja-JP" altLang="en-US" sz="2400"/>
          </a:p>
        </p:txBody>
      </p:sp>
      <p:sp>
        <p:nvSpPr>
          <p:cNvPr id="77837" name="Text Box 23"/>
          <p:cNvSpPr txBox="1">
            <a:spLocks noChangeArrowheads="1"/>
          </p:cNvSpPr>
          <p:nvPr/>
        </p:nvSpPr>
        <p:spPr bwMode="auto">
          <a:xfrm>
            <a:off x="6553200" y="3886201"/>
            <a:ext cx="3790950" cy="461665"/>
          </a:xfrm>
          <a:prstGeom prst="rect">
            <a:avLst/>
          </a:prstGeom>
          <a:solidFill>
            <a:schemeClr val="accent3">
              <a:lumMod val="95000"/>
            </a:schemeClr>
          </a:solidFill>
          <a:ln w="38100" cmpd="dbl">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defRPr/>
            </a:pPr>
            <a:r>
              <a:rPr lang="ja-JP" altLang="en-US" sz="2400" dirty="0">
                <a:latin typeface="Times New Roman" pitchFamily="18" charset="0"/>
              </a:rPr>
              <a:t>所有者・占有者（事業者等）</a:t>
            </a:r>
          </a:p>
        </p:txBody>
      </p:sp>
      <p:sp>
        <p:nvSpPr>
          <p:cNvPr id="102414" name="Text Box 24"/>
          <p:cNvSpPr txBox="1">
            <a:spLocks noChangeArrowheads="1"/>
          </p:cNvSpPr>
          <p:nvPr/>
        </p:nvSpPr>
        <p:spPr bwMode="auto">
          <a:xfrm>
            <a:off x="6634064" y="5029200"/>
            <a:ext cx="205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応急の措置</a:t>
            </a:r>
          </a:p>
        </p:txBody>
      </p:sp>
      <p:sp>
        <p:nvSpPr>
          <p:cNvPr id="102415" name="AutoShape 25"/>
          <p:cNvSpPr>
            <a:spLocks noChangeArrowheads="1"/>
          </p:cNvSpPr>
          <p:nvPr/>
        </p:nvSpPr>
        <p:spPr bwMode="auto">
          <a:xfrm rot="3345704">
            <a:off x="5451549" y="4192740"/>
            <a:ext cx="1869933" cy="290465"/>
          </a:xfrm>
          <a:prstGeom prst="leftArrow">
            <a:avLst>
              <a:gd name="adj1" fmla="val 50000"/>
              <a:gd name="adj2" fmla="val 127948"/>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2416" name="Line 26"/>
          <p:cNvSpPr>
            <a:spLocks noChangeShapeType="1"/>
          </p:cNvSpPr>
          <p:nvPr/>
        </p:nvSpPr>
        <p:spPr bwMode="auto">
          <a:xfrm flipH="1">
            <a:off x="8305801" y="1700214"/>
            <a:ext cx="22225" cy="2185987"/>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02417" name="AutoShape 27"/>
          <p:cNvSpPr>
            <a:spLocks noChangeArrowheads="1"/>
          </p:cNvSpPr>
          <p:nvPr/>
        </p:nvSpPr>
        <p:spPr bwMode="auto">
          <a:xfrm rot="643247">
            <a:off x="8183563" y="4365626"/>
            <a:ext cx="311150" cy="663575"/>
          </a:xfrm>
          <a:prstGeom prst="downArrow">
            <a:avLst>
              <a:gd name="adj1" fmla="val 50000"/>
              <a:gd name="adj2" fmla="val 53316"/>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6" name="角丸四角形 5"/>
          <p:cNvSpPr/>
          <p:nvPr/>
        </p:nvSpPr>
        <p:spPr>
          <a:xfrm>
            <a:off x="4219574" y="4976813"/>
            <a:ext cx="2524920" cy="4619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Times New Roman" pitchFamily="18" charset="0"/>
              </a:rPr>
              <a:t>都道府県知事等</a:t>
            </a:r>
            <a:endParaRPr lang="ja-JP" altLang="en-US" b="1" dirty="0">
              <a:solidFill>
                <a:schemeClr val="tx1"/>
              </a:solidFill>
            </a:endParaRPr>
          </a:p>
        </p:txBody>
      </p:sp>
      <p:sp>
        <p:nvSpPr>
          <p:cNvPr id="7" name="角丸四角形 6"/>
          <p:cNvSpPr/>
          <p:nvPr/>
        </p:nvSpPr>
        <p:spPr>
          <a:xfrm>
            <a:off x="4249739" y="6162675"/>
            <a:ext cx="5159375" cy="4143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Times New Roman" pitchFamily="18" charset="0"/>
              </a:rPr>
              <a:t>消防吏員（消防団員）・海上保安官</a:t>
            </a:r>
            <a:endParaRPr lang="ja-JP" altLang="en-US" b="1" dirty="0">
              <a:solidFill>
                <a:schemeClr val="tx1"/>
              </a:solidFill>
            </a:endParaRPr>
          </a:p>
        </p:txBody>
      </p:sp>
      <p:sp>
        <p:nvSpPr>
          <p:cNvPr id="8" name="角丸四角形 7"/>
          <p:cNvSpPr/>
          <p:nvPr/>
        </p:nvSpPr>
        <p:spPr>
          <a:xfrm>
            <a:off x="4219576" y="5562601"/>
            <a:ext cx="1706563" cy="5302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Times New Roman" pitchFamily="18" charset="0"/>
              </a:rPr>
              <a:t>警察官</a:t>
            </a:r>
            <a:endParaRPr lang="ja-JP" altLang="en-US" b="1" dirty="0">
              <a:solidFill>
                <a:schemeClr val="tx1"/>
              </a:solidFill>
            </a:endParaRPr>
          </a:p>
        </p:txBody>
      </p:sp>
      <p:cxnSp>
        <p:nvCxnSpPr>
          <p:cNvPr id="15" name="直線コネクタ 14"/>
          <p:cNvCxnSpPr/>
          <p:nvPr/>
        </p:nvCxnSpPr>
        <p:spPr>
          <a:xfrm flipV="1">
            <a:off x="5951539" y="5989638"/>
            <a:ext cx="3460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6456363" y="5438775"/>
            <a:ext cx="576262" cy="723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6297613" y="5438776"/>
            <a:ext cx="0" cy="550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6240464" y="5716588"/>
            <a:ext cx="606425" cy="16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通報</a:t>
            </a:r>
          </a:p>
        </p:txBody>
      </p:sp>
      <p:sp>
        <p:nvSpPr>
          <p:cNvPr id="25" name="正方形/長方形 24"/>
          <p:cNvSpPr/>
          <p:nvPr/>
        </p:nvSpPr>
        <p:spPr>
          <a:xfrm>
            <a:off x="3792539" y="4341813"/>
            <a:ext cx="2332037" cy="355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産業保安監督部長</a:t>
            </a:r>
          </a:p>
        </p:txBody>
      </p:sp>
      <p:sp>
        <p:nvSpPr>
          <p:cNvPr id="26" name="上矢印 25"/>
          <p:cNvSpPr/>
          <p:nvPr/>
        </p:nvSpPr>
        <p:spPr>
          <a:xfrm>
            <a:off x="5216525" y="4697414"/>
            <a:ext cx="158750" cy="255587"/>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5416551" y="4740276"/>
            <a:ext cx="608013" cy="16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報告</a:t>
            </a:r>
          </a:p>
        </p:txBody>
      </p:sp>
      <p:sp>
        <p:nvSpPr>
          <p:cNvPr id="102429" name="Text Box 18"/>
          <p:cNvSpPr txBox="1">
            <a:spLocks noChangeArrowheads="1"/>
          </p:cNvSpPr>
          <p:nvPr/>
        </p:nvSpPr>
        <p:spPr bwMode="auto">
          <a:xfrm>
            <a:off x="2063751" y="3927476"/>
            <a:ext cx="1546225" cy="83026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いずれかへ届出</a:t>
            </a:r>
          </a:p>
        </p:txBody>
      </p:sp>
      <p:sp>
        <p:nvSpPr>
          <p:cNvPr id="102430" name="Line 19"/>
          <p:cNvSpPr>
            <a:spLocks noChangeShapeType="1"/>
          </p:cNvSpPr>
          <p:nvPr/>
        </p:nvSpPr>
        <p:spPr bwMode="auto">
          <a:xfrm>
            <a:off x="2836863" y="3543301"/>
            <a:ext cx="0" cy="3841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cxnSp>
        <p:nvCxnSpPr>
          <p:cNvPr id="52" name="直線コネクタ 51"/>
          <p:cNvCxnSpPr/>
          <p:nvPr/>
        </p:nvCxnSpPr>
        <p:spPr>
          <a:xfrm>
            <a:off x="2640013" y="4740275"/>
            <a:ext cx="0" cy="10874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6" idx="1"/>
          </p:cNvCxnSpPr>
          <p:nvPr/>
        </p:nvCxnSpPr>
        <p:spPr>
          <a:xfrm flipV="1">
            <a:off x="2640014" y="5207794"/>
            <a:ext cx="1579561" cy="6199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endCxn id="8" idx="1"/>
          </p:cNvCxnSpPr>
          <p:nvPr/>
        </p:nvCxnSpPr>
        <p:spPr>
          <a:xfrm>
            <a:off x="2640013" y="5827713"/>
            <a:ext cx="15795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endCxn id="7" idx="1"/>
          </p:cNvCxnSpPr>
          <p:nvPr/>
        </p:nvCxnSpPr>
        <p:spPr>
          <a:xfrm>
            <a:off x="2640014" y="5827714"/>
            <a:ext cx="1609725" cy="5429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5"/>
          <p:cNvSpPr txBox="1">
            <a:spLocks noChangeArrowheads="1"/>
          </p:cNvSpPr>
          <p:nvPr/>
        </p:nvSpPr>
        <p:spPr bwMode="auto">
          <a:xfrm>
            <a:off x="4992688" y="6235701"/>
            <a:ext cx="4000500" cy="4616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水中に沈める・地中に埋める</a:t>
            </a:r>
          </a:p>
        </p:txBody>
      </p:sp>
      <p:sp>
        <p:nvSpPr>
          <p:cNvPr id="103427" name="AutoShape 26"/>
          <p:cNvSpPr>
            <a:spLocks noChangeArrowheads="1"/>
          </p:cNvSpPr>
          <p:nvPr/>
        </p:nvSpPr>
        <p:spPr bwMode="auto">
          <a:xfrm rot="10800000">
            <a:off x="3432176" y="6196014"/>
            <a:ext cx="1571625" cy="661987"/>
          </a:xfrm>
          <a:prstGeom prst="leftArrow">
            <a:avLst>
              <a:gd name="adj1" fmla="val 50000"/>
              <a:gd name="adj2" fmla="val 60935"/>
            </a:avLst>
          </a:prstGeom>
          <a:noFill/>
          <a:ln w="28575">
            <a:solidFill>
              <a:srgbClr val="FF0000"/>
            </a:solidFill>
            <a:miter lim="800000"/>
            <a:headEnd/>
            <a:tailEnd/>
          </a:ln>
          <a:extLst>
            <a:ext uri="{909E8E84-426E-40DD-AFC4-6F175D3DCCD1}">
              <a14:hiddenFill xmlns:a14="http://schemas.microsoft.com/office/drawing/2010/main">
                <a:solidFill>
                  <a:srgbClr val="FFFF00"/>
                </a:solidFill>
              </a14:hiddenFill>
            </a:ext>
          </a:extLst>
        </p:spPr>
        <p:txBody>
          <a:bodyPr rot="10800000"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a:p>
        </p:txBody>
      </p:sp>
      <p:sp>
        <p:nvSpPr>
          <p:cNvPr id="103428" name="Text Box 27"/>
          <p:cNvSpPr txBox="1">
            <a:spLocks noChangeArrowheads="1"/>
          </p:cNvSpPr>
          <p:nvPr/>
        </p:nvSpPr>
        <p:spPr bwMode="auto">
          <a:xfrm>
            <a:off x="3444875" y="6276975"/>
            <a:ext cx="194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措置不能</a:t>
            </a:r>
          </a:p>
        </p:txBody>
      </p:sp>
      <p:sp>
        <p:nvSpPr>
          <p:cNvPr id="103429" name="Text Box 3"/>
          <p:cNvSpPr txBox="1">
            <a:spLocks noChangeArrowheads="1"/>
          </p:cNvSpPr>
          <p:nvPr/>
        </p:nvSpPr>
        <p:spPr bwMode="auto">
          <a:xfrm>
            <a:off x="3856832" y="191741"/>
            <a:ext cx="2757032" cy="523220"/>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800" b="1" i="1" dirty="0">
                <a:latin typeface="Times New Roman" pitchFamily="18" charset="0"/>
              </a:rPr>
              <a:t>危険時の措置</a:t>
            </a:r>
          </a:p>
        </p:txBody>
      </p:sp>
      <p:sp>
        <p:nvSpPr>
          <p:cNvPr id="103430" name="Text Box 4"/>
          <p:cNvSpPr txBox="1">
            <a:spLocks noChangeArrowheads="1"/>
          </p:cNvSpPr>
          <p:nvPr/>
        </p:nvSpPr>
        <p:spPr bwMode="auto">
          <a:xfrm>
            <a:off x="9783978" y="225297"/>
            <a:ext cx="2057400" cy="1015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000" dirty="0">
                <a:latin typeface="ＭＳ Ｐゴシック" panose="020B0600070205080204" pitchFamily="50" charset="-128"/>
              </a:rPr>
              <a:t>一般第８４条、</a:t>
            </a:r>
            <a:endParaRPr lang="en-US" altLang="ja-JP" sz="2000" dirty="0">
              <a:latin typeface="ＭＳ Ｐゴシック" panose="020B0600070205080204" pitchFamily="50" charset="-128"/>
            </a:endParaRPr>
          </a:p>
          <a:p>
            <a:pPr eaLnBrk="1" hangingPunct="1">
              <a:spcBef>
                <a:spcPts val="0"/>
              </a:spcBef>
              <a:buFontTx/>
              <a:buNone/>
            </a:pPr>
            <a:r>
              <a:rPr lang="ja-JP" altLang="en-US" sz="2000" dirty="0">
                <a:latin typeface="ＭＳ Ｐゴシック" panose="020B0600070205080204" pitchFamily="50" charset="-128"/>
              </a:rPr>
              <a:t>液石第８２条、</a:t>
            </a:r>
            <a:endParaRPr lang="en-US" altLang="ja-JP" sz="2000" dirty="0">
              <a:latin typeface="ＭＳ Ｐゴシック" panose="020B0600070205080204" pitchFamily="50" charset="-128"/>
            </a:endParaRPr>
          </a:p>
          <a:p>
            <a:pPr eaLnBrk="1" hangingPunct="1">
              <a:spcBef>
                <a:spcPts val="0"/>
              </a:spcBef>
              <a:buFontTx/>
              <a:buNone/>
            </a:pPr>
            <a:r>
              <a:rPr lang="ja-JP" altLang="en-US" sz="2000" dirty="0">
                <a:latin typeface="ＭＳ Ｐゴシック" panose="020B0600070205080204" pitchFamily="50" charset="-128"/>
              </a:rPr>
              <a:t>コンビ第３９条</a:t>
            </a:r>
          </a:p>
        </p:txBody>
      </p:sp>
      <p:sp>
        <p:nvSpPr>
          <p:cNvPr id="103431" name="Text Box 6"/>
          <p:cNvSpPr txBox="1">
            <a:spLocks noChangeArrowheads="1"/>
          </p:cNvSpPr>
          <p:nvPr/>
        </p:nvSpPr>
        <p:spPr bwMode="auto">
          <a:xfrm>
            <a:off x="1676400" y="1101726"/>
            <a:ext cx="2895600" cy="461665"/>
          </a:xfrm>
          <a:prstGeom prst="rect">
            <a:avLst/>
          </a:prstGeom>
          <a:solidFill>
            <a:srgbClr val="CCFFFF"/>
          </a:solidFill>
          <a:ln w="38100">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latin typeface="Times New Roman" pitchFamily="18" charset="0"/>
              </a:rPr>
              <a:t>製造施設・消費施設</a:t>
            </a:r>
          </a:p>
        </p:txBody>
      </p:sp>
      <p:sp>
        <p:nvSpPr>
          <p:cNvPr id="103432" name="Text Box 7"/>
          <p:cNvSpPr txBox="1">
            <a:spLocks noChangeArrowheads="1"/>
          </p:cNvSpPr>
          <p:nvPr/>
        </p:nvSpPr>
        <p:spPr bwMode="auto">
          <a:xfrm>
            <a:off x="1711325" y="1552576"/>
            <a:ext cx="8915400" cy="8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FF0000"/>
                </a:solidFill>
                <a:latin typeface="Times New Roman" pitchFamily="18" charset="0"/>
              </a:rPr>
              <a:t>応急の措置</a:t>
            </a:r>
            <a:r>
              <a:rPr lang="en-US" altLang="ja-JP" sz="2400" b="1">
                <a:latin typeface="Times New Roman" pitchFamily="18" charset="0"/>
              </a:rPr>
              <a:t>→</a:t>
            </a:r>
            <a:r>
              <a:rPr lang="ja-JP" altLang="en-US" sz="2400">
                <a:solidFill>
                  <a:srgbClr val="FF0000"/>
                </a:solidFill>
                <a:latin typeface="Times New Roman" pitchFamily="18" charset="0"/>
              </a:rPr>
              <a:t>作業中止、</a:t>
            </a:r>
            <a:r>
              <a:rPr lang="ja-JP" altLang="en-US" sz="2400">
                <a:latin typeface="Times New Roman" pitchFamily="18" charset="0"/>
              </a:rPr>
              <a:t>ガスを移送・大気放出（安全に）、</a:t>
            </a:r>
            <a:r>
              <a:rPr lang="ja-JP" altLang="en-US" sz="2400">
                <a:solidFill>
                  <a:srgbClr val="FF0000"/>
                </a:solidFill>
                <a:latin typeface="Times New Roman" pitchFamily="18" charset="0"/>
              </a:rPr>
              <a:t>作業要員</a:t>
            </a:r>
          </a:p>
          <a:p>
            <a:pPr eaLnBrk="1" hangingPunct="1">
              <a:lnSpc>
                <a:spcPct val="50000"/>
              </a:lnSpc>
              <a:spcBef>
                <a:spcPct val="50000"/>
              </a:spcBef>
              <a:buFontTx/>
              <a:buNone/>
            </a:pPr>
            <a:r>
              <a:rPr lang="ja-JP" altLang="en-US" sz="2400">
                <a:solidFill>
                  <a:srgbClr val="FF0000"/>
                </a:solidFill>
                <a:latin typeface="Times New Roman" pitchFamily="18" charset="0"/>
              </a:rPr>
              <a:t>　　　　　　　　　以外の退避</a:t>
            </a:r>
          </a:p>
        </p:txBody>
      </p:sp>
      <p:sp>
        <p:nvSpPr>
          <p:cNvPr id="103433" name="Text Box 9"/>
          <p:cNvSpPr txBox="1">
            <a:spLocks noChangeArrowheads="1"/>
          </p:cNvSpPr>
          <p:nvPr/>
        </p:nvSpPr>
        <p:spPr bwMode="auto">
          <a:xfrm>
            <a:off x="1666875" y="2616201"/>
            <a:ext cx="6172200" cy="461665"/>
          </a:xfrm>
          <a:prstGeom prst="rect">
            <a:avLst/>
          </a:prstGeom>
          <a:solidFill>
            <a:srgbClr val="CCFF66"/>
          </a:solidFill>
          <a:ln w="38100">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dirty="0">
                <a:latin typeface="Times New Roman" pitchFamily="18" charset="0"/>
              </a:rPr>
              <a:t>第一種貯蔵所、第二種貯蔵所、充塡容器等</a:t>
            </a:r>
          </a:p>
        </p:txBody>
      </p:sp>
      <p:pic>
        <p:nvPicPr>
          <p:cNvPr id="103434" name="Picture 24" descr="RIMG0648"/>
          <p:cNvPicPr>
            <a:picLocks noChangeAspect="1" noChangeArrowheads="1"/>
          </p:cNvPicPr>
          <p:nvPr/>
        </p:nvPicPr>
        <p:blipFill>
          <a:blip r:embed="rId2">
            <a:lum contrast="6000"/>
            <a:extLst>
              <a:ext uri="{28A0092B-C50C-407E-A947-70E740481C1C}">
                <a14:useLocalDpi xmlns:a14="http://schemas.microsoft.com/office/drawing/2010/main" val="0"/>
              </a:ext>
            </a:extLst>
          </a:blip>
          <a:srcRect l="36432" t="2194" r="32564" b="3476"/>
          <a:stretch>
            <a:fillRect/>
          </a:stretch>
        </p:blipFill>
        <p:spPr bwMode="auto">
          <a:xfrm>
            <a:off x="9342438" y="3987800"/>
            <a:ext cx="12811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5" name="Text Box 28"/>
          <p:cNvSpPr txBox="1">
            <a:spLocks noChangeArrowheads="1"/>
          </p:cNvSpPr>
          <p:nvPr/>
        </p:nvSpPr>
        <p:spPr bwMode="auto">
          <a:xfrm>
            <a:off x="9028113" y="4397376"/>
            <a:ext cx="468312" cy="174942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latin typeface="Times New Roman" pitchFamily="18" charset="0"/>
              </a:rPr>
              <a:t>防災キャップ</a:t>
            </a:r>
          </a:p>
        </p:txBody>
      </p:sp>
      <p:sp>
        <p:nvSpPr>
          <p:cNvPr id="103436" name="Rectangle 10"/>
          <p:cNvSpPr>
            <a:spLocks noChangeArrowheads="1"/>
          </p:cNvSpPr>
          <p:nvPr/>
        </p:nvSpPr>
        <p:spPr bwMode="auto">
          <a:xfrm>
            <a:off x="1592263" y="3116264"/>
            <a:ext cx="8939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応急の措置</a:t>
            </a:r>
            <a:r>
              <a:rPr lang="en-US" altLang="ja-JP" sz="2400" b="1" dirty="0">
                <a:latin typeface="Times New Roman" pitchFamily="18" charset="0"/>
              </a:rPr>
              <a:t>→</a:t>
            </a:r>
            <a:r>
              <a:rPr lang="ja-JP" altLang="en-US" sz="2400" dirty="0">
                <a:solidFill>
                  <a:srgbClr val="FF0000"/>
                </a:solidFill>
                <a:latin typeface="Times New Roman" pitchFamily="18" charset="0"/>
              </a:rPr>
              <a:t>充塡容器等の移動</a:t>
            </a:r>
            <a:r>
              <a:rPr lang="ja-JP" altLang="en-US" sz="2400" dirty="0">
                <a:latin typeface="Times New Roman" pitchFamily="18" charset="0"/>
              </a:rPr>
              <a:t>（安全に）、</a:t>
            </a:r>
            <a:r>
              <a:rPr lang="ja-JP" altLang="en-US" sz="2400" dirty="0">
                <a:solidFill>
                  <a:srgbClr val="FF0000"/>
                </a:solidFill>
                <a:latin typeface="Times New Roman" pitchFamily="18" charset="0"/>
              </a:rPr>
              <a:t>作業要員以外の退避</a:t>
            </a:r>
          </a:p>
        </p:txBody>
      </p:sp>
      <p:sp>
        <p:nvSpPr>
          <p:cNvPr id="103437" name="Text Box 12"/>
          <p:cNvSpPr txBox="1">
            <a:spLocks noChangeArrowheads="1"/>
          </p:cNvSpPr>
          <p:nvPr/>
        </p:nvSpPr>
        <p:spPr bwMode="auto">
          <a:xfrm>
            <a:off x="1693864" y="4176714"/>
            <a:ext cx="3521075" cy="461665"/>
          </a:xfrm>
          <a:prstGeom prst="rect">
            <a:avLst/>
          </a:prstGeom>
          <a:solidFill>
            <a:srgbClr val="FFCCFF"/>
          </a:solidFill>
          <a:ln w="38100">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dirty="0">
                <a:latin typeface="Times New Roman" pitchFamily="18" charset="0"/>
              </a:rPr>
              <a:t>充塡容器等が外傷・火災</a:t>
            </a:r>
          </a:p>
        </p:txBody>
      </p:sp>
      <p:sp>
        <p:nvSpPr>
          <p:cNvPr id="103438" name="Text Box 13"/>
          <p:cNvSpPr txBox="1">
            <a:spLocks noChangeArrowheads="1"/>
          </p:cNvSpPr>
          <p:nvPr/>
        </p:nvSpPr>
        <p:spPr bwMode="auto">
          <a:xfrm>
            <a:off x="1651000" y="4703764"/>
            <a:ext cx="7416800" cy="159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応急の措置</a:t>
            </a:r>
            <a:r>
              <a:rPr lang="en-US" altLang="ja-JP" sz="2400">
                <a:latin typeface="Times New Roman" pitchFamily="18" charset="0"/>
              </a:rPr>
              <a:t>→</a:t>
            </a:r>
            <a:r>
              <a:rPr lang="ja-JP" altLang="en-US" sz="2400">
                <a:latin typeface="Times New Roman" pitchFamily="18" charset="0"/>
              </a:rPr>
              <a:t>一般則・液石則適用のものは、各規則の</a:t>
            </a:r>
          </a:p>
          <a:p>
            <a:pPr eaLnBrk="1" hangingPunct="1">
              <a:lnSpc>
                <a:spcPct val="50000"/>
              </a:lnSpc>
              <a:spcBef>
                <a:spcPct val="50000"/>
              </a:spcBef>
              <a:buFontTx/>
              <a:buNone/>
            </a:pPr>
            <a:r>
              <a:rPr lang="ja-JP" altLang="en-US" sz="2400">
                <a:latin typeface="Times New Roman" pitchFamily="18" charset="0"/>
              </a:rPr>
              <a:t>　　　　　　　</a:t>
            </a:r>
            <a:r>
              <a:rPr lang="ja-JP" altLang="en-US" sz="2400">
                <a:solidFill>
                  <a:srgbClr val="FF0000"/>
                </a:solidFill>
                <a:latin typeface="Times New Roman" pitchFamily="18" charset="0"/>
              </a:rPr>
              <a:t>廃棄に係る技術上の基準に従って措置</a:t>
            </a:r>
          </a:p>
          <a:p>
            <a:pPr eaLnBrk="1" hangingPunct="1">
              <a:lnSpc>
                <a:spcPct val="50000"/>
              </a:lnSpc>
              <a:spcBef>
                <a:spcPct val="50000"/>
              </a:spcBef>
              <a:buFontTx/>
              <a:buNone/>
            </a:pPr>
            <a:r>
              <a:rPr lang="ja-JP" altLang="en-US" sz="2400">
                <a:latin typeface="Times New Roman" pitchFamily="18" charset="0"/>
              </a:rPr>
              <a:t>　　　　　　　　　コンビ則適用のものは、一般則の廃棄に</a:t>
            </a:r>
          </a:p>
          <a:p>
            <a:pPr eaLnBrk="1" hangingPunct="1">
              <a:lnSpc>
                <a:spcPct val="50000"/>
              </a:lnSpc>
              <a:spcBef>
                <a:spcPct val="50000"/>
              </a:spcBef>
              <a:buFontTx/>
              <a:buNone/>
            </a:pPr>
            <a:r>
              <a:rPr lang="ja-JP" altLang="en-US" sz="2400">
                <a:latin typeface="Times New Roman" pitchFamily="18" charset="0"/>
              </a:rPr>
              <a:t>　　　　　　　係る技術上の基準に準じた措置</a:t>
            </a:r>
          </a:p>
        </p:txBody>
      </p:sp>
      <p:sp>
        <p:nvSpPr>
          <p:cNvPr id="103439" name="AutoShape 15"/>
          <p:cNvSpPr>
            <a:spLocks noChangeArrowheads="1"/>
          </p:cNvSpPr>
          <p:nvPr/>
        </p:nvSpPr>
        <p:spPr bwMode="auto">
          <a:xfrm rot="10800000">
            <a:off x="5214939" y="1914525"/>
            <a:ext cx="1755775" cy="615950"/>
          </a:xfrm>
          <a:prstGeom prst="leftArrow">
            <a:avLst>
              <a:gd name="adj1" fmla="val 50000"/>
              <a:gd name="adj2" fmla="val 67858"/>
            </a:avLst>
          </a:prstGeom>
          <a:noFill/>
          <a:ln w="28575">
            <a:solidFill>
              <a:srgbClr val="FF0000"/>
            </a:solidFill>
            <a:miter lim="800000"/>
            <a:headEnd/>
            <a:tailEnd/>
          </a:ln>
          <a:extLst>
            <a:ext uri="{909E8E84-426E-40DD-AFC4-6F175D3DCCD1}">
              <a14:hiddenFill xmlns:a14="http://schemas.microsoft.com/office/drawing/2010/main">
                <a:solidFill>
                  <a:srgbClr val="FFFF00"/>
                </a:solidFill>
              </a14:hiddenFill>
            </a:ext>
          </a:extLst>
        </p:spPr>
        <p:txBody>
          <a:bodyPr rot="10800000"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a:p>
        </p:txBody>
      </p:sp>
      <p:sp>
        <p:nvSpPr>
          <p:cNvPr id="103440" name="Text Box 16"/>
          <p:cNvSpPr txBox="1">
            <a:spLocks noChangeArrowheads="1"/>
          </p:cNvSpPr>
          <p:nvPr/>
        </p:nvSpPr>
        <p:spPr bwMode="auto">
          <a:xfrm>
            <a:off x="5267325" y="1985963"/>
            <a:ext cx="150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措置不能</a:t>
            </a:r>
          </a:p>
        </p:txBody>
      </p:sp>
      <p:sp>
        <p:nvSpPr>
          <p:cNvPr id="103441" name="Text Box 17"/>
          <p:cNvSpPr txBox="1">
            <a:spLocks noChangeArrowheads="1"/>
          </p:cNvSpPr>
          <p:nvPr/>
        </p:nvSpPr>
        <p:spPr bwMode="auto">
          <a:xfrm>
            <a:off x="6967539" y="2001839"/>
            <a:ext cx="3284537" cy="4616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付近住民に退避を警告</a:t>
            </a:r>
          </a:p>
        </p:txBody>
      </p:sp>
      <p:sp>
        <p:nvSpPr>
          <p:cNvPr id="103442" name="AutoShape 19"/>
          <p:cNvSpPr>
            <a:spLocks noChangeArrowheads="1"/>
          </p:cNvSpPr>
          <p:nvPr/>
        </p:nvSpPr>
        <p:spPr bwMode="auto">
          <a:xfrm rot="10800000">
            <a:off x="3719513" y="3429001"/>
            <a:ext cx="1655762" cy="669925"/>
          </a:xfrm>
          <a:prstGeom prst="leftArrow">
            <a:avLst>
              <a:gd name="adj1" fmla="val 50000"/>
              <a:gd name="adj2" fmla="val 52498"/>
            </a:avLst>
          </a:prstGeom>
          <a:noFill/>
          <a:ln w="28575">
            <a:solidFill>
              <a:srgbClr val="FF0000"/>
            </a:solidFill>
            <a:miter lim="800000"/>
            <a:headEnd/>
            <a:tailEnd/>
          </a:ln>
          <a:extLst>
            <a:ext uri="{909E8E84-426E-40DD-AFC4-6F175D3DCCD1}">
              <a14:hiddenFill xmlns:a14="http://schemas.microsoft.com/office/drawing/2010/main">
                <a:solidFill>
                  <a:srgbClr val="FFFF00"/>
                </a:solidFill>
              </a14:hiddenFill>
            </a:ext>
          </a:extLst>
        </p:spPr>
        <p:txBody>
          <a:bodyPr rot="10800000"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a:p>
        </p:txBody>
      </p:sp>
      <p:sp>
        <p:nvSpPr>
          <p:cNvPr id="103443" name="Text Box 20"/>
          <p:cNvSpPr txBox="1">
            <a:spLocks noChangeArrowheads="1"/>
          </p:cNvSpPr>
          <p:nvPr/>
        </p:nvSpPr>
        <p:spPr bwMode="auto">
          <a:xfrm>
            <a:off x="3671889" y="3533775"/>
            <a:ext cx="1811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措置不能</a:t>
            </a:r>
          </a:p>
        </p:txBody>
      </p:sp>
      <p:sp>
        <p:nvSpPr>
          <p:cNvPr id="103444" name="Text Box 21"/>
          <p:cNvSpPr txBox="1">
            <a:spLocks noChangeArrowheads="1"/>
          </p:cNvSpPr>
          <p:nvPr/>
        </p:nvSpPr>
        <p:spPr bwMode="auto">
          <a:xfrm>
            <a:off x="5362575" y="3551239"/>
            <a:ext cx="3213100" cy="4616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付近住民に退避を警告</a:t>
            </a:r>
          </a:p>
        </p:txBody>
      </p:sp>
      <p:sp>
        <p:nvSpPr>
          <p:cNvPr id="103445" name="Rectangle 29"/>
          <p:cNvSpPr>
            <a:spLocks noChangeArrowheads="1"/>
          </p:cNvSpPr>
          <p:nvPr/>
        </p:nvSpPr>
        <p:spPr bwMode="auto">
          <a:xfrm>
            <a:off x="1552576" y="42863"/>
            <a:ext cx="9072563"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3552826" y="328614"/>
            <a:ext cx="4056063" cy="523875"/>
          </a:xfrm>
          <a:prstGeom prst="rect">
            <a:avLst/>
          </a:prstGeom>
          <a:solidFill>
            <a:schemeClr val="accent2">
              <a:lumMod val="20000"/>
              <a:lumOff val="80000"/>
            </a:schemeClr>
          </a:solidFill>
          <a:ln w="57150" cmpd="thickThin">
            <a:solidFill>
              <a:srgbClr val="C00000"/>
            </a:solidFill>
            <a:miter lim="800000"/>
            <a:headEnd/>
            <a:tailEnd/>
          </a:ln>
          <a:effec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800" b="1" i="1" dirty="0"/>
              <a:t>事業所内の火気等制限</a:t>
            </a:r>
          </a:p>
        </p:txBody>
      </p:sp>
      <p:sp>
        <p:nvSpPr>
          <p:cNvPr id="104451" name="Text Box 6"/>
          <p:cNvSpPr txBox="1">
            <a:spLocks noChangeArrowheads="1"/>
          </p:cNvSpPr>
          <p:nvPr/>
        </p:nvSpPr>
        <p:spPr bwMode="auto">
          <a:xfrm>
            <a:off x="10139995" y="299185"/>
            <a:ext cx="1619250" cy="40011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法第３７条</a:t>
            </a:r>
          </a:p>
        </p:txBody>
      </p:sp>
      <p:sp>
        <p:nvSpPr>
          <p:cNvPr id="104452" name="Text Box 7"/>
          <p:cNvSpPr txBox="1">
            <a:spLocks noChangeArrowheads="1"/>
          </p:cNvSpPr>
          <p:nvPr/>
        </p:nvSpPr>
        <p:spPr bwMode="auto">
          <a:xfrm>
            <a:off x="1957389" y="1954214"/>
            <a:ext cx="8537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solidFill>
                  <a:srgbClr val="FF0000"/>
                </a:solidFill>
              </a:rPr>
              <a:t>製造事業所</a:t>
            </a:r>
            <a:r>
              <a:rPr lang="ja-JP" altLang="en-US" sz="2400">
                <a:solidFill>
                  <a:srgbClr val="FF0000"/>
                </a:solidFill>
              </a:rPr>
              <a:t>（一種、二種）、</a:t>
            </a:r>
            <a:r>
              <a:rPr lang="ja-JP" altLang="en-US" sz="2400" b="1">
                <a:solidFill>
                  <a:srgbClr val="FF0000"/>
                </a:solidFill>
              </a:rPr>
              <a:t>貯蔵所</a:t>
            </a:r>
            <a:r>
              <a:rPr lang="ja-JP" altLang="en-US" sz="2400">
                <a:solidFill>
                  <a:srgbClr val="FF0000"/>
                </a:solidFill>
              </a:rPr>
              <a:t>（一種、二種）、</a:t>
            </a:r>
            <a:r>
              <a:rPr lang="ja-JP" altLang="en-US" sz="2400" b="1">
                <a:solidFill>
                  <a:srgbClr val="FF0000"/>
                </a:solidFill>
              </a:rPr>
              <a:t>販売所</a:t>
            </a:r>
            <a:r>
              <a:rPr lang="ja-JP" altLang="en-US" sz="2400">
                <a:solidFill>
                  <a:srgbClr val="FF0000"/>
                </a:solidFill>
              </a:rPr>
              <a:t>、</a:t>
            </a:r>
            <a:r>
              <a:rPr lang="ja-JP" altLang="en-US" sz="2400" b="1">
                <a:solidFill>
                  <a:srgbClr val="FF0000"/>
                </a:solidFill>
              </a:rPr>
              <a:t>特定高圧ガス消費事業所</a:t>
            </a:r>
            <a:r>
              <a:rPr lang="ja-JP" altLang="en-US" sz="2400"/>
              <a:t>、液化石油ガス販売所（液石法）</a:t>
            </a:r>
          </a:p>
        </p:txBody>
      </p:sp>
      <p:sp>
        <p:nvSpPr>
          <p:cNvPr id="104453" name="Text Box 10"/>
          <p:cNvSpPr txBox="1">
            <a:spLocks noChangeArrowheads="1"/>
          </p:cNvSpPr>
          <p:nvPr/>
        </p:nvSpPr>
        <p:spPr bwMode="auto">
          <a:xfrm>
            <a:off x="1714502" y="3629025"/>
            <a:ext cx="589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t>② </a:t>
            </a:r>
            <a:r>
              <a:rPr lang="ja-JP" altLang="en-US" sz="2400" b="1">
                <a:solidFill>
                  <a:srgbClr val="FF0000"/>
                </a:solidFill>
              </a:rPr>
              <a:t>指定場所内では、何人も火気取扱禁止</a:t>
            </a:r>
          </a:p>
        </p:txBody>
      </p:sp>
      <p:sp>
        <p:nvSpPr>
          <p:cNvPr id="104454" name="Text Box 13"/>
          <p:cNvSpPr txBox="1">
            <a:spLocks noChangeArrowheads="1"/>
          </p:cNvSpPr>
          <p:nvPr/>
        </p:nvSpPr>
        <p:spPr bwMode="auto">
          <a:xfrm>
            <a:off x="1992313" y="5661025"/>
            <a:ext cx="8337550" cy="85158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a:t>“</a:t>
            </a:r>
            <a:r>
              <a:rPr lang="ja-JP" altLang="en-US" sz="2400" b="1">
                <a:solidFill>
                  <a:srgbClr val="FF0000"/>
                </a:solidFill>
              </a:rPr>
              <a:t>何人</a:t>
            </a:r>
            <a:r>
              <a:rPr lang="ja-JP" altLang="en-US" sz="2400" b="1"/>
              <a:t>”には、</a:t>
            </a:r>
            <a:r>
              <a:rPr lang="ja-JP" altLang="en-US" sz="2400"/>
              <a:t>高圧ガス取扱事業所の所有者・占有者、従業者、</a:t>
            </a:r>
          </a:p>
          <a:p>
            <a:pPr eaLnBrk="1" hangingPunct="1">
              <a:lnSpc>
                <a:spcPct val="50000"/>
              </a:lnSpc>
              <a:spcBef>
                <a:spcPct val="50000"/>
              </a:spcBef>
              <a:buFontTx/>
              <a:buNone/>
            </a:pPr>
            <a:r>
              <a:rPr lang="ja-JP" altLang="en-US" sz="2400"/>
              <a:t>　　　　　　　一般人が含まれる。</a:t>
            </a:r>
            <a:endParaRPr lang="ja-JP" altLang="en-US" sz="2400" b="1"/>
          </a:p>
        </p:txBody>
      </p:sp>
      <p:sp>
        <p:nvSpPr>
          <p:cNvPr id="104455" name="Text Box 14"/>
          <p:cNvSpPr txBox="1">
            <a:spLocks noChangeArrowheads="1"/>
          </p:cNvSpPr>
          <p:nvPr/>
        </p:nvSpPr>
        <p:spPr bwMode="auto">
          <a:xfrm>
            <a:off x="1701799" y="4260849"/>
            <a:ext cx="7302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dirty="0"/>
              <a:t>③ </a:t>
            </a:r>
            <a:r>
              <a:rPr lang="ja-JP" altLang="en-US" sz="2400" b="1" dirty="0">
                <a:solidFill>
                  <a:srgbClr val="FF0000"/>
                </a:solidFill>
              </a:rPr>
              <a:t>指定場所内に、発火しやすい物を携帯して立入禁止</a:t>
            </a:r>
          </a:p>
        </p:txBody>
      </p:sp>
      <p:sp>
        <p:nvSpPr>
          <p:cNvPr id="104456" name="Text Box 15"/>
          <p:cNvSpPr txBox="1">
            <a:spLocks noChangeArrowheads="1"/>
          </p:cNvSpPr>
          <p:nvPr/>
        </p:nvSpPr>
        <p:spPr bwMode="auto">
          <a:xfrm>
            <a:off x="2347118" y="4719637"/>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ただし、指定した者の承諾を得れば立入可能</a:t>
            </a:r>
          </a:p>
        </p:txBody>
      </p:sp>
      <p:sp>
        <p:nvSpPr>
          <p:cNvPr id="104459" name="Text Box 19"/>
          <p:cNvSpPr txBox="1">
            <a:spLocks noChangeArrowheads="1"/>
          </p:cNvSpPr>
          <p:nvPr/>
        </p:nvSpPr>
        <p:spPr bwMode="auto">
          <a:xfrm>
            <a:off x="1752600" y="1547813"/>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t>[</a:t>
            </a:r>
            <a:r>
              <a:rPr lang="ja-JP" altLang="en-US" sz="2400"/>
              <a:t>高圧ガス取扱事業所</a:t>
            </a:r>
            <a:r>
              <a:rPr lang="en-US" altLang="ja-JP" sz="2400"/>
              <a:t>]</a:t>
            </a:r>
          </a:p>
        </p:txBody>
      </p:sp>
      <p:sp>
        <p:nvSpPr>
          <p:cNvPr id="104460" name="Text Box 20"/>
          <p:cNvSpPr txBox="1">
            <a:spLocks noChangeArrowheads="1"/>
          </p:cNvSpPr>
          <p:nvPr/>
        </p:nvSpPr>
        <p:spPr bwMode="auto">
          <a:xfrm>
            <a:off x="1737519" y="2931319"/>
            <a:ext cx="8847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dirty="0"/>
              <a:t>① </a:t>
            </a:r>
            <a:r>
              <a:rPr lang="ja-JP" altLang="en-US" sz="2400" b="1" dirty="0">
                <a:solidFill>
                  <a:srgbClr val="FF0000"/>
                </a:solidFill>
              </a:rPr>
              <a:t>火気制限場所の指定：高圧ガス取扱事業所の所有者・占有者</a:t>
            </a:r>
          </a:p>
        </p:txBody>
      </p:sp>
      <p:sp>
        <p:nvSpPr>
          <p:cNvPr id="104461" name="Rectangle 22"/>
          <p:cNvSpPr>
            <a:spLocks noChangeArrowheads="1"/>
          </p:cNvSpPr>
          <p:nvPr/>
        </p:nvSpPr>
        <p:spPr bwMode="auto">
          <a:xfrm>
            <a:off x="1660526" y="1484313"/>
            <a:ext cx="8893175" cy="3744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上矢印 37"/>
          <p:cNvSpPr/>
          <p:nvPr/>
        </p:nvSpPr>
        <p:spPr>
          <a:xfrm>
            <a:off x="7535863" y="5013325"/>
            <a:ext cx="215900" cy="503238"/>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1" name="直線矢印コネクタ 10"/>
          <p:cNvCxnSpPr/>
          <p:nvPr/>
        </p:nvCxnSpPr>
        <p:spPr>
          <a:xfrm flipV="1">
            <a:off x="7608888" y="5805489"/>
            <a:ext cx="0" cy="5429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549" name="Text Box 3"/>
          <p:cNvSpPr txBox="1">
            <a:spLocks noChangeArrowheads="1"/>
          </p:cNvSpPr>
          <p:nvPr/>
        </p:nvSpPr>
        <p:spPr bwMode="auto">
          <a:xfrm>
            <a:off x="9553931" y="168836"/>
            <a:ext cx="2395413" cy="74635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ＭＳ Ｐゴシック" panose="020B0600070205080204" pitchFamily="50" charset="-128"/>
              </a:rPr>
              <a:t>法第６３条、第７４条</a:t>
            </a:r>
            <a:endParaRPr lang="en-US" altLang="ja-JP" sz="2000" dirty="0">
              <a:latin typeface="ＭＳ Ｐゴシック" panose="020B0600070205080204" pitchFamily="50" charset="-128"/>
            </a:endParaRPr>
          </a:p>
          <a:p>
            <a:pPr eaLnBrk="1" hangingPunct="1">
              <a:lnSpc>
                <a:spcPts val="1500"/>
              </a:lnSpc>
              <a:spcBef>
                <a:spcPct val="50000"/>
              </a:spcBef>
              <a:buNone/>
            </a:pPr>
            <a:r>
              <a:rPr lang="ja-JP" altLang="en-US" sz="2000" dirty="0">
                <a:latin typeface="ＭＳ Ｐゴシック" panose="020B0600070205080204" pitchFamily="50" charset="-128"/>
              </a:rPr>
              <a:t>政第１９条１項８号</a:t>
            </a:r>
          </a:p>
        </p:txBody>
      </p:sp>
      <p:sp>
        <p:nvSpPr>
          <p:cNvPr id="108550" name="Text Box 5"/>
          <p:cNvSpPr txBox="1">
            <a:spLocks noChangeArrowheads="1"/>
          </p:cNvSpPr>
          <p:nvPr/>
        </p:nvSpPr>
        <p:spPr bwMode="auto">
          <a:xfrm>
            <a:off x="5257801" y="228600"/>
            <a:ext cx="1630363" cy="523220"/>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800" b="1" i="1" dirty="0">
                <a:latin typeface="Times New Roman" pitchFamily="18" charset="0"/>
              </a:rPr>
              <a:t>事故届</a:t>
            </a:r>
          </a:p>
        </p:txBody>
      </p:sp>
      <p:grpSp>
        <p:nvGrpSpPr>
          <p:cNvPr id="2" name="Group 6"/>
          <p:cNvGrpSpPr>
            <a:grpSpLocks/>
          </p:cNvGrpSpPr>
          <p:nvPr/>
        </p:nvGrpSpPr>
        <p:grpSpPr bwMode="auto">
          <a:xfrm>
            <a:off x="1711325" y="1003300"/>
            <a:ext cx="8839200" cy="5665788"/>
            <a:chOff x="118" y="632"/>
            <a:chExt cx="5568" cy="3569"/>
          </a:xfrm>
        </p:grpSpPr>
        <p:grpSp>
          <p:nvGrpSpPr>
            <p:cNvPr id="108561" name="Group 7"/>
            <p:cNvGrpSpPr>
              <a:grpSpLocks/>
            </p:cNvGrpSpPr>
            <p:nvPr/>
          </p:nvGrpSpPr>
          <p:grpSpPr bwMode="auto">
            <a:xfrm>
              <a:off x="118" y="632"/>
              <a:ext cx="5568" cy="2496"/>
              <a:chOff x="96" y="594"/>
              <a:chExt cx="5568" cy="2496"/>
            </a:xfrm>
          </p:grpSpPr>
          <p:sp>
            <p:nvSpPr>
              <p:cNvPr id="108568" name="Text Box 8"/>
              <p:cNvSpPr txBox="1">
                <a:spLocks noChangeArrowheads="1"/>
              </p:cNvSpPr>
              <p:nvPr/>
            </p:nvSpPr>
            <p:spPr bwMode="auto">
              <a:xfrm>
                <a:off x="96" y="594"/>
                <a:ext cx="5568" cy="5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第一種製造者・第二種製造者・販売業者・貯蔵する者・消費する者・容器製造業者・容器の輸入者・その他高圧ガス又は容器の取扱者</a:t>
                </a:r>
              </a:p>
            </p:txBody>
          </p:sp>
          <p:sp>
            <p:nvSpPr>
              <p:cNvPr id="108569" name="AutoShape 9"/>
              <p:cNvSpPr>
                <a:spLocks noChangeArrowheads="1"/>
              </p:cNvSpPr>
              <p:nvPr/>
            </p:nvSpPr>
            <p:spPr bwMode="auto">
              <a:xfrm>
                <a:off x="144" y="1266"/>
                <a:ext cx="5424" cy="1824"/>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108570" name="Text Box 10"/>
              <p:cNvSpPr txBox="1">
                <a:spLocks noChangeArrowheads="1"/>
              </p:cNvSpPr>
              <p:nvPr/>
            </p:nvSpPr>
            <p:spPr bwMode="auto">
              <a:xfrm>
                <a:off x="1536" y="2082"/>
                <a:ext cx="2688"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高圧ガス又は容器＊を喪失、</a:t>
                </a:r>
                <a:endParaRPr lang="en-US" altLang="ja-JP" sz="2400">
                  <a:latin typeface="Times New Roman" pitchFamily="18" charset="0"/>
                </a:endParaRPr>
              </a:p>
              <a:p>
                <a:pPr algn="ctr" eaLnBrk="1" hangingPunct="1">
                  <a:lnSpc>
                    <a:spcPts val="1500"/>
                  </a:lnSpc>
                  <a:spcBef>
                    <a:spcPct val="50000"/>
                  </a:spcBef>
                  <a:buNone/>
                </a:pPr>
                <a:r>
                  <a:rPr lang="ja-JP" altLang="en-US" sz="2400">
                    <a:latin typeface="Times New Roman" pitchFamily="18" charset="0"/>
                  </a:rPr>
                  <a:t>盗難</a:t>
                </a:r>
              </a:p>
            </p:txBody>
          </p:sp>
        </p:grpSp>
        <p:sp>
          <p:nvSpPr>
            <p:cNvPr id="108562" name="Text Box 11"/>
            <p:cNvSpPr txBox="1">
              <a:spLocks noChangeArrowheads="1"/>
            </p:cNvSpPr>
            <p:nvPr/>
          </p:nvSpPr>
          <p:spPr bwMode="auto">
            <a:xfrm>
              <a:off x="480" y="642"/>
              <a:ext cx="49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endParaRPr lang="ja-JP" altLang="ja-JP" sz="2400">
                <a:latin typeface="Times New Roman" pitchFamily="18" charset="0"/>
              </a:endParaRPr>
            </a:p>
          </p:txBody>
        </p:sp>
        <p:sp>
          <p:nvSpPr>
            <p:cNvPr id="108563" name="Text Box 12"/>
            <p:cNvSpPr txBox="1">
              <a:spLocks noChangeArrowheads="1"/>
            </p:cNvSpPr>
            <p:nvPr/>
          </p:nvSpPr>
          <p:spPr bwMode="auto">
            <a:xfrm>
              <a:off x="1776" y="1794"/>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高圧ガスの災害発生</a:t>
              </a:r>
            </a:p>
          </p:txBody>
        </p:sp>
        <p:sp>
          <p:nvSpPr>
            <p:cNvPr id="108564" name="Line 13"/>
            <p:cNvSpPr>
              <a:spLocks noChangeShapeType="1"/>
            </p:cNvSpPr>
            <p:nvPr/>
          </p:nvSpPr>
          <p:spPr bwMode="auto">
            <a:xfrm>
              <a:off x="2880" y="1193"/>
              <a:ext cx="0" cy="14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grpSp>
          <p:nvGrpSpPr>
            <p:cNvPr id="108565" name="Group 14"/>
            <p:cNvGrpSpPr>
              <a:grpSpLocks/>
            </p:cNvGrpSpPr>
            <p:nvPr/>
          </p:nvGrpSpPr>
          <p:grpSpPr bwMode="auto">
            <a:xfrm>
              <a:off x="2352" y="3312"/>
              <a:ext cx="1842" cy="889"/>
              <a:chOff x="2352" y="3312"/>
              <a:chExt cx="1842" cy="889"/>
            </a:xfrm>
          </p:grpSpPr>
          <p:sp>
            <p:nvSpPr>
              <p:cNvPr id="108566" name="Text Box 15"/>
              <p:cNvSpPr txBox="1">
                <a:spLocks noChangeArrowheads="1"/>
              </p:cNvSpPr>
              <p:nvPr/>
            </p:nvSpPr>
            <p:spPr bwMode="auto">
              <a:xfrm>
                <a:off x="2352" y="3312"/>
                <a:ext cx="800" cy="446"/>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b="1">
                    <a:latin typeface="Times New Roman" pitchFamily="18" charset="0"/>
                  </a:rPr>
                  <a:t>いずれかへ届出</a:t>
                </a:r>
              </a:p>
            </p:txBody>
          </p:sp>
          <p:sp>
            <p:nvSpPr>
              <p:cNvPr id="108567" name="Text Box 16"/>
              <p:cNvSpPr txBox="1">
                <a:spLocks noChangeArrowheads="1"/>
              </p:cNvSpPr>
              <p:nvPr/>
            </p:nvSpPr>
            <p:spPr bwMode="auto">
              <a:xfrm>
                <a:off x="3399" y="3910"/>
                <a:ext cx="795" cy="291"/>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警察官</a:t>
                </a:r>
              </a:p>
            </p:txBody>
          </p:sp>
        </p:grpSp>
      </p:grpSp>
      <p:sp>
        <p:nvSpPr>
          <p:cNvPr id="108553" name="Text Box 2"/>
          <p:cNvSpPr txBox="1">
            <a:spLocks noChangeArrowheads="1"/>
          </p:cNvSpPr>
          <p:nvPr/>
        </p:nvSpPr>
        <p:spPr bwMode="auto">
          <a:xfrm>
            <a:off x="1847850" y="4652964"/>
            <a:ext cx="3240088" cy="1323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a:latin typeface="Times New Roman" pitchFamily="18" charset="0"/>
              </a:rPr>
              <a:t>＊「容器」については、高圧ガスが充塡されているか否かにかかわらず喪失、盗難等の場合の届出が必要</a:t>
            </a:r>
          </a:p>
        </p:txBody>
      </p:sp>
      <p:sp>
        <p:nvSpPr>
          <p:cNvPr id="3" name="正方形/長方形 2"/>
          <p:cNvSpPr/>
          <p:nvPr/>
        </p:nvSpPr>
        <p:spPr>
          <a:xfrm>
            <a:off x="6962775" y="5343525"/>
            <a:ext cx="2373585" cy="369332"/>
          </a:xfrm>
          <a:prstGeom prst="rect">
            <a:avLst/>
          </a:prstGeom>
          <a:solidFill>
            <a:schemeClr val="accent2">
              <a:lumMod val="20000"/>
              <a:lumOff val="80000"/>
            </a:schemeClr>
          </a:solidFill>
          <a:ln w="9525">
            <a:solidFill>
              <a:schemeClr val="tx1"/>
            </a:solidFill>
          </a:ln>
        </p:spPr>
        <p:txBody>
          <a:bodyPr wrap="square">
            <a:spAutoFit/>
          </a:bodyPr>
          <a:lstStyle/>
          <a:p>
            <a:pPr>
              <a:defRPr/>
            </a:pPr>
            <a:r>
              <a:rPr lang="ja-JP" altLang="en-US" dirty="0">
                <a:latin typeface="Times New Roman" pitchFamily="18" charset="0"/>
              </a:rPr>
              <a:t>都道府県知事等</a:t>
            </a:r>
            <a:endParaRPr lang="ja-JP" altLang="en-US" dirty="0">
              <a:latin typeface="Arial" charset="0"/>
            </a:endParaRPr>
          </a:p>
        </p:txBody>
      </p:sp>
      <p:cxnSp>
        <p:nvCxnSpPr>
          <p:cNvPr id="7" name="直線矢印コネクタ 6"/>
          <p:cNvCxnSpPr>
            <a:endCxn id="3" idx="1"/>
          </p:cNvCxnSpPr>
          <p:nvPr/>
        </p:nvCxnSpPr>
        <p:spPr>
          <a:xfrm flipV="1">
            <a:off x="6527800" y="5528192"/>
            <a:ext cx="434974" cy="2772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527801" y="5837239"/>
            <a:ext cx="392113" cy="3698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7721601" y="5913438"/>
            <a:ext cx="606425" cy="25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通報</a:t>
            </a:r>
          </a:p>
        </p:txBody>
      </p:sp>
      <p:sp>
        <p:nvSpPr>
          <p:cNvPr id="30" name="正方形/長方形 29"/>
          <p:cNvSpPr/>
          <p:nvPr/>
        </p:nvSpPr>
        <p:spPr>
          <a:xfrm>
            <a:off x="6813550" y="4641850"/>
            <a:ext cx="2332038" cy="355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産業保安監督部長</a:t>
            </a:r>
          </a:p>
        </p:txBody>
      </p:sp>
      <p:sp>
        <p:nvSpPr>
          <p:cNvPr id="31" name="正方形/長方形 30"/>
          <p:cNvSpPr/>
          <p:nvPr/>
        </p:nvSpPr>
        <p:spPr>
          <a:xfrm>
            <a:off x="7791451" y="5046663"/>
            <a:ext cx="608013"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報告</a:t>
            </a:r>
          </a:p>
        </p:txBody>
      </p:sp>
      <p:sp>
        <p:nvSpPr>
          <p:cNvPr id="108560" name="Line 13"/>
          <p:cNvSpPr>
            <a:spLocks noChangeShapeType="1"/>
          </p:cNvSpPr>
          <p:nvPr/>
        </p:nvSpPr>
        <p:spPr bwMode="auto">
          <a:xfrm>
            <a:off x="6096000" y="5003800"/>
            <a:ext cx="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870" y="1387404"/>
            <a:ext cx="458311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4"/>
          <p:cNvSpPr txBox="1">
            <a:spLocks noChangeArrowheads="1"/>
          </p:cNvSpPr>
          <p:nvPr/>
        </p:nvSpPr>
        <p:spPr bwMode="auto">
          <a:xfrm>
            <a:off x="1938339" y="3573464"/>
            <a:ext cx="3297237" cy="4667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２　</a:t>
            </a:r>
            <a:r>
              <a:rPr lang="ja-JP" altLang="en-US" sz="2400">
                <a:solidFill>
                  <a:srgbClr val="FF0000"/>
                </a:solidFill>
                <a:latin typeface="Times New Roman" pitchFamily="18" charset="0"/>
              </a:rPr>
              <a:t>作業責任者</a:t>
            </a:r>
            <a:r>
              <a:rPr lang="ja-JP" altLang="en-US" sz="2400">
                <a:solidFill>
                  <a:srgbClr val="000000"/>
                </a:solidFill>
                <a:latin typeface="Times New Roman" pitchFamily="18" charset="0"/>
              </a:rPr>
              <a:t>の決定</a:t>
            </a:r>
          </a:p>
        </p:txBody>
      </p:sp>
      <p:sp>
        <p:nvSpPr>
          <p:cNvPr id="87044" name="Text Box 7"/>
          <p:cNvSpPr txBox="1">
            <a:spLocks noChangeArrowheads="1"/>
          </p:cNvSpPr>
          <p:nvPr/>
        </p:nvSpPr>
        <p:spPr bwMode="auto">
          <a:xfrm>
            <a:off x="7818350" y="106700"/>
            <a:ext cx="2697249" cy="1015663"/>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solidFill>
                  <a:srgbClr val="000000"/>
                </a:solidFill>
                <a:latin typeface="Times New Roman" pitchFamily="18" charset="0"/>
              </a:rPr>
              <a:t>一般第６条２項５号イ、</a:t>
            </a:r>
            <a:r>
              <a:rPr lang="ja-JP" altLang="en-US" sz="2000" dirty="0">
                <a:solidFill>
                  <a:srgbClr val="000000"/>
                </a:solidFill>
              </a:rPr>
              <a:t>液石第６条２項５号イ、</a:t>
            </a:r>
            <a:r>
              <a:rPr lang="ja-JP" altLang="en-US" sz="2000" dirty="0"/>
              <a:t> </a:t>
            </a:r>
            <a:r>
              <a:rPr lang="ja-JP" altLang="en-US" sz="2000" dirty="0">
                <a:solidFill>
                  <a:srgbClr val="000000"/>
                </a:solidFill>
                <a:latin typeface="Times New Roman" pitchFamily="18" charset="0"/>
              </a:rPr>
              <a:t>　　</a:t>
            </a:r>
            <a:r>
              <a:rPr lang="ja-JP" altLang="en-US" sz="2000" dirty="0">
                <a:solidFill>
                  <a:srgbClr val="000000"/>
                </a:solidFill>
              </a:rPr>
              <a:t>コンビ第５条２項６号イ</a:t>
            </a:r>
            <a:r>
              <a:rPr lang="ja-JP" altLang="en-US" sz="2000" dirty="0">
                <a:solidFill>
                  <a:srgbClr val="000000"/>
                </a:solidFill>
                <a:latin typeface="Times New Roman" pitchFamily="18" charset="0"/>
              </a:rPr>
              <a:t>　　　　</a:t>
            </a:r>
          </a:p>
        </p:txBody>
      </p:sp>
      <p:sp>
        <p:nvSpPr>
          <p:cNvPr id="87047" name="Text Box 3"/>
          <p:cNvSpPr txBox="1">
            <a:spLocks noChangeArrowheads="1"/>
          </p:cNvSpPr>
          <p:nvPr/>
        </p:nvSpPr>
        <p:spPr bwMode="auto">
          <a:xfrm>
            <a:off x="1984375" y="2181226"/>
            <a:ext cx="2743200" cy="4667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１　</a:t>
            </a:r>
            <a:r>
              <a:rPr lang="ja-JP" altLang="en-US" sz="2400">
                <a:solidFill>
                  <a:srgbClr val="FF0000"/>
                </a:solidFill>
                <a:latin typeface="Times New Roman" pitchFamily="18" charset="0"/>
              </a:rPr>
              <a:t>作業計画</a:t>
            </a:r>
            <a:r>
              <a:rPr lang="ja-JP" altLang="en-US" sz="2400">
                <a:solidFill>
                  <a:srgbClr val="000000"/>
                </a:solidFill>
                <a:latin typeface="Times New Roman" pitchFamily="18" charset="0"/>
              </a:rPr>
              <a:t>の作成</a:t>
            </a:r>
          </a:p>
        </p:txBody>
      </p:sp>
      <p:sp>
        <p:nvSpPr>
          <p:cNvPr id="87048" name="Text Box 5"/>
          <p:cNvSpPr txBox="1">
            <a:spLocks noChangeArrowheads="1"/>
          </p:cNvSpPr>
          <p:nvPr/>
        </p:nvSpPr>
        <p:spPr bwMode="auto">
          <a:xfrm>
            <a:off x="1970088" y="4560888"/>
            <a:ext cx="7804150" cy="1220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000000"/>
                </a:solidFill>
                <a:latin typeface="Times New Roman" pitchFamily="18" charset="0"/>
              </a:rPr>
              <a:t>３　作業の実施</a:t>
            </a:r>
          </a:p>
          <a:p>
            <a:pPr eaLnBrk="1" hangingPunct="1">
              <a:lnSpc>
                <a:spcPct val="50000"/>
              </a:lnSpc>
              <a:spcBef>
                <a:spcPct val="50000"/>
              </a:spcBef>
              <a:buFontTx/>
              <a:buNone/>
            </a:pPr>
            <a:r>
              <a:rPr lang="ja-JP" altLang="en-US" sz="2400" dirty="0">
                <a:solidFill>
                  <a:srgbClr val="000000"/>
                </a:solidFill>
                <a:latin typeface="Times New Roman" pitchFamily="18" charset="0"/>
              </a:rPr>
              <a:t>　</a:t>
            </a:r>
            <a:r>
              <a:rPr lang="en-US" altLang="ja-JP" sz="2400" dirty="0">
                <a:solidFill>
                  <a:srgbClr val="000000"/>
                </a:solidFill>
                <a:latin typeface="Times New Roman" pitchFamily="18" charset="0"/>
              </a:rPr>
              <a:t>①</a:t>
            </a:r>
            <a:r>
              <a:rPr lang="ja-JP" altLang="en-US" sz="2400" dirty="0">
                <a:solidFill>
                  <a:srgbClr val="000000"/>
                </a:solidFill>
                <a:latin typeface="Times New Roman" pitchFamily="18" charset="0"/>
              </a:rPr>
              <a:t>作業計画に従う</a:t>
            </a:r>
          </a:p>
          <a:p>
            <a:pPr eaLnBrk="1" hangingPunct="1">
              <a:lnSpc>
                <a:spcPct val="50000"/>
              </a:lnSpc>
              <a:spcBef>
                <a:spcPct val="50000"/>
              </a:spcBef>
              <a:buFontTx/>
              <a:buNone/>
            </a:pPr>
            <a:r>
              <a:rPr lang="ja-JP" altLang="en-US" sz="2400" dirty="0">
                <a:solidFill>
                  <a:srgbClr val="000000"/>
                </a:solidFill>
                <a:latin typeface="Times New Roman" pitchFamily="18" charset="0"/>
              </a:rPr>
              <a:t>　</a:t>
            </a:r>
            <a:r>
              <a:rPr lang="en-US" altLang="ja-JP" sz="2400" dirty="0">
                <a:solidFill>
                  <a:srgbClr val="000000"/>
                </a:solidFill>
                <a:latin typeface="Times New Roman" pitchFamily="18" charset="0"/>
              </a:rPr>
              <a:t>②</a:t>
            </a:r>
            <a:r>
              <a:rPr lang="ja-JP" altLang="en-US" sz="2400" dirty="0">
                <a:solidFill>
                  <a:srgbClr val="000000"/>
                </a:solidFill>
              </a:rPr>
              <a:t>作業責任者の</a:t>
            </a:r>
            <a:r>
              <a:rPr lang="ja-JP" altLang="en-US" sz="2400" dirty="0">
                <a:solidFill>
                  <a:srgbClr val="FF0000"/>
                </a:solidFill>
              </a:rPr>
              <a:t>監視の下</a:t>
            </a:r>
            <a:r>
              <a:rPr lang="ja-JP" altLang="en-US" sz="2400" dirty="0">
                <a:solidFill>
                  <a:srgbClr val="000000"/>
                </a:solidFill>
              </a:rPr>
              <a:t>、又は責任者と連絡できる措置</a:t>
            </a:r>
            <a:endParaRPr lang="en-US" altLang="ja-JP" sz="2400" dirty="0">
              <a:solidFill>
                <a:srgbClr val="000000"/>
              </a:solidFill>
            </a:endParaRPr>
          </a:p>
        </p:txBody>
      </p:sp>
      <p:sp>
        <p:nvSpPr>
          <p:cNvPr id="87051" name="Text Box 13"/>
          <p:cNvSpPr txBox="1">
            <a:spLocks noChangeArrowheads="1"/>
          </p:cNvSpPr>
          <p:nvPr/>
        </p:nvSpPr>
        <p:spPr bwMode="auto">
          <a:xfrm>
            <a:off x="2776538" y="6146800"/>
            <a:ext cx="712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prstDash val="sysDot"/>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（貯蔵所、消費設備の修理、清掃においても同様）</a:t>
            </a:r>
          </a:p>
        </p:txBody>
      </p:sp>
      <p:sp>
        <p:nvSpPr>
          <p:cNvPr id="2" name="Text Box 2">
            <a:extLst>
              <a:ext uri="{FF2B5EF4-FFF2-40B4-BE49-F238E27FC236}">
                <a16:creationId xmlns:a16="http://schemas.microsoft.com/office/drawing/2014/main" id="{8A3D14FE-0240-2FDB-4FEE-995D7D75C346}"/>
              </a:ext>
            </a:extLst>
          </p:cNvPr>
          <p:cNvSpPr txBox="1">
            <a:spLocks noChangeArrowheads="1"/>
          </p:cNvSpPr>
          <p:nvPr/>
        </p:nvSpPr>
        <p:spPr bwMode="auto">
          <a:xfrm>
            <a:off x="2776538" y="173535"/>
            <a:ext cx="4391026" cy="830997"/>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400" b="1" i="1" dirty="0">
                <a:latin typeface="Times New Roman" pitchFamily="18" charset="0"/>
              </a:rPr>
              <a:t>ガス設備の修理、製造作業に</a:t>
            </a:r>
            <a:endParaRPr lang="en-US" altLang="ja-JP" sz="2400" b="1" i="1" dirty="0">
              <a:latin typeface="Times New Roman" pitchFamily="18" charset="0"/>
            </a:endParaRPr>
          </a:p>
          <a:p>
            <a:pPr eaLnBrk="1" hangingPunct="1">
              <a:spcBef>
                <a:spcPts val="0"/>
              </a:spcBef>
              <a:buFontTx/>
              <a:buNone/>
            </a:pPr>
            <a:r>
              <a:rPr lang="ja-JP" altLang="en-US" sz="2400" b="1" i="1" dirty="0">
                <a:latin typeface="Times New Roman" pitchFamily="18" charset="0"/>
              </a:rPr>
              <a:t>おける措置等</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4"/>
          <p:cNvSpPr txBox="1">
            <a:spLocks noChangeArrowheads="1"/>
          </p:cNvSpPr>
          <p:nvPr/>
        </p:nvSpPr>
        <p:spPr bwMode="auto">
          <a:xfrm>
            <a:off x="2163763" y="2071689"/>
            <a:ext cx="1778000" cy="466725"/>
          </a:xfrm>
          <a:prstGeom prst="rect">
            <a:avLst/>
          </a:prstGeom>
          <a:solidFill>
            <a:srgbClr val="FFCCCC"/>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000000"/>
                </a:solidFill>
                <a:latin typeface="Times New Roman" pitchFamily="18" charset="0"/>
              </a:rPr>
              <a:t>１　ガス置換</a:t>
            </a:r>
          </a:p>
        </p:txBody>
      </p:sp>
      <p:sp>
        <p:nvSpPr>
          <p:cNvPr id="88068" name="AutoShape 6"/>
          <p:cNvSpPr>
            <a:spLocks noChangeArrowheads="1"/>
          </p:cNvSpPr>
          <p:nvPr/>
        </p:nvSpPr>
        <p:spPr bwMode="auto">
          <a:xfrm>
            <a:off x="2470150" y="3370263"/>
            <a:ext cx="2070100" cy="722312"/>
          </a:xfrm>
          <a:prstGeom prst="roundRect">
            <a:avLst>
              <a:gd name="adj" fmla="val 16667"/>
            </a:avLst>
          </a:prstGeom>
          <a:solidFill>
            <a:srgbClr val="FFCCCC"/>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8069" name="Rectangle 7"/>
          <p:cNvSpPr>
            <a:spLocks noChangeArrowheads="1"/>
          </p:cNvSpPr>
          <p:nvPr/>
        </p:nvSpPr>
        <p:spPr bwMode="auto">
          <a:xfrm>
            <a:off x="2846388" y="3141663"/>
            <a:ext cx="228600" cy="228600"/>
          </a:xfrm>
          <a:prstGeom prst="rect">
            <a:avLst/>
          </a:prstGeom>
          <a:solidFill>
            <a:srgbClr val="FFCCCC"/>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8070" name="Rectangle 8"/>
          <p:cNvSpPr>
            <a:spLocks noChangeArrowheads="1"/>
          </p:cNvSpPr>
          <p:nvPr/>
        </p:nvSpPr>
        <p:spPr bwMode="auto">
          <a:xfrm>
            <a:off x="3913188" y="3141663"/>
            <a:ext cx="228600" cy="228600"/>
          </a:xfrm>
          <a:prstGeom prst="rect">
            <a:avLst/>
          </a:prstGeom>
          <a:solidFill>
            <a:srgbClr val="FFCCCC"/>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8071" name="Line 9"/>
          <p:cNvSpPr>
            <a:spLocks noChangeShapeType="1"/>
          </p:cNvSpPr>
          <p:nvPr/>
        </p:nvSpPr>
        <p:spPr bwMode="auto">
          <a:xfrm>
            <a:off x="2770188" y="3141663"/>
            <a:ext cx="381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72" name="Line 10"/>
          <p:cNvSpPr>
            <a:spLocks noChangeShapeType="1"/>
          </p:cNvSpPr>
          <p:nvPr/>
        </p:nvSpPr>
        <p:spPr bwMode="auto">
          <a:xfrm>
            <a:off x="3836988" y="3141663"/>
            <a:ext cx="381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73" name="Text Box 11"/>
          <p:cNvSpPr txBox="1">
            <a:spLocks noChangeArrowheads="1"/>
          </p:cNvSpPr>
          <p:nvPr/>
        </p:nvSpPr>
        <p:spPr bwMode="auto">
          <a:xfrm>
            <a:off x="2778125" y="3482975"/>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000000"/>
                </a:solidFill>
                <a:latin typeface="Times New Roman" pitchFamily="18" charset="0"/>
              </a:rPr>
              <a:t>ガス設備</a:t>
            </a:r>
            <a:endParaRPr lang="en-US" altLang="ja-JP" sz="2400" b="1" baseline="30000">
              <a:solidFill>
                <a:srgbClr val="000000"/>
              </a:solidFill>
              <a:latin typeface="Times New Roman" pitchFamily="18" charset="0"/>
            </a:endParaRPr>
          </a:p>
        </p:txBody>
      </p:sp>
      <p:sp>
        <p:nvSpPr>
          <p:cNvPr id="88074" name="Line 12"/>
          <p:cNvSpPr>
            <a:spLocks noChangeShapeType="1"/>
          </p:cNvSpPr>
          <p:nvPr/>
        </p:nvSpPr>
        <p:spPr bwMode="auto">
          <a:xfrm>
            <a:off x="4065588" y="2760663"/>
            <a:ext cx="0" cy="609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75" name="Line 13"/>
          <p:cNvSpPr>
            <a:spLocks noChangeShapeType="1"/>
          </p:cNvSpPr>
          <p:nvPr/>
        </p:nvSpPr>
        <p:spPr bwMode="auto">
          <a:xfrm>
            <a:off x="4065588" y="2760663"/>
            <a:ext cx="304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76" name="Line 14"/>
          <p:cNvSpPr>
            <a:spLocks noChangeShapeType="1"/>
          </p:cNvSpPr>
          <p:nvPr/>
        </p:nvSpPr>
        <p:spPr bwMode="auto">
          <a:xfrm flipV="1">
            <a:off x="2998788" y="2760663"/>
            <a:ext cx="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77" name="Text Box 15"/>
          <p:cNvSpPr txBox="1">
            <a:spLocks noChangeArrowheads="1"/>
          </p:cNvSpPr>
          <p:nvPr/>
        </p:nvSpPr>
        <p:spPr bwMode="auto">
          <a:xfrm>
            <a:off x="4164014" y="2582863"/>
            <a:ext cx="297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000000"/>
                </a:solidFill>
                <a:latin typeface="Times New Roman" pitchFamily="18" charset="0"/>
              </a:rPr>
              <a:t>不燃性のガス、液体　</a:t>
            </a:r>
            <a:r>
              <a:rPr lang="ja-JP" altLang="en-US" sz="2000">
                <a:solidFill>
                  <a:srgbClr val="000000"/>
                </a:solidFill>
                <a:latin typeface="Times New Roman" pitchFamily="18" charset="0"/>
              </a:rPr>
              <a:t>　　　　　</a:t>
            </a:r>
          </a:p>
        </p:txBody>
      </p:sp>
      <p:grpSp>
        <p:nvGrpSpPr>
          <p:cNvPr id="88078" name="Group 18"/>
          <p:cNvGrpSpPr>
            <a:grpSpLocks/>
          </p:cNvGrpSpPr>
          <p:nvPr/>
        </p:nvGrpSpPr>
        <p:grpSpPr bwMode="auto">
          <a:xfrm>
            <a:off x="7710488" y="3136900"/>
            <a:ext cx="1905000" cy="990600"/>
            <a:chOff x="3552" y="2016"/>
            <a:chExt cx="1200" cy="624"/>
          </a:xfrm>
          <a:solidFill>
            <a:schemeClr val="accent1">
              <a:lumMod val="40000"/>
              <a:lumOff val="60000"/>
            </a:schemeClr>
          </a:solidFill>
        </p:grpSpPr>
        <p:sp>
          <p:nvSpPr>
            <p:cNvPr id="88096" name="AutoShape 19"/>
            <p:cNvSpPr>
              <a:spLocks noChangeArrowheads="1"/>
            </p:cNvSpPr>
            <p:nvPr/>
          </p:nvSpPr>
          <p:spPr bwMode="auto">
            <a:xfrm>
              <a:off x="3552" y="2160"/>
              <a:ext cx="1200" cy="480"/>
            </a:xfrm>
            <a:prstGeom prst="roundRect">
              <a:avLst>
                <a:gd name="adj" fmla="val 16667"/>
              </a:avLst>
            </a:prstGeom>
            <a:grp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8097" name="Rectangle 20"/>
            <p:cNvSpPr>
              <a:spLocks noChangeArrowheads="1"/>
            </p:cNvSpPr>
            <p:nvPr/>
          </p:nvSpPr>
          <p:spPr bwMode="auto">
            <a:xfrm>
              <a:off x="3744" y="2016"/>
              <a:ext cx="144" cy="144"/>
            </a:xfrm>
            <a:prstGeom prst="rect">
              <a:avLst/>
            </a:prstGeom>
            <a:grp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8098" name="Rectangle 21"/>
            <p:cNvSpPr>
              <a:spLocks noChangeArrowheads="1"/>
            </p:cNvSpPr>
            <p:nvPr/>
          </p:nvSpPr>
          <p:spPr bwMode="auto">
            <a:xfrm>
              <a:off x="4368" y="2016"/>
              <a:ext cx="144" cy="144"/>
            </a:xfrm>
            <a:prstGeom prst="rect">
              <a:avLst/>
            </a:prstGeom>
            <a:grp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8099" name="Line 22"/>
            <p:cNvSpPr>
              <a:spLocks noChangeShapeType="1"/>
            </p:cNvSpPr>
            <p:nvPr/>
          </p:nvSpPr>
          <p:spPr bwMode="auto">
            <a:xfrm>
              <a:off x="3696" y="2016"/>
              <a:ext cx="240" cy="0"/>
            </a:xfrm>
            <a:prstGeom prst="line">
              <a:avLst/>
            </a:prstGeom>
            <a:grpFill/>
            <a:ln w="9525">
              <a:solidFill>
                <a:srgbClr val="000000"/>
              </a:solidFill>
              <a:round/>
              <a:headEnd/>
              <a:tailEnd/>
            </a:ln>
          </p:spPr>
          <p:txBody>
            <a:bodyPr wrap="none" anchor="ctr"/>
            <a:lstStyle/>
            <a:p>
              <a:endParaRPr lang="ja-JP" altLang="en-US"/>
            </a:p>
          </p:txBody>
        </p:sp>
        <p:sp>
          <p:nvSpPr>
            <p:cNvPr id="88100" name="Line 23"/>
            <p:cNvSpPr>
              <a:spLocks noChangeShapeType="1"/>
            </p:cNvSpPr>
            <p:nvPr/>
          </p:nvSpPr>
          <p:spPr bwMode="auto">
            <a:xfrm>
              <a:off x="4320" y="2016"/>
              <a:ext cx="240" cy="0"/>
            </a:xfrm>
            <a:prstGeom prst="line">
              <a:avLst/>
            </a:prstGeom>
            <a:grpFill/>
            <a:ln w="9525">
              <a:solidFill>
                <a:srgbClr val="000000"/>
              </a:solidFill>
              <a:round/>
              <a:headEnd/>
              <a:tailEnd/>
            </a:ln>
          </p:spPr>
          <p:txBody>
            <a:bodyPr wrap="none" anchor="ctr"/>
            <a:lstStyle/>
            <a:p>
              <a:endParaRPr lang="ja-JP" altLang="en-US"/>
            </a:p>
          </p:txBody>
        </p:sp>
      </p:grpSp>
      <p:sp>
        <p:nvSpPr>
          <p:cNvPr id="88079" name="Text Box 24"/>
          <p:cNvSpPr txBox="1">
            <a:spLocks noChangeArrowheads="1"/>
          </p:cNvSpPr>
          <p:nvPr/>
        </p:nvSpPr>
        <p:spPr bwMode="auto">
          <a:xfrm>
            <a:off x="7319963" y="2060576"/>
            <a:ext cx="3205162" cy="466725"/>
          </a:xfrm>
          <a:prstGeom prst="rect">
            <a:avLst/>
          </a:prstGeom>
          <a:solidFill>
            <a:schemeClr val="accent1">
              <a:lumMod val="40000"/>
              <a:lumOff val="60000"/>
            </a:schemeClr>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000000"/>
                </a:solidFill>
                <a:latin typeface="Times New Roman" pitchFamily="18" charset="0"/>
              </a:rPr>
              <a:t>２　空気置換（再置換）</a:t>
            </a:r>
          </a:p>
        </p:txBody>
      </p:sp>
      <p:sp>
        <p:nvSpPr>
          <p:cNvPr id="88080" name="Line 25"/>
          <p:cNvSpPr>
            <a:spLocks noChangeShapeType="1"/>
          </p:cNvSpPr>
          <p:nvPr/>
        </p:nvSpPr>
        <p:spPr bwMode="auto">
          <a:xfrm flipV="1">
            <a:off x="8167688" y="2832100"/>
            <a:ext cx="0"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81" name="Line 26"/>
          <p:cNvSpPr>
            <a:spLocks noChangeShapeType="1"/>
          </p:cNvSpPr>
          <p:nvPr/>
        </p:nvSpPr>
        <p:spPr bwMode="auto">
          <a:xfrm>
            <a:off x="9082088" y="2755900"/>
            <a:ext cx="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82" name="Line 27"/>
          <p:cNvSpPr>
            <a:spLocks noChangeShapeType="1"/>
          </p:cNvSpPr>
          <p:nvPr/>
        </p:nvSpPr>
        <p:spPr bwMode="auto">
          <a:xfrm>
            <a:off x="9082088" y="27559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083" name="Text Box 28"/>
          <p:cNvSpPr txBox="1">
            <a:spLocks noChangeArrowheads="1"/>
          </p:cNvSpPr>
          <p:nvPr/>
        </p:nvSpPr>
        <p:spPr bwMode="auto">
          <a:xfrm>
            <a:off x="9234488" y="2566989"/>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a:solidFill>
                  <a:srgbClr val="000000"/>
                </a:solidFill>
                <a:latin typeface="Times New Roman" pitchFamily="18" charset="0"/>
              </a:rPr>
              <a:t>空気</a:t>
            </a:r>
          </a:p>
        </p:txBody>
      </p:sp>
      <p:sp>
        <p:nvSpPr>
          <p:cNvPr id="88084" name="Text Box 29"/>
          <p:cNvSpPr txBox="1">
            <a:spLocks noChangeArrowheads="1"/>
          </p:cNvSpPr>
          <p:nvPr/>
        </p:nvSpPr>
        <p:spPr bwMode="auto">
          <a:xfrm>
            <a:off x="803850" y="4323948"/>
            <a:ext cx="11070076" cy="17235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000000"/>
                </a:solidFill>
                <a:latin typeface="Times New Roman" pitchFamily="18" charset="0"/>
              </a:rPr>
              <a:t>３　開放又は設備内に人が入る場合</a:t>
            </a:r>
            <a:endParaRPr lang="en-US" altLang="ja-JP" sz="2400" dirty="0">
              <a:solidFill>
                <a:srgbClr val="000000"/>
              </a:solidFill>
              <a:latin typeface="Times New Roman" pitchFamily="18" charset="0"/>
            </a:endParaRPr>
          </a:p>
          <a:p>
            <a:pPr eaLnBrk="1" hangingPunct="1">
              <a:spcBef>
                <a:spcPts val="600"/>
              </a:spcBef>
              <a:buFontTx/>
              <a:buNone/>
            </a:pPr>
            <a:r>
              <a:rPr lang="en-US" altLang="ja-JP" sz="2400" dirty="0">
                <a:solidFill>
                  <a:srgbClr val="000000"/>
                </a:solidFill>
                <a:latin typeface="Times New Roman" pitchFamily="18" charset="0"/>
              </a:rPr>
              <a:t>   ①</a:t>
            </a:r>
            <a:r>
              <a:rPr lang="ja-JP" altLang="en-US" sz="2400" dirty="0">
                <a:solidFill>
                  <a:srgbClr val="000000"/>
                </a:solidFill>
                <a:latin typeface="Times New Roman" pitchFamily="18" charset="0"/>
              </a:rPr>
              <a:t>　可燃性ガス、</a:t>
            </a:r>
            <a:r>
              <a:rPr lang="ja-JP" altLang="en-US" sz="2400" dirty="0"/>
              <a:t>特定不活性ガス</a:t>
            </a:r>
            <a:r>
              <a:rPr lang="ja-JP" altLang="en-US" sz="2400" dirty="0">
                <a:solidFill>
                  <a:srgbClr val="000000"/>
                </a:solidFill>
                <a:latin typeface="Times New Roman" pitchFamily="18" charset="0"/>
              </a:rPr>
              <a:t>のもの</a:t>
            </a:r>
            <a:r>
              <a:rPr lang="en-US" altLang="ja-JP" sz="2400" dirty="0">
                <a:solidFill>
                  <a:srgbClr val="000000"/>
                </a:solidFill>
                <a:latin typeface="Times New Roman" pitchFamily="18" charset="0"/>
              </a:rPr>
              <a:t>→</a:t>
            </a:r>
            <a:r>
              <a:rPr lang="ja-JP" altLang="en-US" sz="2400" dirty="0">
                <a:solidFill>
                  <a:srgbClr val="000000"/>
                </a:solidFill>
              </a:rPr>
              <a:t>酸素濃度が１８～２２％まで空気置換</a:t>
            </a:r>
          </a:p>
          <a:p>
            <a:pPr eaLnBrk="1" hangingPunct="1">
              <a:spcBef>
                <a:spcPts val="600"/>
              </a:spcBef>
              <a:buFontTx/>
              <a:buNone/>
            </a:pPr>
            <a:r>
              <a:rPr lang="ja-JP" altLang="en-US" sz="2400" dirty="0">
                <a:solidFill>
                  <a:srgbClr val="000000"/>
                </a:solidFill>
              </a:rPr>
              <a:t>　</a:t>
            </a:r>
            <a:r>
              <a:rPr lang="en-US" altLang="ja-JP" sz="2400" dirty="0">
                <a:solidFill>
                  <a:srgbClr val="000000"/>
                </a:solidFill>
              </a:rPr>
              <a:t>②</a:t>
            </a:r>
            <a:r>
              <a:rPr lang="ja-JP" altLang="en-US" sz="2400" dirty="0">
                <a:solidFill>
                  <a:srgbClr val="000000"/>
                </a:solidFill>
              </a:rPr>
              <a:t>　毒性ガスのもの</a:t>
            </a:r>
            <a:r>
              <a:rPr lang="en-US" altLang="ja-JP" sz="2400" dirty="0">
                <a:solidFill>
                  <a:srgbClr val="000000"/>
                </a:solidFill>
              </a:rPr>
              <a:t>→</a:t>
            </a:r>
            <a:r>
              <a:rPr lang="ja-JP" altLang="en-US" sz="2400" dirty="0"/>
              <a:t>酸素濃度が１８～２２％まで空気置換、入る直前にガス濃度 </a:t>
            </a:r>
            <a:endParaRPr lang="en-US" altLang="ja-JP" sz="2400" dirty="0"/>
          </a:p>
          <a:p>
            <a:pPr eaLnBrk="1" hangingPunct="1">
              <a:spcBef>
                <a:spcPts val="0"/>
              </a:spcBef>
              <a:buFontTx/>
              <a:buNone/>
            </a:pPr>
            <a:r>
              <a:rPr lang="en-US" altLang="ja-JP" sz="2400" dirty="0"/>
              <a:t>     </a:t>
            </a:r>
            <a:r>
              <a:rPr lang="ja-JP" altLang="en-US" sz="2400" dirty="0"/>
              <a:t>測定、特殊高圧ガス、五フッ化ヒ素等のものは空気呼吸器等呼吸用保護具を装着</a:t>
            </a:r>
            <a:r>
              <a:rPr lang="ja-JP" altLang="en-US" sz="2000" dirty="0">
                <a:solidFill>
                  <a:srgbClr val="000000"/>
                </a:solidFill>
                <a:latin typeface="Times New Roman" pitchFamily="18" charset="0"/>
              </a:rPr>
              <a:t>　</a:t>
            </a:r>
          </a:p>
        </p:txBody>
      </p:sp>
      <p:sp>
        <p:nvSpPr>
          <p:cNvPr id="88087" name="Text Box 30"/>
          <p:cNvSpPr txBox="1">
            <a:spLocks noChangeArrowheads="1"/>
          </p:cNvSpPr>
          <p:nvPr/>
        </p:nvSpPr>
        <p:spPr bwMode="auto">
          <a:xfrm>
            <a:off x="7953376" y="112425"/>
            <a:ext cx="2973388" cy="1015663"/>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dirty="0">
                <a:solidFill>
                  <a:srgbClr val="000000"/>
                </a:solidFill>
                <a:latin typeface="Times New Roman" pitchFamily="18" charset="0"/>
              </a:rPr>
              <a:t>一般第６条２項５号ロハ、　液石第６条２項５号ロハ、　コンビ第５条２項６号ロハ　</a:t>
            </a:r>
          </a:p>
        </p:txBody>
      </p:sp>
      <p:sp>
        <p:nvSpPr>
          <p:cNvPr id="88088" name="Text Box 39"/>
          <p:cNvSpPr txBox="1">
            <a:spLocks noChangeArrowheads="1"/>
          </p:cNvSpPr>
          <p:nvPr/>
        </p:nvSpPr>
        <p:spPr bwMode="auto">
          <a:xfrm>
            <a:off x="1378560" y="1341836"/>
            <a:ext cx="9741268" cy="46166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FF0000"/>
                </a:solidFill>
              </a:rPr>
              <a:t>可燃性ガス、液化石油ガス、毒性ガス、</a:t>
            </a:r>
            <a:r>
              <a:rPr lang="ja-JP" altLang="en-US" sz="2400" u="sng" dirty="0">
                <a:solidFill>
                  <a:srgbClr val="FF0000"/>
                </a:solidFill>
              </a:rPr>
              <a:t>特定不活性ガス</a:t>
            </a:r>
            <a:r>
              <a:rPr lang="ja-JP" altLang="en-US" sz="2400" dirty="0">
                <a:solidFill>
                  <a:srgbClr val="FF0000"/>
                </a:solidFill>
              </a:rPr>
              <a:t>、酸素</a:t>
            </a:r>
            <a:r>
              <a:rPr lang="ja-JP" altLang="en-US" sz="2400" dirty="0"/>
              <a:t>のガス設備</a:t>
            </a:r>
          </a:p>
        </p:txBody>
      </p:sp>
      <p:sp>
        <p:nvSpPr>
          <p:cNvPr id="88089" name="Text Box 40"/>
          <p:cNvSpPr txBox="1">
            <a:spLocks noChangeArrowheads="1"/>
          </p:cNvSpPr>
          <p:nvPr/>
        </p:nvSpPr>
        <p:spPr bwMode="auto">
          <a:xfrm>
            <a:off x="7953376" y="3511550"/>
            <a:ext cx="159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ガス設備</a:t>
            </a:r>
          </a:p>
        </p:txBody>
      </p:sp>
      <p:grpSp>
        <p:nvGrpSpPr>
          <p:cNvPr id="88090" name="Group 41"/>
          <p:cNvGrpSpPr>
            <a:grpSpLocks/>
          </p:cNvGrpSpPr>
          <p:nvPr/>
        </p:nvGrpSpPr>
        <p:grpSpPr bwMode="auto">
          <a:xfrm>
            <a:off x="5020707" y="1862849"/>
            <a:ext cx="1551131" cy="798511"/>
            <a:chOff x="488" y="3406"/>
            <a:chExt cx="976" cy="503"/>
          </a:xfrm>
          <a:solidFill>
            <a:schemeClr val="accent6">
              <a:lumMod val="40000"/>
              <a:lumOff val="60000"/>
            </a:schemeClr>
          </a:solidFill>
        </p:grpSpPr>
        <p:sp>
          <p:nvSpPr>
            <p:cNvPr id="88094" name="AutoShape 42"/>
            <p:cNvSpPr>
              <a:spLocks noChangeArrowheads="1"/>
            </p:cNvSpPr>
            <p:nvPr/>
          </p:nvSpPr>
          <p:spPr bwMode="auto">
            <a:xfrm rot="10800000">
              <a:off x="488" y="3406"/>
              <a:ext cx="976" cy="503"/>
            </a:xfrm>
            <a:prstGeom prst="upArrowCallout">
              <a:avLst>
                <a:gd name="adj1" fmla="val 47813"/>
                <a:gd name="adj2" fmla="val 57376"/>
                <a:gd name="adj3" fmla="val 19162"/>
                <a:gd name="adj4" fmla="val 66667"/>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400" dirty="0"/>
            </a:p>
          </p:txBody>
        </p:sp>
        <p:sp>
          <p:nvSpPr>
            <p:cNvPr id="88095" name="Text Box 43"/>
            <p:cNvSpPr txBox="1">
              <a:spLocks noChangeArrowheads="1"/>
            </p:cNvSpPr>
            <p:nvPr/>
          </p:nvSpPr>
          <p:spPr bwMode="auto">
            <a:xfrm>
              <a:off x="512" y="3441"/>
              <a:ext cx="927" cy="291"/>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例示基準</a:t>
              </a:r>
            </a:p>
          </p:txBody>
        </p:sp>
      </p:grpSp>
      <p:sp>
        <p:nvSpPr>
          <p:cNvPr id="88091" name="Text Box 13"/>
          <p:cNvSpPr txBox="1">
            <a:spLocks noChangeArrowheads="1"/>
          </p:cNvSpPr>
          <p:nvPr/>
        </p:nvSpPr>
        <p:spPr bwMode="auto">
          <a:xfrm>
            <a:off x="2440242" y="6068408"/>
            <a:ext cx="712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prstDash val="sysDot"/>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（貯蔵所、消費施設の修理、清掃においても同様）</a:t>
            </a:r>
          </a:p>
        </p:txBody>
      </p:sp>
      <p:sp>
        <p:nvSpPr>
          <p:cNvPr id="2" name="Text Box 2">
            <a:extLst>
              <a:ext uri="{FF2B5EF4-FFF2-40B4-BE49-F238E27FC236}">
                <a16:creationId xmlns:a16="http://schemas.microsoft.com/office/drawing/2014/main" id="{CE3D8525-115E-D430-F35B-24C445F43154}"/>
              </a:ext>
            </a:extLst>
          </p:cNvPr>
          <p:cNvSpPr txBox="1">
            <a:spLocks noChangeArrowheads="1"/>
          </p:cNvSpPr>
          <p:nvPr/>
        </p:nvSpPr>
        <p:spPr bwMode="auto">
          <a:xfrm>
            <a:off x="2451894" y="171877"/>
            <a:ext cx="4917282" cy="830997"/>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400" b="1" i="1" dirty="0">
                <a:latin typeface="Times New Roman" pitchFamily="18" charset="0"/>
              </a:rPr>
              <a:t>ガス設備の</a:t>
            </a:r>
            <a:r>
              <a:rPr lang="ja-JP" altLang="en-US" sz="2400" b="1" i="1">
                <a:latin typeface="Times New Roman" pitchFamily="18" charset="0"/>
              </a:rPr>
              <a:t>修理、清掃作業</a:t>
            </a:r>
            <a:r>
              <a:rPr lang="ja-JP" altLang="en-US" sz="2400" b="1" i="1" dirty="0">
                <a:latin typeface="Times New Roman" pitchFamily="18" charset="0"/>
              </a:rPr>
              <a:t>における危険を防止する措置（１）</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3"/>
          <p:cNvSpPr>
            <a:spLocks noChangeArrowheads="1"/>
          </p:cNvSpPr>
          <p:nvPr/>
        </p:nvSpPr>
        <p:spPr bwMode="auto">
          <a:xfrm rot="5425437">
            <a:off x="5635625" y="4178300"/>
            <a:ext cx="1143000" cy="2813050"/>
          </a:xfrm>
          <a:prstGeom prst="can">
            <a:avLst>
              <a:gd name="adj" fmla="val 61528"/>
            </a:avLst>
          </a:prstGeom>
          <a:solidFill>
            <a:srgbClr val="FFCC00"/>
          </a:solidFill>
          <a:ln w="9525">
            <a:solidFill>
              <a:schemeClr val="tx1"/>
            </a:solidFill>
            <a:round/>
            <a:headEnd/>
            <a:tailEnd/>
          </a:ln>
        </p:spPr>
        <p:txBody>
          <a:bodyPr rot="10800000"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091" name="Text Box 4"/>
          <p:cNvSpPr txBox="1">
            <a:spLocks noChangeArrowheads="1"/>
          </p:cNvSpPr>
          <p:nvPr/>
        </p:nvSpPr>
        <p:spPr bwMode="auto">
          <a:xfrm>
            <a:off x="4881564" y="5165726"/>
            <a:ext cx="223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修理、清掃するガス設備</a:t>
            </a:r>
          </a:p>
        </p:txBody>
      </p:sp>
      <p:sp>
        <p:nvSpPr>
          <p:cNvPr id="89092" name="Text Box 5"/>
          <p:cNvSpPr txBox="1">
            <a:spLocks noChangeArrowheads="1"/>
          </p:cNvSpPr>
          <p:nvPr/>
        </p:nvSpPr>
        <p:spPr bwMode="auto">
          <a:xfrm>
            <a:off x="8318500" y="121950"/>
            <a:ext cx="2733040" cy="1015663"/>
          </a:xfrm>
          <a:prstGeom prst="rect">
            <a:avLst/>
          </a:prstGeom>
          <a:solidFill>
            <a:schemeClr val="bg1"/>
          </a:solidFill>
          <a:ln w="28575">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dirty="0">
                <a:solidFill>
                  <a:srgbClr val="000000"/>
                </a:solidFill>
                <a:latin typeface="Times New Roman" pitchFamily="18" charset="0"/>
              </a:rPr>
              <a:t>一般第６条２項５号ニ、液石第６条２項５号ニ、　　コンビ第５条２項６号ニ</a:t>
            </a:r>
          </a:p>
        </p:txBody>
      </p:sp>
      <p:grpSp>
        <p:nvGrpSpPr>
          <p:cNvPr id="89094" name="Group 61"/>
          <p:cNvGrpSpPr>
            <a:grpSpLocks/>
          </p:cNvGrpSpPr>
          <p:nvPr/>
        </p:nvGrpSpPr>
        <p:grpSpPr bwMode="auto">
          <a:xfrm>
            <a:off x="1840768" y="3343275"/>
            <a:ext cx="3048000" cy="1447800"/>
            <a:chOff x="96" y="2147"/>
            <a:chExt cx="1920" cy="912"/>
          </a:xfrm>
        </p:grpSpPr>
        <p:sp>
          <p:nvSpPr>
            <p:cNvPr id="89136" name="Oval 8"/>
            <p:cNvSpPr>
              <a:spLocks noChangeArrowheads="1"/>
            </p:cNvSpPr>
            <p:nvPr/>
          </p:nvSpPr>
          <p:spPr bwMode="auto">
            <a:xfrm>
              <a:off x="720" y="2483"/>
              <a:ext cx="624" cy="432"/>
            </a:xfrm>
            <a:prstGeom prst="ellipse">
              <a:avLst/>
            </a:prstGeom>
            <a:solidFill>
              <a:srgbClr val="FF9933"/>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7" name="Rectangle 9"/>
            <p:cNvSpPr>
              <a:spLocks noChangeArrowheads="1"/>
            </p:cNvSpPr>
            <p:nvPr/>
          </p:nvSpPr>
          <p:spPr bwMode="auto">
            <a:xfrm>
              <a:off x="672" y="2339"/>
              <a:ext cx="48" cy="672"/>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8" name="Rectangle 10"/>
            <p:cNvSpPr>
              <a:spLocks noChangeArrowheads="1"/>
            </p:cNvSpPr>
            <p:nvPr/>
          </p:nvSpPr>
          <p:spPr bwMode="auto">
            <a:xfrm>
              <a:off x="1344" y="2339"/>
              <a:ext cx="48" cy="672"/>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9" name="Rectangle 11"/>
            <p:cNvSpPr>
              <a:spLocks noChangeArrowheads="1"/>
            </p:cNvSpPr>
            <p:nvPr/>
          </p:nvSpPr>
          <p:spPr bwMode="auto">
            <a:xfrm>
              <a:off x="912" y="2387"/>
              <a:ext cx="240" cy="96"/>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0" name="Rectangle 12"/>
            <p:cNvSpPr>
              <a:spLocks noChangeArrowheads="1"/>
            </p:cNvSpPr>
            <p:nvPr/>
          </p:nvSpPr>
          <p:spPr bwMode="auto">
            <a:xfrm>
              <a:off x="1008" y="2195"/>
              <a:ext cx="48" cy="192"/>
            </a:xfrm>
            <a:prstGeom prst="rect">
              <a:avLst/>
            </a:prstGeom>
            <a:solidFill>
              <a:srgbClr val="3333CC"/>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1" name="AutoShape 13"/>
            <p:cNvSpPr>
              <a:spLocks noChangeArrowheads="1"/>
            </p:cNvSpPr>
            <p:nvPr/>
          </p:nvSpPr>
          <p:spPr bwMode="auto">
            <a:xfrm>
              <a:off x="864" y="2147"/>
              <a:ext cx="336" cy="96"/>
            </a:xfrm>
            <a:prstGeom prst="can">
              <a:avLst>
                <a:gd name="adj" fmla="val 25000"/>
              </a:avLst>
            </a:prstGeom>
            <a:solidFill>
              <a:srgbClr val="FF9933"/>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2" name="Rectangle 14"/>
            <p:cNvSpPr>
              <a:spLocks noChangeArrowheads="1"/>
            </p:cNvSpPr>
            <p:nvPr/>
          </p:nvSpPr>
          <p:spPr bwMode="auto">
            <a:xfrm>
              <a:off x="96" y="2579"/>
              <a:ext cx="576" cy="240"/>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3" name="Rectangle 15"/>
            <p:cNvSpPr>
              <a:spLocks noChangeArrowheads="1"/>
            </p:cNvSpPr>
            <p:nvPr/>
          </p:nvSpPr>
          <p:spPr bwMode="auto">
            <a:xfrm>
              <a:off x="1392" y="2579"/>
              <a:ext cx="576" cy="240"/>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4" name="Rectangle 16"/>
            <p:cNvSpPr>
              <a:spLocks noChangeArrowheads="1"/>
            </p:cNvSpPr>
            <p:nvPr/>
          </p:nvSpPr>
          <p:spPr bwMode="auto">
            <a:xfrm>
              <a:off x="1968" y="2339"/>
              <a:ext cx="48" cy="672"/>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5" name="Rectangle 17"/>
            <p:cNvSpPr>
              <a:spLocks noChangeArrowheads="1"/>
            </p:cNvSpPr>
            <p:nvPr/>
          </p:nvSpPr>
          <p:spPr bwMode="auto">
            <a:xfrm>
              <a:off x="720" y="2339"/>
              <a:ext cx="48" cy="672"/>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6" name="Rectangle 18"/>
            <p:cNvSpPr>
              <a:spLocks noChangeArrowheads="1"/>
            </p:cNvSpPr>
            <p:nvPr/>
          </p:nvSpPr>
          <p:spPr bwMode="auto">
            <a:xfrm>
              <a:off x="1296" y="2339"/>
              <a:ext cx="48" cy="672"/>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7" name="AutoShape 19"/>
            <p:cNvSpPr>
              <a:spLocks noChangeArrowheads="1"/>
            </p:cNvSpPr>
            <p:nvPr/>
          </p:nvSpPr>
          <p:spPr bwMode="auto">
            <a:xfrm>
              <a:off x="144" y="2675"/>
              <a:ext cx="384" cy="96"/>
            </a:xfrm>
            <a:prstGeom prst="rightArrow">
              <a:avLst>
                <a:gd name="adj1" fmla="val 50000"/>
                <a:gd name="adj2" fmla="val 100000"/>
              </a:avLst>
            </a:prstGeom>
            <a:solidFill>
              <a:schemeClr val="tx1"/>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48" name="Text Box 20"/>
            <p:cNvSpPr txBox="1">
              <a:spLocks noChangeArrowheads="1"/>
            </p:cNvSpPr>
            <p:nvPr/>
          </p:nvSpPr>
          <p:spPr bwMode="auto">
            <a:xfrm>
              <a:off x="96" y="2771"/>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000000"/>
                  </a:solidFill>
                  <a:latin typeface="Times New Roman" pitchFamily="18" charset="0"/>
                </a:rPr>
                <a:t>ガス</a:t>
              </a:r>
            </a:p>
          </p:txBody>
        </p:sp>
        <p:sp>
          <p:nvSpPr>
            <p:cNvPr id="89149" name="Text Box 21"/>
            <p:cNvSpPr txBox="1">
              <a:spLocks noChangeArrowheads="1"/>
            </p:cNvSpPr>
            <p:nvPr/>
          </p:nvSpPr>
          <p:spPr bwMode="auto">
            <a:xfrm>
              <a:off x="720" y="2579"/>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b="1">
                  <a:solidFill>
                    <a:srgbClr val="000000"/>
                  </a:solidFill>
                  <a:latin typeface="Times New Roman" pitchFamily="18" charset="0"/>
                </a:rPr>
                <a:t>バルブ</a:t>
              </a:r>
            </a:p>
          </p:txBody>
        </p:sp>
      </p:grpSp>
      <p:grpSp>
        <p:nvGrpSpPr>
          <p:cNvPr id="89095" name="Group 62"/>
          <p:cNvGrpSpPr>
            <a:grpSpLocks/>
          </p:cNvGrpSpPr>
          <p:nvPr/>
        </p:nvGrpSpPr>
        <p:grpSpPr bwMode="auto">
          <a:xfrm>
            <a:off x="7480300" y="3314700"/>
            <a:ext cx="2819400" cy="1447800"/>
            <a:chOff x="3648" y="2147"/>
            <a:chExt cx="1776" cy="912"/>
          </a:xfrm>
        </p:grpSpPr>
        <p:sp>
          <p:nvSpPr>
            <p:cNvPr id="89122" name="Rectangle 23"/>
            <p:cNvSpPr>
              <a:spLocks noChangeArrowheads="1"/>
            </p:cNvSpPr>
            <p:nvPr/>
          </p:nvSpPr>
          <p:spPr bwMode="auto">
            <a:xfrm>
              <a:off x="3648" y="2387"/>
              <a:ext cx="48" cy="624"/>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23" name="Rectangle 24"/>
            <p:cNvSpPr>
              <a:spLocks noChangeArrowheads="1"/>
            </p:cNvSpPr>
            <p:nvPr/>
          </p:nvSpPr>
          <p:spPr bwMode="auto">
            <a:xfrm>
              <a:off x="3696" y="2579"/>
              <a:ext cx="480" cy="240"/>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24" name="Rectangle 25"/>
            <p:cNvSpPr>
              <a:spLocks noChangeArrowheads="1"/>
            </p:cNvSpPr>
            <p:nvPr/>
          </p:nvSpPr>
          <p:spPr bwMode="auto">
            <a:xfrm>
              <a:off x="4176" y="2387"/>
              <a:ext cx="48" cy="624"/>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25" name="Oval 26"/>
            <p:cNvSpPr>
              <a:spLocks noChangeArrowheads="1"/>
            </p:cNvSpPr>
            <p:nvPr/>
          </p:nvSpPr>
          <p:spPr bwMode="auto">
            <a:xfrm>
              <a:off x="4224" y="2483"/>
              <a:ext cx="624" cy="432"/>
            </a:xfrm>
            <a:prstGeom prst="ellipse">
              <a:avLst/>
            </a:prstGeom>
            <a:solidFill>
              <a:srgbClr val="FF9933"/>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26" name="Rectangle 27"/>
            <p:cNvSpPr>
              <a:spLocks noChangeArrowheads="1"/>
            </p:cNvSpPr>
            <p:nvPr/>
          </p:nvSpPr>
          <p:spPr bwMode="auto">
            <a:xfrm>
              <a:off x="4848" y="2387"/>
              <a:ext cx="48" cy="624"/>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27" name="Rectangle 28"/>
            <p:cNvSpPr>
              <a:spLocks noChangeArrowheads="1"/>
            </p:cNvSpPr>
            <p:nvPr/>
          </p:nvSpPr>
          <p:spPr bwMode="auto">
            <a:xfrm>
              <a:off x="4896" y="2579"/>
              <a:ext cx="528" cy="240"/>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28" name="Rectangle 29"/>
            <p:cNvSpPr>
              <a:spLocks noChangeArrowheads="1"/>
            </p:cNvSpPr>
            <p:nvPr/>
          </p:nvSpPr>
          <p:spPr bwMode="auto">
            <a:xfrm>
              <a:off x="4416" y="2387"/>
              <a:ext cx="240" cy="96"/>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29" name="Rectangle 30"/>
            <p:cNvSpPr>
              <a:spLocks noChangeArrowheads="1"/>
            </p:cNvSpPr>
            <p:nvPr/>
          </p:nvSpPr>
          <p:spPr bwMode="auto">
            <a:xfrm>
              <a:off x="4512" y="2195"/>
              <a:ext cx="48" cy="192"/>
            </a:xfrm>
            <a:prstGeom prst="rect">
              <a:avLst/>
            </a:prstGeom>
            <a:solidFill>
              <a:srgbClr val="3333CC"/>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0" name="AutoShape 31"/>
            <p:cNvSpPr>
              <a:spLocks noChangeArrowheads="1"/>
            </p:cNvSpPr>
            <p:nvPr/>
          </p:nvSpPr>
          <p:spPr bwMode="auto">
            <a:xfrm>
              <a:off x="4368" y="2147"/>
              <a:ext cx="336" cy="96"/>
            </a:xfrm>
            <a:prstGeom prst="can">
              <a:avLst>
                <a:gd name="adj" fmla="val 25000"/>
              </a:avLst>
            </a:prstGeom>
            <a:solidFill>
              <a:srgbClr val="FF9933"/>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1" name="Rectangle 32"/>
            <p:cNvSpPr>
              <a:spLocks noChangeArrowheads="1"/>
            </p:cNvSpPr>
            <p:nvPr/>
          </p:nvSpPr>
          <p:spPr bwMode="auto">
            <a:xfrm>
              <a:off x="4224" y="2387"/>
              <a:ext cx="48" cy="624"/>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2" name="Rectangle 33"/>
            <p:cNvSpPr>
              <a:spLocks noChangeArrowheads="1"/>
            </p:cNvSpPr>
            <p:nvPr/>
          </p:nvSpPr>
          <p:spPr bwMode="auto">
            <a:xfrm>
              <a:off x="4800" y="2387"/>
              <a:ext cx="48" cy="624"/>
            </a:xfrm>
            <a:prstGeom prst="rect">
              <a:avLst/>
            </a:prstGeom>
            <a:solidFill>
              <a:srgbClr val="FF993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3" name="AutoShape 34"/>
            <p:cNvSpPr>
              <a:spLocks noChangeArrowheads="1"/>
            </p:cNvSpPr>
            <p:nvPr/>
          </p:nvSpPr>
          <p:spPr bwMode="auto">
            <a:xfrm>
              <a:off x="5040" y="2675"/>
              <a:ext cx="336" cy="96"/>
            </a:xfrm>
            <a:prstGeom prst="rightArrow">
              <a:avLst>
                <a:gd name="adj1" fmla="val 50000"/>
                <a:gd name="adj2" fmla="val 87500"/>
              </a:avLst>
            </a:prstGeom>
            <a:solidFill>
              <a:schemeClr val="tx1"/>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134" name="Text Box 35"/>
            <p:cNvSpPr txBox="1">
              <a:spLocks noChangeArrowheads="1"/>
            </p:cNvSpPr>
            <p:nvPr/>
          </p:nvSpPr>
          <p:spPr bwMode="auto">
            <a:xfrm>
              <a:off x="4944" y="2771"/>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000000"/>
                  </a:solidFill>
                  <a:latin typeface="Times New Roman" pitchFamily="18" charset="0"/>
                </a:rPr>
                <a:t>ガス</a:t>
              </a:r>
            </a:p>
          </p:txBody>
        </p:sp>
        <p:sp>
          <p:nvSpPr>
            <p:cNvPr id="89135" name="Text Box 36"/>
            <p:cNvSpPr txBox="1">
              <a:spLocks noChangeArrowheads="1"/>
            </p:cNvSpPr>
            <p:nvPr/>
          </p:nvSpPr>
          <p:spPr bwMode="auto">
            <a:xfrm>
              <a:off x="4176" y="2579"/>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000" b="1">
                  <a:solidFill>
                    <a:srgbClr val="000000"/>
                  </a:solidFill>
                  <a:latin typeface="Times New Roman" pitchFamily="18" charset="0"/>
                </a:rPr>
                <a:t>バルブ</a:t>
              </a:r>
            </a:p>
          </p:txBody>
        </p:sp>
      </p:grpSp>
      <p:sp>
        <p:nvSpPr>
          <p:cNvPr id="89096" name="Rectangle 40"/>
          <p:cNvSpPr>
            <a:spLocks noChangeArrowheads="1"/>
          </p:cNvSpPr>
          <p:nvPr/>
        </p:nvSpPr>
        <p:spPr bwMode="auto">
          <a:xfrm>
            <a:off x="4900613" y="3465513"/>
            <a:ext cx="76200" cy="1371600"/>
          </a:xfrm>
          <a:prstGeom prst="rect">
            <a:avLst/>
          </a:prstGeom>
          <a:solidFill>
            <a:srgbClr val="000000"/>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097" name="Rectangle 41"/>
          <p:cNvSpPr>
            <a:spLocks noChangeArrowheads="1"/>
          </p:cNvSpPr>
          <p:nvPr/>
        </p:nvSpPr>
        <p:spPr bwMode="auto">
          <a:xfrm>
            <a:off x="7415213" y="3465513"/>
            <a:ext cx="76200" cy="1447800"/>
          </a:xfrm>
          <a:prstGeom prst="rect">
            <a:avLst/>
          </a:prstGeom>
          <a:solidFill>
            <a:srgbClr val="000000"/>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000"/>
          </a:p>
        </p:txBody>
      </p:sp>
      <p:sp>
        <p:nvSpPr>
          <p:cNvPr id="89098" name="Text Box 42"/>
          <p:cNvSpPr txBox="1">
            <a:spLocks noChangeArrowheads="1"/>
          </p:cNvSpPr>
          <p:nvPr/>
        </p:nvSpPr>
        <p:spPr bwMode="auto">
          <a:xfrm>
            <a:off x="6818313" y="2981326"/>
            <a:ext cx="1143000" cy="46672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仕切板</a:t>
            </a:r>
          </a:p>
        </p:txBody>
      </p:sp>
      <p:sp>
        <p:nvSpPr>
          <p:cNvPr id="89099" name="Line 45"/>
          <p:cNvSpPr>
            <a:spLocks noChangeShapeType="1"/>
          </p:cNvSpPr>
          <p:nvPr/>
        </p:nvSpPr>
        <p:spPr bwMode="auto">
          <a:xfrm>
            <a:off x="4748213" y="3846513"/>
            <a:ext cx="304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9100" name="Line 46"/>
          <p:cNvSpPr>
            <a:spLocks noChangeShapeType="1"/>
          </p:cNvSpPr>
          <p:nvPr/>
        </p:nvSpPr>
        <p:spPr bwMode="auto">
          <a:xfrm>
            <a:off x="4748213" y="4456113"/>
            <a:ext cx="304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9101" name="Line 47"/>
          <p:cNvSpPr>
            <a:spLocks noChangeShapeType="1"/>
          </p:cNvSpPr>
          <p:nvPr/>
        </p:nvSpPr>
        <p:spPr bwMode="auto">
          <a:xfrm>
            <a:off x="7339013" y="3846513"/>
            <a:ext cx="304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9102" name="Line 48"/>
          <p:cNvSpPr>
            <a:spLocks noChangeShapeType="1"/>
          </p:cNvSpPr>
          <p:nvPr/>
        </p:nvSpPr>
        <p:spPr bwMode="auto">
          <a:xfrm>
            <a:off x="7339013" y="4532313"/>
            <a:ext cx="304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9105" name="Text Box 50"/>
          <p:cNvSpPr txBox="1">
            <a:spLocks noChangeArrowheads="1"/>
          </p:cNvSpPr>
          <p:nvPr/>
        </p:nvSpPr>
        <p:spPr bwMode="auto">
          <a:xfrm>
            <a:off x="3060700" y="28575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000000"/>
                </a:solidFill>
                <a:latin typeface="Times New Roman" pitchFamily="18" charset="0"/>
              </a:rPr>
              <a:t>閉</a:t>
            </a:r>
          </a:p>
        </p:txBody>
      </p:sp>
      <p:sp>
        <p:nvSpPr>
          <p:cNvPr id="89106" name="Text Box 51"/>
          <p:cNvSpPr txBox="1">
            <a:spLocks noChangeArrowheads="1"/>
          </p:cNvSpPr>
          <p:nvPr/>
        </p:nvSpPr>
        <p:spPr bwMode="auto">
          <a:xfrm>
            <a:off x="8639175" y="28575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000000"/>
                </a:solidFill>
                <a:latin typeface="Times New Roman" pitchFamily="18" charset="0"/>
              </a:rPr>
              <a:t>閉</a:t>
            </a:r>
          </a:p>
        </p:txBody>
      </p:sp>
      <p:sp>
        <p:nvSpPr>
          <p:cNvPr id="89107" name="Text Box 52"/>
          <p:cNvSpPr txBox="1">
            <a:spLocks noChangeArrowheads="1"/>
          </p:cNvSpPr>
          <p:nvPr/>
        </p:nvSpPr>
        <p:spPr bwMode="auto">
          <a:xfrm>
            <a:off x="3617952" y="2259013"/>
            <a:ext cx="553998"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FF0000"/>
                </a:solidFill>
                <a:latin typeface="Times New Roman" pitchFamily="18" charset="0"/>
              </a:rPr>
              <a:t>操作禁止</a:t>
            </a:r>
          </a:p>
        </p:txBody>
      </p:sp>
      <p:sp>
        <p:nvSpPr>
          <p:cNvPr id="89108" name="Text Box 55"/>
          <p:cNvSpPr txBox="1">
            <a:spLocks noChangeArrowheads="1"/>
          </p:cNvSpPr>
          <p:nvPr/>
        </p:nvSpPr>
        <p:spPr bwMode="auto">
          <a:xfrm>
            <a:off x="8094702" y="2201863"/>
            <a:ext cx="553998"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solidFill>
                  <a:srgbClr val="FF0000"/>
                </a:solidFill>
                <a:latin typeface="Times New Roman" pitchFamily="18" charset="0"/>
              </a:rPr>
              <a:t>操作禁止</a:t>
            </a:r>
          </a:p>
        </p:txBody>
      </p:sp>
      <p:sp>
        <p:nvSpPr>
          <p:cNvPr id="89109" name="Text Box 42"/>
          <p:cNvSpPr txBox="1">
            <a:spLocks noChangeArrowheads="1"/>
          </p:cNvSpPr>
          <p:nvPr/>
        </p:nvSpPr>
        <p:spPr bwMode="auto">
          <a:xfrm>
            <a:off x="1693864" y="2500313"/>
            <a:ext cx="1152525" cy="83185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施錠、封印等</a:t>
            </a:r>
          </a:p>
        </p:txBody>
      </p:sp>
      <p:cxnSp>
        <p:nvCxnSpPr>
          <p:cNvPr id="89110" name="直線矢印コネクタ 62"/>
          <p:cNvCxnSpPr>
            <a:cxnSpLocks noChangeShapeType="1"/>
          </p:cNvCxnSpPr>
          <p:nvPr/>
        </p:nvCxnSpPr>
        <p:spPr bwMode="auto">
          <a:xfrm>
            <a:off x="2809876" y="3119439"/>
            <a:ext cx="379413" cy="242887"/>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9111" name="Text Box 52"/>
          <p:cNvSpPr txBox="1">
            <a:spLocks noChangeArrowheads="1"/>
          </p:cNvSpPr>
          <p:nvPr/>
        </p:nvSpPr>
        <p:spPr bwMode="auto">
          <a:xfrm rot="-691129">
            <a:off x="5124292" y="3581401"/>
            <a:ext cx="492443" cy="1408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solidFill>
                  <a:srgbClr val="FF0000"/>
                </a:solidFill>
                <a:latin typeface="Times New Roman" pitchFamily="18" charset="0"/>
              </a:rPr>
              <a:t>取外し禁止</a:t>
            </a:r>
          </a:p>
        </p:txBody>
      </p:sp>
      <p:sp>
        <p:nvSpPr>
          <p:cNvPr id="89112" name="Text Box 52"/>
          <p:cNvSpPr txBox="1">
            <a:spLocks noChangeArrowheads="1"/>
          </p:cNvSpPr>
          <p:nvPr/>
        </p:nvSpPr>
        <p:spPr bwMode="auto">
          <a:xfrm rot="945269">
            <a:off x="6737192" y="3532189"/>
            <a:ext cx="492443" cy="14049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solidFill>
                  <a:srgbClr val="FF0000"/>
                </a:solidFill>
                <a:latin typeface="Times New Roman" pitchFamily="18" charset="0"/>
              </a:rPr>
              <a:t>取外し禁止</a:t>
            </a:r>
          </a:p>
        </p:txBody>
      </p:sp>
      <p:sp>
        <p:nvSpPr>
          <p:cNvPr id="89113" name="Text Box 42"/>
          <p:cNvSpPr txBox="1">
            <a:spLocks noChangeArrowheads="1"/>
          </p:cNvSpPr>
          <p:nvPr/>
        </p:nvSpPr>
        <p:spPr bwMode="auto">
          <a:xfrm>
            <a:off x="9420225" y="2617788"/>
            <a:ext cx="1150938" cy="830262"/>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施錠、封印等</a:t>
            </a:r>
          </a:p>
        </p:txBody>
      </p:sp>
      <p:cxnSp>
        <p:nvCxnSpPr>
          <p:cNvPr id="89114" name="直線矢印コネクタ 64"/>
          <p:cNvCxnSpPr>
            <a:cxnSpLocks noChangeShapeType="1"/>
          </p:cNvCxnSpPr>
          <p:nvPr/>
        </p:nvCxnSpPr>
        <p:spPr bwMode="auto">
          <a:xfrm rot="10800000" flipV="1">
            <a:off x="9145589" y="3119438"/>
            <a:ext cx="287337" cy="2159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9115" name="Text Box 76"/>
          <p:cNvSpPr txBox="1">
            <a:spLocks noChangeArrowheads="1"/>
          </p:cNvSpPr>
          <p:nvPr/>
        </p:nvSpPr>
        <p:spPr bwMode="auto">
          <a:xfrm>
            <a:off x="7681913" y="5127625"/>
            <a:ext cx="2735262" cy="83185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修理、清掃</a:t>
            </a:r>
            <a:r>
              <a:rPr lang="ja-JP" altLang="en-US" sz="2400">
                <a:solidFill>
                  <a:srgbClr val="FF0000"/>
                </a:solidFill>
              </a:rPr>
              <a:t>終了後の作動確認</a:t>
            </a:r>
          </a:p>
        </p:txBody>
      </p:sp>
      <p:sp>
        <p:nvSpPr>
          <p:cNvPr id="89116" name="Text Box 77"/>
          <p:cNvSpPr txBox="1">
            <a:spLocks noChangeArrowheads="1"/>
          </p:cNvSpPr>
          <p:nvPr/>
        </p:nvSpPr>
        <p:spPr bwMode="auto">
          <a:xfrm>
            <a:off x="2438401" y="1377951"/>
            <a:ext cx="5514975" cy="4667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rgbClr val="FF0000"/>
                </a:solidFill>
              </a:rPr>
              <a:t>ガス設備を開放</a:t>
            </a:r>
            <a:r>
              <a:rPr lang="ja-JP" altLang="en-US" sz="2400"/>
              <a:t>して修理、清掃時の措置</a:t>
            </a:r>
          </a:p>
        </p:txBody>
      </p:sp>
      <p:sp>
        <p:nvSpPr>
          <p:cNvPr id="89117" name="Text Box 42"/>
          <p:cNvSpPr txBox="1">
            <a:spLocks noChangeArrowheads="1"/>
          </p:cNvSpPr>
          <p:nvPr/>
        </p:nvSpPr>
        <p:spPr bwMode="auto">
          <a:xfrm>
            <a:off x="4421188" y="3052764"/>
            <a:ext cx="1143000" cy="46672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a:latin typeface="Times New Roman" pitchFamily="18" charset="0"/>
              </a:rPr>
              <a:t>仕切板</a:t>
            </a:r>
          </a:p>
        </p:txBody>
      </p:sp>
      <p:grpSp>
        <p:nvGrpSpPr>
          <p:cNvPr id="89118" name="Group 79"/>
          <p:cNvGrpSpPr>
            <a:grpSpLocks/>
          </p:cNvGrpSpPr>
          <p:nvPr/>
        </p:nvGrpSpPr>
        <p:grpSpPr bwMode="auto">
          <a:xfrm>
            <a:off x="5332413" y="1992309"/>
            <a:ext cx="1422400" cy="695324"/>
            <a:chOff x="521" y="3472"/>
            <a:chExt cx="895" cy="438"/>
          </a:xfrm>
        </p:grpSpPr>
        <p:sp>
          <p:nvSpPr>
            <p:cNvPr id="89120" name="AutoShape 80"/>
            <p:cNvSpPr>
              <a:spLocks noChangeArrowheads="1"/>
            </p:cNvSpPr>
            <p:nvPr/>
          </p:nvSpPr>
          <p:spPr bwMode="auto">
            <a:xfrm rot="10800000">
              <a:off x="537" y="3476"/>
              <a:ext cx="879" cy="434"/>
            </a:xfrm>
            <a:prstGeom prst="upArrowCallout">
              <a:avLst>
                <a:gd name="adj1" fmla="val 47813"/>
                <a:gd name="adj2" fmla="val 57376"/>
                <a:gd name="adj3" fmla="val 19162"/>
                <a:gd name="adj4" fmla="val 66667"/>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en-US" sz="2400"/>
            </a:p>
          </p:txBody>
        </p:sp>
        <p:sp>
          <p:nvSpPr>
            <p:cNvPr id="89121" name="Text Box 81"/>
            <p:cNvSpPr txBox="1">
              <a:spLocks noChangeArrowheads="1"/>
            </p:cNvSpPr>
            <p:nvPr/>
          </p:nvSpPr>
          <p:spPr bwMode="auto">
            <a:xfrm>
              <a:off x="521" y="3472"/>
              <a:ext cx="8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例示基準</a:t>
              </a:r>
            </a:p>
          </p:txBody>
        </p:sp>
      </p:grpSp>
      <p:sp>
        <p:nvSpPr>
          <p:cNvPr id="89119" name="Text Box 13"/>
          <p:cNvSpPr txBox="1">
            <a:spLocks noChangeArrowheads="1"/>
          </p:cNvSpPr>
          <p:nvPr/>
        </p:nvSpPr>
        <p:spPr bwMode="auto">
          <a:xfrm>
            <a:off x="2776538" y="6219825"/>
            <a:ext cx="712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prstDash val="sysDot"/>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（貯蔵所、消費施設の修理、清掃においても同様）</a:t>
            </a:r>
          </a:p>
        </p:txBody>
      </p:sp>
      <p:sp>
        <p:nvSpPr>
          <p:cNvPr id="2" name="Text Box 2">
            <a:extLst>
              <a:ext uri="{FF2B5EF4-FFF2-40B4-BE49-F238E27FC236}">
                <a16:creationId xmlns:a16="http://schemas.microsoft.com/office/drawing/2014/main" id="{7F9C2D67-B344-8113-4DB3-5D6D15A7FEBF}"/>
              </a:ext>
            </a:extLst>
          </p:cNvPr>
          <p:cNvSpPr txBox="1">
            <a:spLocks noChangeArrowheads="1"/>
          </p:cNvSpPr>
          <p:nvPr/>
        </p:nvSpPr>
        <p:spPr bwMode="auto">
          <a:xfrm>
            <a:off x="2574131" y="139755"/>
            <a:ext cx="4917282" cy="830997"/>
          </a:xfrm>
          <a:prstGeom prst="rect">
            <a:avLst/>
          </a:prstGeom>
          <a:solidFill>
            <a:schemeClr val="accent2">
              <a:lumMod val="20000"/>
              <a:lumOff val="80000"/>
            </a:schemeClr>
          </a:solidFill>
          <a:ln w="57150" cmpd="thickThin">
            <a:solidFill>
              <a:srgbClr val="C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400" b="1" i="1" dirty="0">
                <a:latin typeface="Times New Roman" pitchFamily="18" charset="0"/>
              </a:rPr>
              <a:t>ガス設備の修理、清掃作業における危険を防止する措置（２）</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9" y="3071813"/>
            <a:ext cx="52482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1" y="857251"/>
            <a:ext cx="52863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6"/>
          <p:cNvSpPr txBox="1">
            <a:spLocks noChangeArrowheads="1"/>
          </p:cNvSpPr>
          <p:nvPr/>
        </p:nvSpPr>
        <p:spPr bwMode="auto">
          <a:xfrm>
            <a:off x="4881563" y="357189"/>
            <a:ext cx="2286000" cy="708025"/>
          </a:xfrm>
          <a:prstGeom prst="rect">
            <a:avLst/>
          </a:prstGeom>
          <a:solidFill>
            <a:schemeClr val="bg1"/>
          </a:solidFill>
          <a:ln w="57150" cmpd="thickThin">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b="1">
                <a:solidFill>
                  <a:srgbClr val="000000"/>
                </a:solidFill>
                <a:latin typeface="Times New Roman" pitchFamily="18" charset="0"/>
              </a:rPr>
              <a:t>埋設管工事ミスによる死亡事故例</a:t>
            </a:r>
          </a:p>
        </p:txBody>
      </p:sp>
      <p:sp>
        <p:nvSpPr>
          <p:cNvPr id="92166" name="Text Box 6"/>
          <p:cNvSpPr txBox="1">
            <a:spLocks noChangeArrowheads="1"/>
          </p:cNvSpPr>
          <p:nvPr/>
        </p:nvSpPr>
        <p:spPr bwMode="auto">
          <a:xfrm>
            <a:off x="6453188" y="6286501"/>
            <a:ext cx="4214812" cy="307975"/>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400" b="1">
                <a:solidFill>
                  <a:srgbClr val="000000"/>
                </a:solidFill>
                <a:latin typeface="Times New Roman" pitchFamily="18" charset="0"/>
              </a:rPr>
              <a:t>ＫＨＫ　平成１８年度学習プログラム「設備工事」より</a:t>
            </a:r>
          </a:p>
        </p:txBody>
      </p:sp>
      <p:sp>
        <p:nvSpPr>
          <p:cNvPr id="92167" name="Text Box 6"/>
          <p:cNvSpPr txBox="1">
            <a:spLocks noChangeArrowheads="1"/>
          </p:cNvSpPr>
          <p:nvPr/>
        </p:nvSpPr>
        <p:spPr bwMode="auto">
          <a:xfrm>
            <a:off x="2166939" y="4143376"/>
            <a:ext cx="2714625" cy="2246313"/>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b="1">
                <a:solidFill>
                  <a:srgbClr val="000000"/>
                </a:solidFill>
                <a:latin typeface="Times New Roman" pitchFamily="18" charset="0"/>
              </a:rPr>
              <a:t>　消費者へのガスの供給を止めないまま、地面を掘削し、図のような体勢でのぞき込んだため、滞留した漏えいガスを吸引して酸欠事故となった。</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3647729" y="3212977"/>
            <a:ext cx="1652265" cy="8765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4" name="AutoShape 13"/>
          <p:cNvSpPr>
            <a:spLocks noChangeArrowheads="1"/>
          </p:cNvSpPr>
          <p:nvPr/>
        </p:nvSpPr>
        <p:spPr bwMode="auto">
          <a:xfrm>
            <a:off x="3574382" y="5187950"/>
            <a:ext cx="433387" cy="576262"/>
          </a:xfrm>
          <a:prstGeom prst="rightArrow">
            <a:avLst>
              <a:gd name="adj1" fmla="val 50000"/>
              <a:gd name="adj2" fmla="val 468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34818" name="Oval 51"/>
          <p:cNvSpPr>
            <a:spLocks noChangeArrowheads="1"/>
          </p:cNvSpPr>
          <p:nvPr/>
        </p:nvSpPr>
        <p:spPr bwMode="auto">
          <a:xfrm>
            <a:off x="8362950" y="1100138"/>
            <a:ext cx="1081088" cy="2087562"/>
          </a:xfrm>
          <a:prstGeom prst="ellipse">
            <a:avLst/>
          </a:prstGeom>
          <a:solidFill>
            <a:schemeClr val="accent1">
              <a:lumMod val="20000"/>
              <a:lumOff val="80000"/>
            </a:schemeClr>
          </a:solidFill>
          <a:ln w="19050">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34819" name="Text Box 2"/>
          <p:cNvSpPr txBox="1">
            <a:spLocks noChangeArrowheads="1"/>
          </p:cNvSpPr>
          <p:nvPr/>
        </p:nvSpPr>
        <p:spPr bwMode="auto">
          <a:xfrm>
            <a:off x="4121150" y="95251"/>
            <a:ext cx="3240088" cy="461665"/>
          </a:xfrm>
          <a:prstGeom prst="rect">
            <a:avLst/>
          </a:prstGeom>
          <a:solidFill>
            <a:schemeClr val="accent2">
              <a:lumMod val="20000"/>
              <a:lumOff val="80000"/>
            </a:schemeClr>
          </a:solidFill>
          <a:ln w="57150" cmpd="thickThin">
            <a:solidFill>
              <a:schemeClr val="tx1"/>
            </a:solidFill>
            <a:miter lim="800000"/>
            <a:headEnd/>
            <a:tailEnd/>
          </a:ln>
          <a:effec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t>製造許可・製造事業届</a:t>
            </a:r>
          </a:p>
        </p:txBody>
      </p:sp>
      <p:sp>
        <p:nvSpPr>
          <p:cNvPr id="34820" name="Text Box 3"/>
          <p:cNvSpPr txBox="1">
            <a:spLocks noChangeArrowheads="1"/>
          </p:cNvSpPr>
          <p:nvPr/>
        </p:nvSpPr>
        <p:spPr bwMode="auto">
          <a:xfrm>
            <a:off x="8760196" y="291532"/>
            <a:ext cx="3091493" cy="40011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法第５条１項１号、２項１号</a:t>
            </a:r>
          </a:p>
        </p:txBody>
      </p:sp>
      <p:sp>
        <p:nvSpPr>
          <p:cNvPr id="34821" name="Text Box 7"/>
          <p:cNvSpPr txBox="1">
            <a:spLocks noChangeArrowheads="1"/>
          </p:cNvSpPr>
          <p:nvPr/>
        </p:nvSpPr>
        <p:spPr bwMode="auto">
          <a:xfrm>
            <a:off x="1648501" y="4437064"/>
            <a:ext cx="2031325" cy="2339975"/>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処理能力が所定の値未満の設備で高圧ガスの製造の事業をしようとする者</a:t>
            </a:r>
          </a:p>
        </p:txBody>
      </p:sp>
      <p:sp>
        <p:nvSpPr>
          <p:cNvPr id="34822" name="Oval 11"/>
          <p:cNvSpPr>
            <a:spLocks noChangeArrowheads="1"/>
          </p:cNvSpPr>
          <p:nvPr/>
        </p:nvSpPr>
        <p:spPr bwMode="auto">
          <a:xfrm>
            <a:off x="4002087" y="4316413"/>
            <a:ext cx="1297906" cy="220821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000"/>
          </a:p>
        </p:txBody>
      </p:sp>
      <p:sp>
        <p:nvSpPr>
          <p:cNvPr id="34823" name="Text Box 12"/>
          <p:cNvSpPr txBox="1">
            <a:spLocks noChangeArrowheads="1"/>
          </p:cNvSpPr>
          <p:nvPr/>
        </p:nvSpPr>
        <p:spPr bwMode="auto">
          <a:xfrm>
            <a:off x="3972707" y="4643439"/>
            <a:ext cx="1327286" cy="166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dirty="0"/>
              <a:t>事業所ごとに、</a:t>
            </a:r>
          </a:p>
          <a:p>
            <a:pPr eaLnBrk="1" hangingPunct="1">
              <a:lnSpc>
                <a:spcPct val="50000"/>
              </a:lnSpc>
              <a:spcBef>
                <a:spcPct val="50000"/>
              </a:spcBef>
              <a:buFontTx/>
              <a:buNone/>
            </a:pPr>
            <a:r>
              <a:rPr lang="ja-JP" altLang="en-US" sz="1800" dirty="0"/>
              <a:t>事業開始の日の</a:t>
            </a:r>
          </a:p>
          <a:p>
            <a:pPr eaLnBrk="1" hangingPunct="1">
              <a:lnSpc>
                <a:spcPct val="50000"/>
              </a:lnSpc>
              <a:spcBef>
                <a:spcPct val="50000"/>
              </a:spcBef>
              <a:buFontTx/>
              <a:buNone/>
            </a:pPr>
            <a:r>
              <a:rPr lang="ja-JP" altLang="en-US" sz="1800" dirty="0"/>
              <a:t>　　日前までに</a:t>
            </a:r>
          </a:p>
          <a:p>
            <a:pPr eaLnBrk="1" hangingPunct="1">
              <a:lnSpc>
                <a:spcPct val="50000"/>
              </a:lnSpc>
              <a:spcBef>
                <a:spcPct val="50000"/>
              </a:spcBef>
              <a:buFontTx/>
              <a:buNone/>
            </a:pPr>
            <a:r>
              <a:rPr lang="ja-JP" altLang="en-US" sz="1800" dirty="0"/>
              <a:t>知事等に届出</a:t>
            </a:r>
          </a:p>
        </p:txBody>
      </p:sp>
      <p:sp>
        <p:nvSpPr>
          <p:cNvPr id="34825" name="Text Box 14"/>
          <p:cNvSpPr txBox="1">
            <a:spLocks noChangeArrowheads="1"/>
          </p:cNvSpPr>
          <p:nvPr/>
        </p:nvSpPr>
        <p:spPr bwMode="auto">
          <a:xfrm>
            <a:off x="1103555" y="491587"/>
            <a:ext cx="20891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C00000"/>
                </a:solidFill>
              </a:rPr>
              <a:t>第一種製造者</a:t>
            </a:r>
          </a:p>
        </p:txBody>
      </p:sp>
      <p:sp>
        <p:nvSpPr>
          <p:cNvPr id="34826" name="Text Box 15"/>
          <p:cNvSpPr txBox="1">
            <a:spLocks noChangeArrowheads="1"/>
          </p:cNvSpPr>
          <p:nvPr/>
        </p:nvSpPr>
        <p:spPr bwMode="auto">
          <a:xfrm>
            <a:off x="1671259" y="1090620"/>
            <a:ext cx="1661993" cy="2560638"/>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処理能力が所定の値以上の設備で高圧ガスの製造をしようとする者</a:t>
            </a:r>
          </a:p>
        </p:txBody>
      </p:sp>
      <p:sp>
        <p:nvSpPr>
          <p:cNvPr id="34827" name="Text Box 16"/>
          <p:cNvSpPr txBox="1">
            <a:spLocks noChangeArrowheads="1"/>
          </p:cNvSpPr>
          <p:nvPr/>
        </p:nvSpPr>
        <p:spPr bwMode="auto">
          <a:xfrm>
            <a:off x="8457208" y="1343026"/>
            <a:ext cx="923330" cy="165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施設の設置工事着工</a:t>
            </a:r>
          </a:p>
        </p:txBody>
      </p:sp>
      <p:sp>
        <p:nvSpPr>
          <p:cNvPr id="34828" name="Oval 19"/>
          <p:cNvSpPr>
            <a:spLocks noChangeArrowheads="1"/>
          </p:cNvSpPr>
          <p:nvPr/>
        </p:nvSpPr>
        <p:spPr bwMode="auto">
          <a:xfrm>
            <a:off x="4305300" y="1041401"/>
            <a:ext cx="1238250" cy="2506663"/>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34829" name="Text Box 20"/>
          <p:cNvSpPr txBox="1">
            <a:spLocks noChangeArrowheads="1"/>
          </p:cNvSpPr>
          <p:nvPr/>
        </p:nvSpPr>
        <p:spPr bwMode="auto">
          <a:xfrm>
            <a:off x="4511825" y="1163192"/>
            <a:ext cx="800219"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事業所ごとに、知事等に許可申請</a:t>
            </a:r>
          </a:p>
        </p:txBody>
      </p:sp>
      <p:sp>
        <p:nvSpPr>
          <p:cNvPr id="34830" name="AutoShape 21"/>
          <p:cNvSpPr>
            <a:spLocks noChangeArrowheads="1"/>
          </p:cNvSpPr>
          <p:nvPr/>
        </p:nvSpPr>
        <p:spPr bwMode="auto">
          <a:xfrm>
            <a:off x="3427510" y="1997076"/>
            <a:ext cx="877791" cy="576263"/>
          </a:xfrm>
          <a:prstGeom prst="rightArrow">
            <a:avLst>
              <a:gd name="adj1" fmla="val 50000"/>
              <a:gd name="adj2" fmla="val 2630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34831" name="Oval 22"/>
          <p:cNvSpPr>
            <a:spLocks noChangeArrowheads="1"/>
          </p:cNvSpPr>
          <p:nvPr/>
        </p:nvSpPr>
        <p:spPr bwMode="auto">
          <a:xfrm>
            <a:off x="6653212" y="1343026"/>
            <a:ext cx="603251" cy="1839913"/>
          </a:xfrm>
          <a:prstGeom prst="ellipse">
            <a:avLst/>
          </a:prstGeom>
          <a:solidFill>
            <a:schemeClr val="accent1">
              <a:lumMod val="20000"/>
              <a:lumOff val="80000"/>
            </a:schemeClr>
          </a:solidFill>
          <a:ln w="19050">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34832" name="Text Box 23"/>
          <p:cNvSpPr txBox="1">
            <a:spLocks noChangeArrowheads="1"/>
          </p:cNvSpPr>
          <p:nvPr/>
        </p:nvSpPr>
        <p:spPr bwMode="auto">
          <a:xfrm>
            <a:off x="6714216" y="1452562"/>
            <a:ext cx="492443" cy="1654621"/>
          </a:xfrm>
          <a:prstGeom prst="rect">
            <a:avLst/>
          </a:prstGeom>
          <a:noFill/>
          <a:ln>
            <a:noFill/>
          </a:ln>
          <a:effectLst/>
        </p:spPr>
        <p:txBody>
          <a:bodyPr vert="eaVert"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知事等の許可</a:t>
            </a:r>
          </a:p>
        </p:txBody>
      </p:sp>
      <p:sp>
        <p:nvSpPr>
          <p:cNvPr id="34833" name="AutoShape 24"/>
          <p:cNvSpPr>
            <a:spLocks noChangeArrowheads="1"/>
          </p:cNvSpPr>
          <p:nvPr/>
        </p:nvSpPr>
        <p:spPr bwMode="auto">
          <a:xfrm>
            <a:off x="5554663" y="1963738"/>
            <a:ext cx="1085850" cy="576262"/>
          </a:xfrm>
          <a:prstGeom prst="rightArrow">
            <a:avLst>
              <a:gd name="adj1" fmla="val 50000"/>
              <a:gd name="adj2" fmla="val 4710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34834" name="AutoShape 25"/>
          <p:cNvSpPr>
            <a:spLocks noChangeArrowheads="1"/>
          </p:cNvSpPr>
          <p:nvPr/>
        </p:nvSpPr>
        <p:spPr bwMode="auto">
          <a:xfrm>
            <a:off x="7256464" y="1976438"/>
            <a:ext cx="1150937" cy="576262"/>
          </a:xfrm>
          <a:prstGeom prst="rightArrow">
            <a:avLst>
              <a:gd name="adj1" fmla="val 50000"/>
              <a:gd name="adj2" fmla="val 4993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34835" name="Text Box 39"/>
          <p:cNvSpPr txBox="1">
            <a:spLocks noChangeArrowheads="1"/>
          </p:cNvSpPr>
          <p:nvPr/>
        </p:nvSpPr>
        <p:spPr bwMode="auto">
          <a:xfrm>
            <a:off x="1111716" y="3858707"/>
            <a:ext cx="20891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solidFill>
                  <a:srgbClr val="C00000"/>
                </a:solidFill>
              </a:rPr>
              <a:t>第二種製造者</a:t>
            </a:r>
          </a:p>
        </p:txBody>
      </p:sp>
      <p:sp>
        <p:nvSpPr>
          <p:cNvPr id="34840" name="正方形/長方形 3"/>
          <p:cNvSpPr>
            <a:spLocks noChangeArrowheads="1"/>
          </p:cNvSpPr>
          <p:nvPr/>
        </p:nvSpPr>
        <p:spPr bwMode="auto">
          <a:xfrm>
            <a:off x="4305301" y="4643438"/>
            <a:ext cx="498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dirty="0"/>
              <a:t>２０</a:t>
            </a:r>
          </a:p>
        </p:txBody>
      </p:sp>
      <p:sp>
        <p:nvSpPr>
          <p:cNvPr id="25" name="Text Box 24"/>
          <p:cNvSpPr txBox="1">
            <a:spLocks noChangeArrowheads="1"/>
          </p:cNvSpPr>
          <p:nvPr/>
        </p:nvSpPr>
        <p:spPr bwMode="auto">
          <a:xfrm>
            <a:off x="5303912" y="3356993"/>
            <a:ext cx="5307012" cy="3421449"/>
          </a:xfrm>
          <a:prstGeom prst="rect">
            <a:avLst/>
          </a:prstGeom>
          <a:solidFill>
            <a:schemeClr val="accent4">
              <a:lumMod val="40000"/>
              <a:lumOff val="60000"/>
            </a:schemeClr>
          </a:solidFill>
          <a:ln w="9525">
            <a:solidFill>
              <a:schemeClr val="tx1"/>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500"/>
              </a:lnSpc>
              <a:spcBef>
                <a:spcPct val="50000"/>
              </a:spcBef>
              <a:buNone/>
              <a:defRPr/>
            </a:pPr>
            <a:r>
              <a:rPr lang="ja-JP" altLang="en-US" sz="1800" b="1" dirty="0"/>
              <a:t>事業所内製造施設の処理能力は、原則合算する。</a:t>
            </a:r>
            <a:endParaRPr lang="en-US" altLang="ja-JP" sz="1800" b="1" dirty="0"/>
          </a:p>
          <a:p>
            <a:pPr eaLnBrk="1" hangingPunct="1">
              <a:lnSpc>
                <a:spcPts val="2500"/>
              </a:lnSpc>
              <a:spcBef>
                <a:spcPct val="50000"/>
              </a:spcBef>
              <a:buNone/>
              <a:defRPr/>
            </a:pPr>
            <a:r>
              <a:rPr lang="ja-JP" altLang="en-US" sz="1600" b="1" dirty="0"/>
              <a:t>＊</a:t>
            </a:r>
            <a:r>
              <a:rPr lang="ja-JP" altLang="en-US" sz="1600" dirty="0"/>
              <a:t>複数の処理設備がある場合、①同一の処理設備が並列で設置され、同時に稼働できないことが確実な場合は合算しなくてよい。②処理能力の値が１００ｍ</a:t>
            </a:r>
            <a:r>
              <a:rPr lang="en-US" altLang="ja-JP" sz="1400" dirty="0">
                <a:latin typeface="+mn-ea"/>
                <a:ea typeface="+mn-ea"/>
              </a:rPr>
              <a:t>3</a:t>
            </a:r>
            <a:r>
              <a:rPr lang="ja-JP" altLang="en-US" sz="1600" dirty="0"/>
              <a:t>（第一種ガスの場合は３００ｍ</a:t>
            </a:r>
            <a:r>
              <a:rPr lang="en-US" altLang="ja-JP" sz="1400" dirty="0">
                <a:latin typeface="+mn-ea"/>
                <a:ea typeface="+mn-ea"/>
              </a:rPr>
              <a:t>3</a:t>
            </a:r>
            <a:r>
              <a:rPr lang="ja-JP" altLang="en-US" sz="1600" dirty="0"/>
              <a:t>）未満の場合であって他の製造施設とガス設備で接続されていないもので、かつ、他の製造施設の機能に支障を及ぼすおそれのないもの等にあっては、これらの処理能力を合算しなくてよいものとする。この場合、当該製造施設は、それぞれ法第５条第２項の適用（第二種製造者＝製造事業届出が必要）を受けることとなる。</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1A957BDF-9CD8-E43C-F937-EA382D407038}"/>
              </a:ext>
            </a:extLst>
          </p:cNvPr>
          <p:cNvSpPr/>
          <p:nvPr/>
        </p:nvSpPr>
        <p:spPr>
          <a:xfrm>
            <a:off x="1944964" y="363244"/>
            <a:ext cx="7593429" cy="725723"/>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２．保安検査の受検について</a:t>
            </a:r>
          </a:p>
        </p:txBody>
      </p:sp>
      <p:sp>
        <p:nvSpPr>
          <p:cNvPr id="4" name="テキスト ボックス 3">
            <a:extLst>
              <a:ext uri="{FF2B5EF4-FFF2-40B4-BE49-F238E27FC236}">
                <a16:creationId xmlns:a16="http://schemas.microsoft.com/office/drawing/2014/main" id="{1112D533-4C42-F40A-0B0C-19B934FB2491}"/>
              </a:ext>
            </a:extLst>
          </p:cNvPr>
          <p:cNvSpPr txBox="1"/>
          <p:nvPr/>
        </p:nvSpPr>
        <p:spPr>
          <a:xfrm>
            <a:off x="752168" y="1622322"/>
            <a:ext cx="10687664" cy="5022063"/>
          </a:xfrm>
          <a:prstGeom prst="rect">
            <a:avLst/>
          </a:prstGeom>
          <a:noFill/>
          <a:ln w="19050">
            <a:solidFill>
              <a:schemeClr val="accent2">
                <a:lumMod val="50000"/>
              </a:schemeClr>
            </a:solidFill>
          </a:ln>
        </p:spPr>
        <p:txBody>
          <a:bodyPr wrap="square" rtlCol="0">
            <a:noAutofit/>
          </a:bodyPr>
          <a:lstStyle/>
          <a:p>
            <a:r>
              <a:rPr kumimoji="1" lang="ja-JP" altLang="en-US" sz="2400" dirty="0">
                <a:latin typeface="ＭＳ ゴシック" panose="020B0609070205080204" pitchFamily="49" charset="-128"/>
                <a:ea typeface="ＭＳ ゴシック" panose="020B0609070205080204" pitchFamily="49" charset="-128"/>
              </a:rPr>
              <a:t>（保安検査）</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第３５条　</a:t>
            </a:r>
            <a:r>
              <a:rPr lang="ja-JP" altLang="en-US" sz="2400" dirty="0">
                <a:solidFill>
                  <a:srgbClr val="FF0000"/>
                </a:solidFill>
                <a:latin typeface="ＭＳ ゴシック" panose="020B0609070205080204" pitchFamily="49" charset="-128"/>
                <a:ea typeface="ＭＳ ゴシック" panose="020B0609070205080204" pitchFamily="49" charset="-128"/>
              </a:rPr>
              <a:t>第一種製造者</a:t>
            </a:r>
            <a:r>
              <a:rPr lang="ja-JP" altLang="en-US" sz="2400" dirty="0">
                <a:latin typeface="ＭＳ ゴシック" panose="020B0609070205080204" pitchFamily="49" charset="-128"/>
                <a:ea typeface="ＭＳ ゴシック" panose="020B0609070205080204" pitchFamily="49" charset="-128"/>
              </a:rPr>
              <a:t>は、高圧ガスの爆発その他災害が発生するおそれが</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ある製造のための施設（経済産業省令で定めるものに限る。以下「</a:t>
            </a:r>
            <a:r>
              <a:rPr lang="ja-JP" altLang="en-US" sz="2400" dirty="0">
                <a:solidFill>
                  <a:srgbClr val="FF0000"/>
                </a:solidFill>
                <a:latin typeface="ＭＳ ゴシック" panose="020B0609070205080204" pitchFamily="49" charset="-128"/>
                <a:ea typeface="ＭＳ ゴシック" panose="020B0609070205080204" pitchFamily="49" charset="-128"/>
              </a:rPr>
              <a:t>特定施</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r>
              <a:rPr lang="ja-JP" altLang="en-US" sz="2400" dirty="0">
                <a:solidFill>
                  <a:srgbClr val="FF0000"/>
                </a:solidFill>
                <a:latin typeface="ＭＳ ゴシック" panose="020B0609070205080204" pitchFamily="49" charset="-128"/>
                <a:ea typeface="ＭＳ ゴシック" panose="020B0609070205080204" pitchFamily="49" charset="-128"/>
              </a:rPr>
              <a:t>　設</a:t>
            </a:r>
            <a:r>
              <a:rPr lang="ja-JP" altLang="en-US" sz="2400" dirty="0">
                <a:latin typeface="ＭＳ ゴシック" panose="020B0609070205080204" pitchFamily="49" charset="-128"/>
                <a:ea typeface="ＭＳ ゴシック" panose="020B0609070205080204" pitchFamily="49" charset="-128"/>
              </a:rPr>
              <a:t>」という。）について、経済産業省令で定めるところにより、</a:t>
            </a:r>
            <a:r>
              <a:rPr lang="ja-JP" altLang="en-US" sz="2400" dirty="0">
                <a:solidFill>
                  <a:srgbClr val="FF0000"/>
                </a:solidFill>
                <a:latin typeface="ＭＳ ゴシック" panose="020B0609070205080204" pitchFamily="49" charset="-128"/>
                <a:ea typeface="ＭＳ ゴシック" panose="020B0609070205080204" pitchFamily="49" charset="-128"/>
              </a:rPr>
              <a:t>定期に</a:t>
            </a:r>
            <a:r>
              <a:rPr lang="ja-JP" altLang="en-US" sz="24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都道府県知事が行う</a:t>
            </a:r>
            <a:r>
              <a:rPr lang="ja-JP" altLang="en-US" sz="2400" dirty="0">
                <a:latin typeface="ＭＳ ゴシック" panose="020B0609070205080204" pitchFamily="49" charset="-128"/>
                <a:ea typeface="ＭＳ ゴシック" panose="020B0609070205080204" pitchFamily="49" charset="-128"/>
              </a:rPr>
              <a:t>保安検査を受けなければならない。ただし、次に掲げ</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る場合は、この限りでない。</a:t>
            </a:r>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一　特定施設のうち経済産業省令で定めるところにより協会又は経済産業</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kumimoji="1" lang="ja-JP" altLang="en-US" sz="2400" dirty="0">
                <a:latin typeface="ＭＳ ゴシック" panose="020B0609070205080204" pitchFamily="49" charset="-128"/>
                <a:ea typeface="ＭＳ ゴシック" panose="020B0609070205080204" pitchFamily="49" charset="-128"/>
              </a:rPr>
              <a:t>大臣の指定する者（以下「</a:t>
            </a:r>
            <a:r>
              <a:rPr kumimoji="1" lang="ja-JP" altLang="en-US" sz="2400" dirty="0">
                <a:solidFill>
                  <a:srgbClr val="FF0000"/>
                </a:solidFill>
                <a:latin typeface="ＭＳ ゴシック" panose="020B0609070205080204" pitchFamily="49" charset="-128"/>
                <a:ea typeface="ＭＳ ゴシック" panose="020B0609070205080204" pitchFamily="49" charset="-128"/>
              </a:rPr>
              <a:t>措定保安検査機関</a:t>
            </a:r>
            <a:r>
              <a:rPr kumimoji="1" lang="ja-JP" altLang="en-US" sz="2400" dirty="0">
                <a:latin typeface="ＭＳ ゴシック" panose="020B0609070205080204" pitchFamily="49" charset="-128"/>
                <a:ea typeface="ＭＳ ゴシック" panose="020B0609070205080204" pitchFamily="49" charset="-128"/>
              </a:rPr>
              <a:t>」という。）が行う保安検</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kumimoji="1" lang="ja-JP" altLang="en-US" sz="2400" dirty="0">
                <a:latin typeface="ＭＳ ゴシック" panose="020B0609070205080204" pitchFamily="49" charset="-128"/>
                <a:ea typeface="ＭＳ ゴシック" panose="020B0609070205080204" pitchFamily="49" charset="-128"/>
              </a:rPr>
              <a:t>査を受け、</a:t>
            </a:r>
            <a:r>
              <a:rPr kumimoji="1" lang="ja-JP" altLang="en-US" sz="2400" dirty="0">
                <a:solidFill>
                  <a:srgbClr val="FF0000"/>
                </a:solidFill>
                <a:latin typeface="ＭＳ ゴシック" panose="020B0609070205080204" pitchFamily="49" charset="-128"/>
                <a:ea typeface="ＭＳ ゴシック" panose="020B0609070205080204" pitchFamily="49" charset="-128"/>
              </a:rPr>
              <a:t>その旨を都道府県知事に届け出た</a:t>
            </a:r>
            <a:r>
              <a:rPr kumimoji="1" lang="ja-JP" altLang="en-US" sz="2400" dirty="0">
                <a:latin typeface="ＭＳ ゴシック" panose="020B0609070205080204" pitchFamily="49" charset="-128"/>
                <a:ea typeface="ＭＳ ゴシック" panose="020B0609070205080204" pitchFamily="49" charset="-128"/>
              </a:rPr>
              <a:t>場合</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二　　（略）</a:t>
            </a:r>
            <a:endParaRPr lang="en-US" altLang="ja-JP" sz="24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２　前項の保安検査は，特定施設が</a:t>
            </a:r>
            <a:r>
              <a:rPr kumimoji="1" lang="ja-JP" altLang="en-US" sz="2400" dirty="0">
                <a:solidFill>
                  <a:srgbClr val="FF0000"/>
                </a:solidFill>
                <a:latin typeface="ＭＳ ゴシック" panose="020B0609070205080204" pitchFamily="49" charset="-128"/>
                <a:ea typeface="ＭＳ ゴシック" panose="020B0609070205080204" pitchFamily="49" charset="-128"/>
              </a:rPr>
              <a:t>第８条第一号の技術上の基準に適合</a:t>
            </a:r>
            <a:r>
              <a:rPr kumimoji="1" lang="ja-JP" altLang="en-US" sz="2400" dirty="0">
                <a:latin typeface="ＭＳ ゴシック" panose="020B0609070205080204" pitchFamily="49" charset="-128"/>
                <a:ea typeface="ＭＳ ゴシック" panose="020B0609070205080204" pitchFamily="49" charset="-128"/>
              </a:rPr>
              <a:t>して</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kumimoji="1" lang="ja-JP" altLang="en-US" sz="2400" dirty="0">
                <a:latin typeface="ＭＳ ゴシック" panose="020B0609070205080204" pitchFamily="49" charset="-128"/>
                <a:ea typeface="ＭＳ ゴシック" panose="020B0609070205080204" pitchFamily="49" charset="-128"/>
              </a:rPr>
              <a:t>いるかどうかについて行う。</a:t>
            </a:r>
          </a:p>
        </p:txBody>
      </p:sp>
    </p:spTree>
    <p:extLst>
      <p:ext uri="{BB962C8B-B14F-4D97-AF65-F5344CB8AC3E}">
        <p14:creationId xmlns:p14="http://schemas.microsoft.com/office/powerpoint/2010/main" val="2257685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126706" y="83289"/>
            <a:ext cx="3379787" cy="461665"/>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latin typeface="Times New Roman" pitchFamily="18" charset="0"/>
              </a:rPr>
              <a:t>保安検査の受検手続等</a:t>
            </a:r>
          </a:p>
        </p:txBody>
      </p:sp>
      <p:sp>
        <p:nvSpPr>
          <p:cNvPr id="95235" name="Text Box 3"/>
          <p:cNvSpPr txBox="1">
            <a:spLocks noChangeArrowheads="1"/>
          </p:cNvSpPr>
          <p:nvPr/>
        </p:nvSpPr>
        <p:spPr bwMode="auto">
          <a:xfrm>
            <a:off x="10417175" y="160309"/>
            <a:ext cx="1390650" cy="400110"/>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法第３５条</a:t>
            </a:r>
          </a:p>
        </p:txBody>
      </p:sp>
      <p:grpSp>
        <p:nvGrpSpPr>
          <p:cNvPr id="95236" name="Group 8"/>
          <p:cNvGrpSpPr>
            <a:grpSpLocks/>
          </p:cNvGrpSpPr>
          <p:nvPr/>
        </p:nvGrpSpPr>
        <p:grpSpPr bwMode="auto">
          <a:xfrm>
            <a:off x="5664200" y="5194300"/>
            <a:ext cx="2971800" cy="1524000"/>
            <a:chOff x="2544" y="3024"/>
            <a:chExt cx="1872" cy="960"/>
          </a:xfrm>
        </p:grpSpPr>
        <p:sp>
          <p:nvSpPr>
            <p:cNvPr id="95285" name="AutoShape 9"/>
            <p:cNvSpPr>
              <a:spLocks noChangeArrowheads="1"/>
            </p:cNvSpPr>
            <p:nvPr/>
          </p:nvSpPr>
          <p:spPr bwMode="auto">
            <a:xfrm>
              <a:off x="2544" y="3024"/>
              <a:ext cx="1824" cy="960"/>
            </a:xfrm>
            <a:prstGeom prst="roundRect">
              <a:avLst>
                <a:gd name="adj" fmla="val 16667"/>
              </a:avLst>
            </a:prstGeom>
            <a:solidFill>
              <a:srgbClr val="0000FF"/>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5286" name="Text Box 10"/>
            <p:cNvSpPr txBox="1">
              <a:spLocks noChangeArrowheads="1"/>
            </p:cNvSpPr>
            <p:nvPr/>
          </p:nvSpPr>
          <p:spPr bwMode="auto">
            <a:xfrm>
              <a:off x="2640" y="3168"/>
              <a:ext cx="1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chemeClr val="bg1"/>
                  </a:solidFill>
                  <a:latin typeface="Times New Roman" pitchFamily="18" charset="0"/>
                </a:rPr>
                <a:t>高圧ガス保安協会</a:t>
              </a:r>
            </a:p>
          </p:txBody>
        </p:sp>
        <p:sp>
          <p:nvSpPr>
            <p:cNvPr id="95287" name="Text Box 11"/>
            <p:cNvSpPr txBox="1">
              <a:spLocks noChangeArrowheads="1"/>
            </p:cNvSpPr>
            <p:nvPr/>
          </p:nvSpPr>
          <p:spPr bwMode="auto">
            <a:xfrm>
              <a:off x="2640" y="3552"/>
              <a:ext cx="17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solidFill>
                    <a:schemeClr val="bg1"/>
                  </a:solidFill>
                  <a:latin typeface="Times New Roman" pitchFamily="18" charset="0"/>
                </a:rPr>
                <a:t>指定保安検査機関</a:t>
              </a:r>
            </a:p>
          </p:txBody>
        </p:sp>
        <p:sp>
          <p:nvSpPr>
            <p:cNvPr id="95288" name="Rectangle 12"/>
            <p:cNvSpPr>
              <a:spLocks noChangeArrowheads="1"/>
            </p:cNvSpPr>
            <p:nvPr/>
          </p:nvSpPr>
          <p:spPr bwMode="auto">
            <a:xfrm>
              <a:off x="2640" y="3120"/>
              <a:ext cx="1632" cy="33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5289" name="Rectangle 13"/>
            <p:cNvSpPr>
              <a:spLocks noChangeArrowheads="1"/>
            </p:cNvSpPr>
            <p:nvPr/>
          </p:nvSpPr>
          <p:spPr bwMode="auto">
            <a:xfrm>
              <a:off x="2640" y="3504"/>
              <a:ext cx="1632" cy="384"/>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grpSp>
      <p:sp>
        <p:nvSpPr>
          <p:cNvPr id="95237" name="Text Box 24"/>
          <p:cNvSpPr txBox="1">
            <a:spLocks noChangeArrowheads="1"/>
          </p:cNvSpPr>
          <p:nvPr/>
        </p:nvSpPr>
        <p:spPr bwMode="auto">
          <a:xfrm>
            <a:off x="4292601" y="4356101"/>
            <a:ext cx="34639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（５）保安検査受検の届出</a:t>
            </a:r>
          </a:p>
        </p:txBody>
      </p:sp>
      <p:sp>
        <p:nvSpPr>
          <p:cNvPr id="95238" name="Line 25"/>
          <p:cNvSpPr>
            <a:spLocks noChangeShapeType="1"/>
          </p:cNvSpPr>
          <p:nvPr/>
        </p:nvSpPr>
        <p:spPr bwMode="auto">
          <a:xfrm>
            <a:off x="3911601" y="4584701"/>
            <a:ext cx="371475" cy="4763"/>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39" name="Line 26"/>
          <p:cNvSpPr>
            <a:spLocks noChangeShapeType="1"/>
          </p:cNvSpPr>
          <p:nvPr/>
        </p:nvSpPr>
        <p:spPr bwMode="auto">
          <a:xfrm flipV="1">
            <a:off x="3911600" y="3594100"/>
            <a:ext cx="0" cy="990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40" name="Line 27"/>
          <p:cNvSpPr>
            <a:spLocks noChangeShapeType="1"/>
          </p:cNvSpPr>
          <p:nvPr/>
        </p:nvSpPr>
        <p:spPr bwMode="auto">
          <a:xfrm>
            <a:off x="7742238" y="4584700"/>
            <a:ext cx="58896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41" name="Line 28"/>
          <p:cNvSpPr>
            <a:spLocks noChangeShapeType="1"/>
          </p:cNvSpPr>
          <p:nvPr/>
        </p:nvSpPr>
        <p:spPr bwMode="auto">
          <a:xfrm flipV="1">
            <a:off x="8331200" y="3213100"/>
            <a:ext cx="0" cy="1371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42" name="Text Box 29"/>
          <p:cNvSpPr txBox="1">
            <a:spLocks noChangeArrowheads="1"/>
          </p:cNvSpPr>
          <p:nvPr/>
        </p:nvSpPr>
        <p:spPr bwMode="auto">
          <a:xfrm>
            <a:off x="2540000" y="53467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（１）保安検査申請</a:t>
            </a:r>
          </a:p>
        </p:txBody>
      </p:sp>
      <p:sp>
        <p:nvSpPr>
          <p:cNvPr id="95243" name="Text Box 30"/>
          <p:cNvSpPr txBox="1">
            <a:spLocks noChangeArrowheads="1"/>
          </p:cNvSpPr>
          <p:nvPr/>
        </p:nvSpPr>
        <p:spPr bwMode="auto">
          <a:xfrm>
            <a:off x="2540000" y="58039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（２）保安検査実施</a:t>
            </a:r>
          </a:p>
        </p:txBody>
      </p:sp>
      <p:sp>
        <p:nvSpPr>
          <p:cNvPr id="95244" name="Text Box 31"/>
          <p:cNvSpPr txBox="1">
            <a:spLocks noChangeArrowheads="1"/>
          </p:cNvSpPr>
          <p:nvPr/>
        </p:nvSpPr>
        <p:spPr bwMode="auto">
          <a:xfrm>
            <a:off x="2540000" y="61849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（３）保安検査証交付</a:t>
            </a:r>
          </a:p>
        </p:txBody>
      </p:sp>
      <p:sp>
        <p:nvSpPr>
          <p:cNvPr id="95245" name="Line 32"/>
          <p:cNvSpPr>
            <a:spLocks noChangeShapeType="1"/>
          </p:cNvSpPr>
          <p:nvPr/>
        </p:nvSpPr>
        <p:spPr bwMode="auto">
          <a:xfrm>
            <a:off x="8559800" y="6032500"/>
            <a:ext cx="1066800" cy="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46" name="Line 33"/>
          <p:cNvSpPr>
            <a:spLocks noChangeShapeType="1"/>
          </p:cNvSpPr>
          <p:nvPr/>
        </p:nvSpPr>
        <p:spPr bwMode="auto">
          <a:xfrm>
            <a:off x="2463800" y="5575300"/>
            <a:ext cx="15240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47" name="Line 34"/>
          <p:cNvSpPr>
            <a:spLocks noChangeShapeType="1"/>
          </p:cNvSpPr>
          <p:nvPr/>
        </p:nvSpPr>
        <p:spPr bwMode="auto">
          <a:xfrm flipV="1">
            <a:off x="2463800" y="3594100"/>
            <a:ext cx="0" cy="19812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48" name="Line 35"/>
          <p:cNvSpPr>
            <a:spLocks noChangeShapeType="1"/>
          </p:cNvSpPr>
          <p:nvPr/>
        </p:nvSpPr>
        <p:spPr bwMode="auto">
          <a:xfrm>
            <a:off x="4978400" y="5575300"/>
            <a:ext cx="685800" cy="0"/>
          </a:xfrm>
          <a:prstGeom prst="line">
            <a:avLst/>
          </a:prstGeom>
          <a:noFill/>
          <a:ln w="38100">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49" name="Line 36"/>
          <p:cNvSpPr>
            <a:spLocks noChangeShapeType="1"/>
          </p:cNvSpPr>
          <p:nvPr/>
        </p:nvSpPr>
        <p:spPr bwMode="auto">
          <a:xfrm flipV="1">
            <a:off x="2311400" y="3594100"/>
            <a:ext cx="0" cy="2438400"/>
          </a:xfrm>
          <a:prstGeom prst="line">
            <a:avLst/>
          </a:prstGeom>
          <a:noFill/>
          <a:ln w="381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50" name="Line 37"/>
          <p:cNvSpPr>
            <a:spLocks noChangeShapeType="1"/>
          </p:cNvSpPr>
          <p:nvPr/>
        </p:nvSpPr>
        <p:spPr bwMode="auto">
          <a:xfrm>
            <a:off x="2311400" y="6032500"/>
            <a:ext cx="304800" cy="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51" name="Line 38"/>
          <p:cNvSpPr>
            <a:spLocks noChangeShapeType="1"/>
          </p:cNvSpPr>
          <p:nvPr/>
        </p:nvSpPr>
        <p:spPr bwMode="auto">
          <a:xfrm flipH="1">
            <a:off x="2082800" y="6489700"/>
            <a:ext cx="457200" cy="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52" name="Line 39"/>
          <p:cNvSpPr>
            <a:spLocks noChangeShapeType="1"/>
          </p:cNvSpPr>
          <p:nvPr/>
        </p:nvSpPr>
        <p:spPr bwMode="auto">
          <a:xfrm flipH="1" flipV="1">
            <a:off x="2082800" y="3594100"/>
            <a:ext cx="0" cy="2895600"/>
          </a:xfrm>
          <a:prstGeom prst="line">
            <a:avLst/>
          </a:prstGeom>
          <a:noFill/>
          <a:ln w="381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53" name="Line 40"/>
          <p:cNvSpPr>
            <a:spLocks noChangeShapeType="1"/>
          </p:cNvSpPr>
          <p:nvPr/>
        </p:nvSpPr>
        <p:spPr bwMode="auto">
          <a:xfrm>
            <a:off x="5054600" y="6032500"/>
            <a:ext cx="609600" cy="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54" name="Line 41"/>
          <p:cNvSpPr>
            <a:spLocks noChangeShapeType="1"/>
          </p:cNvSpPr>
          <p:nvPr/>
        </p:nvSpPr>
        <p:spPr bwMode="auto">
          <a:xfrm>
            <a:off x="5283200" y="6489700"/>
            <a:ext cx="304800" cy="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55" name="Text Box 42"/>
          <p:cNvSpPr txBox="1">
            <a:spLocks noChangeArrowheads="1"/>
          </p:cNvSpPr>
          <p:nvPr/>
        </p:nvSpPr>
        <p:spPr bwMode="auto">
          <a:xfrm>
            <a:off x="8559800" y="4279901"/>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（４）保安検査　結果の報告</a:t>
            </a:r>
          </a:p>
        </p:txBody>
      </p:sp>
      <p:sp>
        <p:nvSpPr>
          <p:cNvPr id="95256" name="Line 43"/>
          <p:cNvSpPr>
            <a:spLocks noChangeShapeType="1"/>
          </p:cNvSpPr>
          <p:nvPr/>
        </p:nvSpPr>
        <p:spPr bwMode="auto">
          <a:xfrm flipV="1">
            <a:off x="9626600" y="5041900"/>
            <a:ext cx="0" cy="99060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57" name="Line 44"/>
          <p:cNvSpPr>
            <a:spLocks noChangeShapeType="1"/>
          </p:cNvSpPr>
          <p:nvPr/>
        </p:nvSpPr>
        <p:spPr bwMode="auto">
          <a:xfrm flipV="1">
            <a:off x="9626600" y="3213100"/>
            <a:ext cx="0" cy="1066800"/>
          </a:xfrm>
          <a:prstGeom prst="line">
            <a:avLst/>
          </a:prstGeom>
          <a:noFill/>
          <a:ln w="381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58" name="AutoShape 6"/>
          <p:cNvSpPr>
            <a:spLocks noChangeArrowheads="1"/>
          </p:cNvSpPr>
          <p:nvPr/>
        </p:nvSpPr>
        <p:spPr bwMode="auto">
          <a:xfrm>
            <a:off x="7896225" y="2598738"/>
            <a:ext cx="2459038" cy="609600"/>
          </a:xfrm>
          <a:prstGeom prst="roundRect">
            <a:avLst>
              <a:gd name="adj" fmla="val 16667"/>
            </a:avLst>
          </a:prstGeom>
          <a:solidFill>
            <a:srgbClr val="FF99FF"/>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5259" name="Text Box 7"/>
          <p:cNvSpPr txBox="1">
            <a:spLocks noChangeArrowheads="1"/>
          </p:cNvSpPr>
          <p:nvPr/>
        </p:nvSpPr>
        <p:spPr bwMode="auto">
          <a:xfrm>
            <a:off x="7956550" y="2660651"/>
            <a:ext cx="2460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都道府県知事等</a:t>
            </a:r>
          </a:p>
        </p:txBody>
      </p:sp>
      <p:sp>
        <p:nvSpPr>
          <p:cNvPr id="95260" name="Text Box 14"/>
          <p:cNvSpPr txBox="1">
            <a:spLocks noChangeArrowheads="1"/>
          </p:cNvSpPr>
          <p:nvPr/>
        </p:nvSpPr>
        <p:spPr bwMode="auto">
          <a:xfrm>
            <a:off x="4749800" y="29083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②</a:t>
            </a:r>
            <a:r>
              <a:rPr lang="ja-JP" altLang="en-US" sz="2400">
                <a:latin typeface="Times New Roman" pitchFamily="18" charset="0"/>
              </a:rPr>
              <a:t>保安検査実施</a:t>
            </a:r>
          </a:p>
        </p:txBody>
      </p:sp>
      <p:sp>
        <p:nvSpPr>
          <p:cNvPr id="95261" name="Text Box 15"/>
          <p:cNvSpPr txBox="1">
            <a:spLocks noChangeArrowheads="1"/>
          </p:cNvSpPr>
          <p:nvPr/>
        </p:nvSpPr>
        <p:spPr bwMode="auto">
          <a:xfrm>
            <a:off x="4749800" y="32893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③</a:t>
            </a:r>
            <a:r>
              <a:rPr lang="ja-JP" altLang="en-US" sz="2400">
                <a:latin typeface="Times New Roman" pitchFamily="18" charset="0"/>
              </a:rPr>
              <a:t>保安検査証交付</a:t>
            </a:r>
          </a:p>
        </p:txBody>
      </p:sp>
      <p:sp>
        <p:nvSpPr>
          <p:cNvPr id="95262" name="Text Box 16"/>
          <p:cNvSpPr txBox="1">
            <a:spLocks noChangeArrowheads="1"/>
          </p:cNvSpPr>
          <p:nvPr/>
        </p:nvSpPr>
        <p:spPr bwMode="auto">
          <a:xfrm>
            <a:off x="4749800" y="24511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①</a:t>
            </a:r>
            <a:r>
              <a:rPr lang="ja-JP" altLang="en-US" sz="2400">
                <a:latin typeface="Times New Roman" pitchFamily="18" charset="0"/>
              </a:rPr>
              <a:t>保安検査申請</a:t>
            </a:r>
          </a:p>
        </p:txBody>
      </p:sp>
      <p:sp>
        <p:nvSpPr>
          <p:cNvPr id="95263" name="Line 17"/>
          <p:cNvSpPr>
            <a:spLocks noChangeShapeType="1"/>
          </p:cNvSpPr>
          <p:nvPr/>
        </p:nvSpPr>
        <p:spPr bwMode="auto">
          <a:xfrm>
            <a:off x="4064000" y="2679700"/>
            <a:ext cx="685800" cy="762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64" name="Line 18"/>
          <p:cNvSpPr>
            <a:spLocks noChangeShapeType="1"/>
          </p:cNvSpPr>
          <p:nvPr/>
        </p:nvSpPr>
        <p:spPr bwMode="auto">
          <a:xfrm flipH="1">
            <a:off x="6959600" y="3136900"/>
            <a:ext cx="838200" cy="0"/>
          </a:xfrm>
          <a:prstGeom prst="line">
            <a:avLst/>
          </a:prstGeom>
          <a:noFill/>
          <a:ln w="38100">
            <a:solidFill>
              <a:srgbClr val="FF99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65" name="Line 19"/>
          <p:cNvSpPr>
            <a:spLocks noChangeShapeType="1"/>
          </p:cNvSpPr>
          <p:nvPr/>
        </p:nvSpPr>
        <p:spPr bwMode="auto">
          <a:xfrm flipH="1">
            <a:off x="4064000" y="3136900"/>
            <a:ext cx="762000" cy="0"/>
          </a:xfrm>
          <a:prstGeom prst="line">
            <a:avLst/>
          </a:prstGeom>
          <a:noFill/>
          <a:ln w="38100">
            <a:solidFill>
              <a:srgbClr val="FF99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66" name="Line 20"/>
          <p:cNvSpPr>
            <a:spLocks noChangeShapeType="1"/>
          </p:cNvSpPr>
          <p:nvPr/>
        </p:nvSpPr>
        <p:spPr bwMode="auto">
          <a:xfrm>
            <a:off x="6502400" y="2832100"/>
            <a:ext cx="1371600" cy="152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67" name="Line 21"/>
          <p:cNvSpPr>
            <a:spLocks noChangeShapeType="1"/>
          </p:cNvSpPr>
          <p:nvPr/>
        </p:nvSpPr>
        <p:spPr bwMode="auto">
          <a:xfrm flipH="1">
            <a:off x="6273800" y="3136900"/>
            <a:ext cx="1600200" cy="228600"/>
          </a:xfrm>
          <a:prstGeom prst="line">
            <a:avLst/>
          </a:prstGeom>
          <a:noFill/>
          <a:ln w="38100">
            <a:solidFill>
              <a:srgbClr val="FF99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68" name="Line 22"/>
          <p:cNvSpPr>
            <a:spLocks noChangeShapeType="1"/>
          </p:cNvSpPr>
          <p:nvPr/>
        </p:nvSpPr>
        <p:spPr bwMode="auto">
          <a:xfrm flipH="1">
            <a:off x="4064000" y="3441700"/>
            <a:ext cx="685800" cy="76200"/>
          </a:xfrm>
          <a:prstGeom prst="line">
            <a:avLst/>
          </a:prstGeom>
          <a:noFill/>
          <a:ln w="38100">
            <a:solidFill>
              <a:srgbClr val="FF99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69" name="Line 23"/>
          <p:cNvSpPr>
            <a:spLocks noChangeShapeType="1"/>
          </p:cNvSpPr>
          <p:nvPr/>
        </p:nvSpPr>
        <p:spPr bwMode="auto">
          <a:xfrm>
            <a:off x="1930400" y="39751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70" name="AutoShape 46"/>
          <p:cNvSpPr>
            <a:spLocks noChangeArrowheads="1"/>
          </p:cNvSpPr>
          <p:nvPr/>
        </p:nvSpPr>
        <p:spPr bwMode="auto">
          <a:xfrm>
            <a:off x="1703388" y="2603500"/>
            <a:ext cx="2360612" cy="990600"/>
          </a:xfrm>
          <a:prstGeom prst="roundRect">
            <a:avLst>
              <a:gd name="adj" fmla="val 16667"/>
            </a:avLst>
          </a:prstGeom>
          <a:solidFill>
            <a:schemeClr val="accent1"/>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5271" name="Text Box 47"/>
          <p:cNvSpPr txBox="1">
            <a:spLocks noChangeArrowheads="1"/>
          </p:cNvSpPr>
          <p:nvPr/>
        </p:nvSpPr>
        <p:spPr bwMode="auto">
          <a:xfrm>
            <a:off x="1774825" y="2681288"/>
            <a:ext cx="2198688"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第一種製造者</a:t>
            </a:r>
          </a:p>
        </p:txBody>
      </p:sp>
      <p:sp>
        <p:nvSpPr>
          <p:cNvPr id="95272" name="Rectangle 48"/>
          <p:cNvSpPr>
            <a:spLocks noChangeArrowheads="1"/>
          </p:cNvSpPr>
          <p:nvPr/>
        </p:nvSpPr>
        <p:spPr bwMode="auto">
          <a:xfrm>
            <a:off x="2135188" y="3141663"/>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特定施設</a:t>
            </a:r>
          </a:p>
        </p:txBody>
      </p:sp>
      <p:sp>
        <p:nvSpPr>
          <p:cNvPr id="95273" name="Oval 50"/>
          <p:cNvSpPr>
            <a:spLocks noChangeArrowheads="1"/>
          </p:cNvSpPr>
          <p:nvPr/>
        </p:nvSpPr>
        <p:spPr bwMode="auto">
          <a:xfrm>
            <a:off x="1689101" y="741363"/>
            <a:ext cx="3744913" cy="1441450"/>
          </a:xfrm>
          <a:prstGeom prst="ellipse">
            <a:avLst/>
          </a:prstGeom>
          <a:solidFill>
            <a:srgbClr val="CCFF99"/>
          </a:solidFill>
          <a:ln w="3810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95274" name="Text Box 52"/>
          <p:cNvSpPr txBox="1">
            <a:spLocks noChangeArrowheads="1"/>
          </p:cNvSpPr>
          <p:nvPr/>
        </p:nvSpPr>
        <p:spPr bwMode="auto">
          <a:xfrm>
            <a:off x="2557463" y="866776"/>
            <a:ext cx="2057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latin typeface="Times New Roman" pitchFamily="18" charset="0"/>
              </a:rPr>
              <a:t>第一種製造者</a:t>
            </a:r>
          </a:p>
        </p:txBody>
      </p:sp>
      <p:sp>
        <p:nvSpPr>
          <p:cNvPr id="95275" name="Text Box 53"/>
          <p:cNvSpPr txBox="1">
            <a:spLocks noChangeArrowheads="1"/>
          </p:cNvSpPr>
          <p:nvPr/>
        </p:nvSpPr>
        <p:spPr bwMode="auto">
          <a:xfrm>
            <a:off x="1978025" y="12303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400">
                <a:latin typeface="Times New Roman" pitchFamily="18" charset="0"/>
              </a:rPr>
              <a:t>【</a:t>
            </a:r>
            <a:r>
              <a:rPr lang="ja-JP" altLang="en-US" sz="2400">
                <a:latin typeface="Times New Roman" pitchFamily="18" charset="0"/>
              </a:rPr>
              <a:t>認定保安検査実施者</a:t>
            </a:r>
            <a:r>
              <a:rPr lang="en-US" altLang="ja-JP" sz="2400">
                <a:latin typeface="Times New Roman" pitchFamily="18" charset="0"/>
              </a:rPr>
              <a:t>】</a:t>
            </a:r>
          </a:p>
        </p:txBody>
      </p:sp>
      <p:sp>
        <p:nvSpPr>
          <p:cNvPr id="95276" name="Text Box 54"/>
          <p:cNvSpPr txBox="1">
            <a:spLocks noChangeArrowheads="1"/>
          </p:cNvSpPr>
          <p:nvPr/>
        </p:nvSpPr>
        <p:spPr bwMode="auto">
          <a:xfrm>
            <a:off x="1978025" y="1533525"/>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認定を受けた特定施設</a:t>
            </a:r>
            <a:r>
              <a:rPr lang="en-US" altLang="ja-JP" sz="2400" baseline="30000">
                <a:solidFill>
                  <a:srgbClr val="FF3300"/>
                </a:solidFill>
                <a:latin typeface="ＭＳ Ｐゴシック" pitchFamily="50" charset="-128"/>
              </a:rPr>
              <a:t>✱</a:t>
            </a:r>
          </a:p>
        </p:txBody>
      </p:sp>
      <p:sp>
        <p:nvSpPr>
          <p:cNvPr id="95277" name="Text Box 55"/>
          <p:cNvSpPr txBox="1">
            <a:spLocks noChangeArrowheads="1"/>
          </p:cNvSpPr>
          <p:nvPr/>
        </p:nvSpPr>
        <p:spPr bwMode="auto">
          <a:xfrm>
            <a:off x="7377113" y="1116014"/>
            <a:ext cx="297815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CCFF99"/>
                </a:solidFill>
              </a14:hiddenFill>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latin typeface="Times New Roman" pitchFamily="18" charset="0"/>
              </a:rPr>
              <a:t>保安検査記録の届出</a:t>
            </a:r>
          </a:p>
        </p:txBody>
      </p:sp>
      <p:sp>
        <p:nvSpPr>
          <p:cNvPr id="95278" name="Line 56"/>
          <p:cNvSpPr>
            <a:spLocks noChangeShapeType="1"/>
          </p:cNvSpPr>
          <p:nvPr/>
        </p:nvSpPr>
        <p:spPr bwMode="auto">
          <a:xfrm flipH="1">
            <a:off x="5413375" y="1346201"/>
            <a:ext cx="1943100" cy="28575"/>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79" name="Line 58"/>
          <p:cNvSpPr>
            <a:spLocks noChangeShapeType="1"/>
          </p:cNvSpPr>
          <p:nvPr/>
        </p:nvSpPr>
        <p:spPr bwMode="auto">
          <a:xfrm>
            <a:off x="8890000" y="1533525"/>
            <a:ext cx="0" cy="1176338"/>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5282" name="Text Box 68"/>
          <p:cNvSpPr txBox="1">
            <a:spLocks noChangeArrowheads="1"/>
          </p:cNvSpPr>
          <p:nvPr/>
        </p:nvSpPr>
        <p:spPr bwMode="auto">
          <a:xfrm>
            <a:off x="5232401" y="3789364"/>
            <a:ext cx="1800225" cy="4667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定期に受検</a:t>
            </a:r>
          </a:p>
        </p:txBody>
      </p:sp>
      <p:sp>
        <p:nvSpPr>
          <p:cNvPr id="95283" name="Text Box 71"/>
          <p:cNvSpPr txBox="1">
            <a:spLocks noChangeArrowheads="1"/>
          </p:cNvSpPr>
          <p:nvPr/>
        </p:nvSpPr>
        <p:spPr bwMode="auto">
          <a:xfrm>
            <a:off x="5375276" y="1628775"/>
            <a:ext cx="3381375" cy="92868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1800">
                <a:solidFill>
                  <a:srgbClr val="FF3300"/>
                </a:solidFill>
                <a:latin typeface="ＭＳ Ｐゴシック" pitchFamily="50" charset="-128"/>
              </a:rPr>
              <a:t>✱</a:t>
            </a:r>
            <a:r>
              <a:rPr lang="ja-JP" altLang="en-US" sz="1800">
                <a:latin typeface="ＭＳ Ｐゴシック" pitchFamily="50" charset="-128"/>
              </a:rPr>
              <a:t>特定施設は継続して２年以上</a:t>
            </a:r>
          </a:p>
          <a:p>
            <a:pPr eaLnBrk="1" hangingPunct="1">
              <a:lnSpc>
                <a:spcPct val="50000"/>
              </a:lnSpc>
              <a:spcBef>
                <a:spcPct val="50000"/>
              </a:spcBef>
              <a:buFontTx/>
              <a:buNone/>
            </a:pPr>
            <a:r>
              <a:rPr lang="ja-JP" altLang="en-US" sz="1800">
                <a:latin typeface="ＭＳ Ｐゴシック" pitchFamily="50" charset="-128"/>
              </a:rPr>
              <a:t>　高圧ガスの製造をしているもの</a:t>
            </a:r>
          </a:p>
          <a:p>
            <a:pPr eaLnBrk="1" hangingPunct="1">
              <a:lnSpc>
                <a:spcPct val="50000"/>
              </a:lnSpc>
              <a:spcBef>
                <a:spcPct val="50000"/>
              </a:spcBef>
              <a:buFontTx/>
              <a:buNone/>
            </a:pPr>
            <a:r>
              <a:rPr lang="ja-JP" altLang="en-US" sz="1800">
                <a:latin typeface="ＭＳ Ｐゴシック" pitchFamily="50" charset="-128"/>
              </a:rPr>
              <a:t>　に限られる。</a:t>
            </a:r>
          </a:p>
        </p:txBody>
      </p:sp>
      <p:sp>
        <p:nvSpPr>
          <p:cNvPr id="95284" name="Text Box 72"/>
          <p:cNvSpPr txBox="1">
            <a:spLocks noChangeArrowheads="1"/>
          </p:cNvSpPr>
          <p:nvPr/>
        </p:nvSpPr>
        <p:spPr bwMode="auto">
          <a:xfrm>
            <a:off x="5735639" y="692150"/>
            <a:ext cx="4681537" cy="37623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特定施設とは、保安検査受検対象の製造施設</a:t>
            </a:r>
          </a:p>
        </p:txBody>
      </p:sp>
    </p:spTree>
    <p:extLst>
      <p:ext uri="{BB962C8B-B14F-4D97-AF65-F5344CB8AC3E}">
        <p14:creationId xmlns:p14="http://schemas.microsoft.com/office/powerpoint/2010/main" val="365132728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3592" y="872649"/>
            <a:ext cx="11509074" cy="5314716"/>
          </a:xfrm>
        </p:spPr>
        <p:txBody>
          <a:bodyPr/>
          <a:lstStyle/>
          <a:p>
            <a:pPr marL="0" indent="0">
              <a:buNone/>
            </a:pPr>
            <a:r>
              <a:rPr kumimoji="1" lang="ja-JP" altLang="en-US" sz="2400" dirty="0">
                <a:latin typeface="+mn-ea"/>
              </a:rPr>
              <a:t>　</a:t>
            </a:r>
            <a:r>
              <a:rPr kumimoji="1" lang="ja-JP" altLang="en-US" sz="2400" dirty="0">
                <a:latin typeface="ＭＳ Ｐゴシック" panose="020B0600070205080204" pitchFamily="50" charset="-128"/>
                <a:ea typeface="ＭＳ Ｐゴシック" panose="020B0600070205080204" pitchFamily="50" charset="-128"/>
              </a:rPr>
              <a:t>保安検査実施日等が次のとおり改正され、保安検査は「基準日」の前後１月の範囲で</a:t>
            </a:r>
            <a:r>
              <a:rPr lang="ja-JP" altLang="en-US" sz="2400" dirty="0">
                <a:latin typeface="ＭＳ Ｐゴシック" panose="020B0600070205080204" pitchFamily="50" charset="-128"/>
                <a:ea typeface="ＭＳ Ｐゴシック" panose="020B0600070205080204" pitchFamily="50" charset="-128"/>
              </a:rPr>
              <a:t>受検できることになった。 </a:t>
            </a:r>
            <a:r>
              <a:rPr kumimoji="1" lang="ja-JP" altLang="en-US" sz="2400" dirty="0">
                <a:latin typeface="ＭＳ Ｐゴシック" panose="020B0600070205080204" pitchFamily="50" charset="-128"/>
                <a:ea typeface="ＭＳ Ｐゴシック" panose="020B0600070205080204" pitchFamily="50" charset="-128"/>
              </a:rPr>
              <a:t>（平成２９年４月１日施行）</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endParaRPr lang="en-US" altLang="ja-JP" sz="24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ja-JP" altLang="en-US" sz="2400" dirty="0"/>
          </a:p>
        </p:txBody>
      </p:sp>
      <p:graphicFrame>
        <p:nvGraphicFramePr>
          <p:cNvPr id="7" name="表 6"/>
          <p:cNvGraphicFramePr>
            <a:graphicFrameLocks noGrp="1"/>
          </p:cNvGraphicFramePr>
          <p:nvPr>
            <p:extLst>
              <p:ext uri="{D42A27DB-BD31-4B8C-83A1-F6EECF244321}">
                <p14:modId xmlns:p14="http://schemas.microsoft.com/office/powerpoint/2010/main" val="269409192"/>
              </p:ext>
            </p:extLst>
          </p:nvPr>
        </p:nvGraphicFramePr>
        <p:xfrm>
          <a:off x="692164" y="1698016"/>
          <a:ext cx="11116244" cy="4862229"/>
        </p:xfrm>
        <a:graphic>
          <a:graphicData uri="http://schemas.openxmlformats.org/drawingml/2006/table">
            <a:tbl>
              <a:tblPr/>
              <a:tblGrid>
                <a:gridCol w="1532379">
                  <a:extLst>
                    <a:ext uri="{9D8B030D-6E8A-4147-A177-3AD203B41FA5}">
                      <a16:colId xmlns:a16="http://schemas.microsoft.com/office/drawing/2014/main" val="3858008945"/>
                    </a:ext>
                  </a:extLst>
                </a:gridCol>
                <a:gridCol w="2719929">
                  <a:extLst>
                    <a:ext uri="{9D8B030D-6E8A-4147-A177-3AD203B41FA5}">
                      <a16:colId xmlns:a16="http://schemas.microsoft.com/office/drawing/2014/main" val="2683924605"/>
                    </a:ext>
                  </a:extLst>
                </a:gridCol>
                <a:gridCol w="2814452">
                  <a:extLst>
                    <a:ext uri="{9D8B030D-6E8A-4147-A177-3AD203B41FA5}">
                      <a16:colId xmlns:a16="http://schemas.microsoft.com/office/drawing/2014/main" val="3184847665"/>
                    </a:ext>
                  </a:extLst>
                </a:gridCol>
                <a:gridCol w="4049484">
                  <a:extLst>
                    <a:ext uri="{9D8B030D-6E8A-4147-A177-3AD203B41FA5}">
                      <a16:colId xmlns:a16="http://schemas.microsoft.com/office/drawing/2014/main" val="2613566059"/>
                    </a:ext>
                  </a:extLst>
                </a:gridCol>
              </a:tblGrid>
              <a:tr h="424114">
                <a:tc>
                  <a:txBody>
                    <a:bodyPr/>
                    <a:lstStyle/>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　正　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　正　後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備　　　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830771593"/>
                  </a:ext>
                </a:extLst>
              </a:tr>
              <a:tr h="1141221">
                <a:tc>
                  <a:txBody>
                    <a:bodyPr/>
                    <a:lstStyle/>
                    <a:p>
                      <a:pPr algn="l" fontAlgn="ctr"/>
                      <a:r>
                        <a:rPr lang="zh-TW"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保安検査申請日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前回の保安検査証の交付を</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受けた日から１１月を超えな</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err="1">
                          <a:solidFill>
                            <a:srgbClr val="000000"/>
                          </a:solidFill>
                          <a:effectLst/>
                          <a:latin typeface="ＭＳ Ｐゴシック" panose="020B0600070205080204" pitchFamily="50" charset="-128"/>
                          <a:ea typeface="ＭＳ Ｐゴシック" panose="020B0600070205080204" pitchFamily="50" charset="-128"/>
                        </a:rPr>
                        <a:t>い</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日までに保安検査申請書</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を提出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保安検査受検日から３０日前</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までに保安検査申請書を提出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保安検査申請書の提出期限は、従前どおり</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３０日前までに提出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260192"/>
                  </a:ext>
                </a:extLst>
              </a:tr>
              <a:tr h="2703864">
                <a:tc>
                  <a:txBody>
                    <a:bodyPr/>
                    <a:lstStyle/>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保安検査実施日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lnSpc>
                          <a:spcPts val="2300"/>
                        </a:lnSpc>
                      </a:pP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保安検査は１年に１回行うも</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のとする。（告示で定める施設</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は、２年又は３年）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基準日（</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）の前後１ヶ月の期</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間で受検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基準日とは</a:t>
                      </a:r>
                    </a:p>
                    <a:p>
                      <a:pPr algn="l" fontAlgn="ctr">
                        <a:lnSpc>
                          <a:spcPts val="2300"/>
                        </a:lnSpc>
                        <a:spcBef>
                          <a:spcPts val="1200"/>
                        </a:spcBef>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　保安検査周期が１年の施設は、平成２９年</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度に保安検査を受検した日</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　保安検査周期が２年の施設は、平成２８年</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度以降、最初に保安検査を受検した日</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　保安検査周期が３年の施設は、平成２７年</a:t>
                      </a:r>
                    </a:p>
                    <a:p>
                      <a:pPr algn="l" fontAlgn="ctr">
                        <a:lnSpc>
                          <a:spcPts val="2300"/>
                        </a:lnSpc>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度以降、最初に保安検査を受検した日</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ts val="2300"/>
                        </a:lnSpc>
                      </a:pP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　　（保安検査申請書への基準日の記載は、</a:t>
                      </a:r>
                      <a:endPar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l" fontAlgn="ctr">
                        <a:lnSpc>
                          <a:spcPts val="2300"/>
                        </a:lnSpc>
                      </a:pP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　　　受検年度に変更しないこと。）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457807"/>
                  </a:ext>
                </a:extLst>
              </a:tr>
              <a:tr h="469365">
                <a:tc gridSpan="4">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根拠条文　：　一般則第７９条、液石則第７７条 ほか</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7670951"/>
                  </a:ext>
                </a:extLst>
              </a:tr>
            </a:tbl>
          </a:graphicData>
        </a:graphic>
      </p:graphicFrame>
      <p:sp>
        <p:nvSpPr>
          <p:cNvPr id="10" name="角丸四角形 9"/>
          <p:cNvSpPr/>
          <p:nvPr/>
        </p:nvSpPr>
        <p:spPr>
          <a:xfrm>
            <a:off x="2552838" y="180629"/>
            <a:ext cx="6630919" cy="521852"/>
          </a:xfrm>
          <a:prstGeom prst="roundRect">
            <a:avLst/>
          </a:prstGeom>
          <a:solidFill>
            <a:srgbClr val="F8C58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0000"/>
                </a:solidFill>
                <a:latin typeface="ＭＳ ゴシック" panose="020B0609070205080204" pitchFamily="49" charset="-128"/>
                <a:ea typeface="ＭＳ ゴシック" panose="020B0609070205080204" pitchFamily="49" charset="-128"/>
              </a:rPr>
              <a:t>保安検査申請・実施日の規制緩和</a:t>
            </a:r>
            <a:endParaRPr kumimoji="1" lang="ja-JP" altLang="en-US" sz="30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65274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2"/>
          <p:cNvSpPr txBox="1">
            <a:spLocks noChangeArrowheads="1"/>
          </p:cNvSpPr>
          <p:nvPr/>
        </p:nvSpPr>
        <p:spPr bwMode="auto">
          <a:xfrm>
            <a:off x="3771191" y="156203"/>
            <a:ext cx="3350898" cy="544700"/>
          </a:xfrm>
          <a:prstGeom prst="rect">
            <a:avLst/>
          </a:prstGeom>
          <a:solidFill>
            <a:schemeClr val="bg1"/>
          </a:solidFill>
          <a:ln w="57150" cmpd="thickThin">
            <a:solidFill>
              <a:srgbClr val="000000"/>
            </a:solidFill>
            <a:miter lim="800000"/>
            <a:headEnd/>
            <a:tailEnd/>
          </a:ln>
        </p:spPr>
        <p:txBody>
          <a:bodyPr anchor="ctr" anchorCtr="1">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保安検査受検日の例</a:t>
            </a:r>
          </a:p>
        </p:txBody>
      </p:sp>
      <p:sp>
        <p:nvSpPr>
          <p:cNvPr id="90117" name="Line 3"/>
          <p:cNvSpPr>
            <a:spLocks noChangeShapeType="1"/>
          </p:cNvSpPr>
          <p:nvPr/>
        </p:nvSpPr>
        <p:spPr bwMode="auto">
          <a:xfrm flipV="1">
            <a:off x="2460812" y="3565500"/>
            <a:ext cx="8603428" cy="171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0128" name="Text Box 14"/>
          <p:cNvSpPr txBox="1">
            <a:spLocks noChangeArrowheads="1"/>
          </p:cNvSpPr>
          <p:nvPr/>
        </p:nvSpPr>
        <p:spPr bwMode="auto">
          <a:xfrm>
            <a:off x="646314" y="1056812"/>
            <a:ext cx="22067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平成２９年度以前に設置の設備であって</a:t>
            </a:r>
            <a:endPar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90131" name="Text Box 17"/>
          <p:cNvSpPr txBox="1">
            <a:spLocks noChangeArrowheads="1"/>
          </p:cNvSpPr>
          <p:nvPr/>
        </p:nvSpPr>
        <p:spPr bwMode="auto">
          <a:xfrm>
            <a:off x="2625847" y="2357645"/>
            <a:ext cx="1365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令和５年</a:t>
            </a:r>
          </a:p>
        </p:txBody>
      </p:sp>
      <p:sp>
        <p:nvSpPr>
          <p:cNvPr id="90143" name="Text Box 47"/>
          <p:cNvSpPr txBox="1">
            <a:spLocks noChangeArrowheads="1"/>
          </p:cNvSpPr>
          <p:nvPr/>
        </p:nvSpPr>
        <p:spPr bwMode="auto">
          <a:xfrm>
            <a:off x="7324687" y="832521"/>
            <a:ext cx="4334891" cy="369332"/>
          </a:xfrm>
          <a:prstGeom prst="rect">
            <a:avLst/>
          </a:prstGeom>
          <a:solidFill>
            <a:schemeClr val="bg1"/>
          </a:solidFill>
          <a:ln w="38100">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ＭＳ Ｐゴシック" panose="020B0600070205080204" pitchFamily="50" charset="-128"/>
              </a:rPr>
              <a:t>一般第７９条、液石第</a:t>
            </a:r>
            <a:r>
              <a:rPr kumimoji="1" lang="en-US" altLang="ja-JP" sz="1800" i="0" u="none" strike="noStrike" kern="1200" cap="none" spc="0" normalizeH="0" baseline="0" noProof="0" dirty="0">
                <a:ln>
                  <a:noFill/>
                </a:ln>
                <a:solidFill>
                  <a:srgbClr val="000000"/>
                </a:solidFill>
                <a:effectLst/>
                <a:uLnTx/>
                <a:uFillTx/>
                <a:latin typeface="ＭＳ Ｐゴシック" panose="020B0600070205080204" pitchFamily="50" charset="-128"/>
              </a:rPr>
              <a:t>77</a:t>
            </a:r>
            <a:r>
              <a:rPr kumimoji="1" lang="ja-JP" altLang="en-US" sz="1800" i="0" u="none" strike="noStrike" kern="1200" cap="none" spc="0" normalizeH="0" baseline="0" noProof="0" dirty="0">
                <a:ln>
                  <a:noFill/>
                </a:ln>
                <a:solidFill>
                  <a:srgbClr val="000000"/>
                </a:solidFill>
                <a:effectLst/>
                <a:uLnTx/>
                <a:uFillTx/>
                <a:latin typeface="ＭＳ Ｐゴシック" panose="020B0600070205080204" pitchFamily="50" charset="-128"/>
              </a:rPr>
              <a:t>条、コンビ第３４条</a:t>
            </a:r>
          </a:p>
        </p:txBody>
      </p:sp>
      <p:sp>
        <p:nvSpPr>
          <p:cNvPr id="98" name="Text Box 27"/>
          <p:cNvSpPr txBox="1">
            <a:spLocks noChangeArrowheads="1"/>
          </p:cNvSpPr>
          <p:nvPr/>
        </p:nvSpPr>
        <p:spPr bwMode="auto">
          <a:xfrm>
            <a:off x="2932991" y="2881011"/>
            <a:ext cx="8382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８／１５</a:t>
            </a:r>
          </a:p>
        </p:txBody>
      </p:sp>
      <p:sp>
        <p:nvSpPr>
          <p:cNvPr id="99" name="Text Box 27"/>
          <p:cNvSpPr txBox="1">
            <a:spLocks noChangeArrowheads="1"/>
          </p:cNvSpPr>
          <p:nvPr/>
        </p:nvSpPr>
        <p:spPr bwMode="auto">
          <a:xfrm>
            <a:off x="4221808" y="2891084"/>
            <a:ext cx="976863"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１０／１５</a:t>
            </a:r>
          </a:p>
        </p:txBody>
      </p:sp>
      <p:sp>
        <p:nvSpPr>
          <p:cNvPr id="100" name="Text Box 17"/>
          <p:cNvSpPr txBox="1">
            <a:spLocks noChangeArrowheads="1"/>
          </p:cNvSpPr>
          <p:nvPr/>
        </p:nvSpPr>
        <p:spPr bwMode="auto">
          <a:xfrm>
            <a:off x="5484831" y="2367340"/>
            <a:ext cx="1132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令和６年</a:t>
            </a:r>
          </a:p>
        </p:txBody>
      </p:sp>
      <p:sp>
        <p:nvSpPr>
          <p:cNvPr id="102" name="Text Box 26"/>
          <p:cNvSpPr txBox="1">
            <a:spLocks noChangeArrowheads="1"/>
          </p:cNvSpPr>
          <p:nvPr/>
        </p:nvSpPr>
        <p:spPr bwMode="auto">
          <a:xfrm>
            <a:off x="8634027" y="1773443"/>
            <a:ext cx="1593851" cy="338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基準日　９／１５</a:t>
            </a:r>
          </a:p>
        </p:txBody>
      </p:sp>
      <p:sp>
        <p:nvSpPr>
          <p:cNvPr id="106" name="Text Box 64"/>
          <p:cNvSpPr txBox="1">
            <a:spLocks noChangeArrowheads="1"/>
          </p:cNvSpPr>
          <p:nvPr/>
        </p:nvSpPr>
        <p:spPr bwMode="auto">
          <a:xfrm>
            <a:off x="2978938" y="5938090"/>
            <a:ext cx="2165905" cy="707886"/>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ts val="24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保安検査は基準日の前後１ヶ月以内に受検</a:t>
            </a:r>
          </a:p>
        </p:txBody>
      </p:sp>
      <p:sp>
        <p:nvSpPr>
          <p:cNvPr id="109" name="Text Box 27"/>
          <p:cNvSpPr txBox="1">
            <a:spLocks noChangeArrowheads="1"/>
          </p:cNvSpPr>
          <p:nvPr/>
        </p:nvSpPr>
        <p:spPr bwMode="auto">
          <a:xfrm>
            <a:off x="5767527" y="2887323"/>
            <a:ext cx="8382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８／１５</a:t>
            </a:r>
          </a:p>
        </p:txBody>
      </p:sp>
      <p:sp>
        <p:nvSpPr>
          <p:cNvPr id="110" name="Text Box 27"/>
          <p:cNvSpPr txBox="1">
            <a:spLocks noChangeArrowheads="1"/>
          </p:cNvSpPr>
          <p:nvPr/>
        </p:nvSpPr>
        <p:spPr bwMode="auto">
          <a:xfrm>
            <a:off x="6993900" y="2891084"/>
            <a:ext cx="976863"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１０／１５</a:t>
            </a:r>
          </a:p>
        </p:txBody>
      </p:sp>
      <p:sp>
        <p:nvSpPr>
          <p:cNvPr id="115" name="Text Box 17"/>
          <p:cNvSpPr txBox="1">
            <a:spLocks noChangeArrowheads="1"/>
          </p:cNvSpPr>
          <p:nvPr/>
        </p:nvSpPr>
        <p:spPr bwMode="auto">
          <a:xfrm>
            <a:off x="8186630" y="2364926"/>
            <a:ext cx="1170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令和７年</a:t>
            </a:r>
          </a:p>
        </p:txBody>
      </p:sp>
      <p:sp>
        <p:nvSpPr>
          <p:cNvPr id="38" name="Text Box 44"/>
          <p:cNvSpPr txBox="1">
            <a:spLocks noChangeArrowheads="1"/>
          </p:cNvSpPr>
          <p:nvPr/>
        </p:nvSpPr>
        <p:spPr bwMode="auto">
          <a:xfrm>
            <a:off x="3449990" y="4347375"/>
            <a:ext cx="1107726" cy="1463673"/>
          </a:xfrm>
          <a:prstGeom prst="rect">
            <a:avLst/>
          </a:prstGeom>
          <a:solidFill>
            <a:srgbClr val="FFFF00"/>
          </a:solidFill>
          <a:ln w="9525">
            <a:solidFill>
              <a:schemeClr val="bg2"/>
            </a:solidFill>
            <a:miter lim="800000"/>
            <a:headEnd/>
            <a:tailEnd/>
          </a:ln>
        </p:spPr>
        <p:txBody>
          <a:bodyPr vert="eaVert" wrap="square" anchor="ctr" anchorCtr="1">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保安検査受  検  日</a:t>
            </a:r>
          </a:p>
        </p:txBody>
      </p:sp>
      <p:sp>
        <p:nvSpPr>
          <p:cNvPr id="43" name="Text Box 26"/>
          <p:cNvSpPr txBox="1">
            <a:spLocks noChangeArrowheads="1"/>
          </p:cNvSpPr>
          <p:nvPr/>
        </p:nvSpPr>
        <p:spPr bwMode="auto">
          <a:xfrm>
            <a:off x="646314" y="1631143"/>
            <a:ext cx="2178175"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平成２９年９月１５日に受検している毎年受検の設備の場合とする。</a:t>
            </a:r>
          </a:p>
        </p:txBody>
      </p:sp>
      <p:sp>
        <p:nvSpPr>
          <p:cNvPr id="45" name="Text Box 26"/>
          <p:cNvSpPr txBox="1">
            <a:spLocks noChangeArrowheads="1"/>
          </p:cNvSpPr>
          <p:nvPr/>
        </p:nvSpPr>
        <p:spPr bwMode="auto">
          <a:xfrm>
            <a:off x="5983807" y="1791535"/>
            <a:ext cx="1593851" cy="338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基準日　９／１５</a:t>
            </a:r>
          </a:p>
        </p:txBody>
      </p:sp>
      <p:sp>
        <p:nvSpPr>
          <p:cNvPr id="46" name="Text Box 26"/>
          <p:cNvSpPr txBox="1">
            <a:spLocks noChangeArrowheads="1"/>
          </p:cNvSpPr>
          <p:nvPr/>
        </p:nvSpPr>
        <p:spPr bwMode="auto">
          <a:xfrm>
            <a:off x="3251526" y="1794824"/>
            <a:ext cx="1593851" cy="338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基準日　９／１５</a:t>
            </a:r>
          </a:p>
        </p:txBody>
      </p:sp>
      <p:cxnSp>
        <p:nvCxnSpPr>
          <p:cNvPr id="51" name="直線コネクタ 50"/>
          <p:cNvCxnSpPr/>
          <p:nvPr/>
        </p:nvCxnSpPr>
        <p:spPr bwMode="auto">
          <a:xfrm>
            <a:off x="4003853" y="2116311"/>
            <a:ext cx="11858" cy="1469653"/>
          </a:xfrm>
          <a:prstGeom prst="line">
            <a:avLst/>
          </a:prstGeom>
          <a:noFill/>
          <a:ln w="31750" cap="flat" cmpd="sng" algn="ctr">
            <a:solidFill>
              <a:schemeClr val="tx1"/>
            </a:solidFill>
            <a:prstDash val="solid"/>
            <a:round/>
            <a:headEnd type="none" w="med" len="med"/>
            <a:tailEnd type="none" w="med" len="med"/>
          </a:ln>
          <a:effectLst/>
        </p:spPr>
      </p:cxnSp>
      <p:cxnSp>
        <p:nvCxnSpPr>
          <p:cNvPr id="54" name="直線コネクタ 53"/>
          <p:cNvCxnSpPr/>
          <p:nvPr/>
        </p:nvCxnSpPr>
        <p:spPr bwMode="auto">
          <a:xfrm flipH="1">
            <a:off x="6805293" y="2159495"/>
            <a:ext cx="338" cy="1416237"/>
          </a:xfrm>
          <a:prstGeom prst="line">
            <a:avLst/>
          </a:prstGeom>
          <a:noFill/>
          <a:ln w="31750" cap="flat" cmpd="sng" algn="ctr">
            <a:solidFill>
              <a:schemeClr val="tx1"/>
            </a:solidFill>
            <a:prstDash val="solid"/>
            <a:round/>
            <a:headEnd type="none" w="med" len="med"/>
            <a:tailEnd type="none" w="med" len="med"/>
          </a:ln>
          <a:effectLst/>
        </p:spPr>
      </p:cxnSp>
      <p:sp>
        <p:nvSpPr>
          <p:cNvPr id="57" name="Text Box 44"/>
          <p:cNvSpPr txBox="1">
            <a:spLocks noChangeArrowheads="1"/>
          </p:cNvSpPr>
          <p:nvPr/>
        </p:nvSpPr>
        <p:spPr bwMode="auto">
          <a:xfrm>
            <a:off x="6263626" y="4352286"/>
            <a:ext cx="1107726" cy="1463673"/>
          </a:xfrm>
          <a:prstGeom prst="rect">
            <a:avLst/>
          </a:prstGeom>
          <a:solidFill>
            <a:srgbClr val="FFFF00"/>
          </a:solidFill>
          <a:ln w="9525">
            <a:solidFill>
              <a:schemeClr val="bg2"/>
            </a:solidFill>
            <a:miter lim="800000"/>
            <a:headEnd/>
            <a:tailEnd/>
          </a:ln>
        </p:spPr>
        <p:txBody>
          <a:bodyPr vert="eaVert" wrap="square" anchor="ctr" anchorCtr="1">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保安検査受  検  日</a:t>
            </a:r>
          </a:p>
        </p:txBody>
      </p:sp>
      <p:cxnSp>
        <p:nvCxnSpPr>
          <p:cNvPr id="59" name="直線コネクタ 58"/>
          <p:cNvCxnSpPr/>
          <p:nvPr/>
        </p:nvCxnSpPr>
        <p:spPr bwMode="auto">
          <a:xfrm>
            <a:off x="9480275" y="2116311"/>
            <a:ext cx="11858" cy="1469653"/>
          </a:xfrm>
          <a:prstGeom prst="line">
            <a:avLst/>
          </a:prstGeom>
          <a:noFill/>
          <a:ln w="31750" cap="flat" cmpd="sng" algn="ctr">
            <a:solidFill>
              <a:schemeClr val="tx1"/>
            </a:solidFill>
            <a:prstDash val="solid"/>
            <a:round/>
            <a:headEnd type="none" w="med" len="med"/>
            <a:tailEnd type="none" w="med" len="med"/>
          </a:ln>
          <a:effectLst/>
        </p:spPr>
      </p:cxnSp>
      <p:sp>
        <p:nvSpPr>
          <p:cNvPr id="60" name="Text Box 27"/>
          <p:cNvSpPr txBox="1">
            <a:spLocks noChangeArrowheads="1"/>
          </p:cNvSpPr>
          <p:nvPr/>
        </p:nvSpPr>
        <p:spPr bwMode="auto">
          <a:xfrm>
            <a:off x="9656686" y="2894844"/>
            <a:ext cx="976863"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１０／１５</a:t>
            </a:r>
          </a:p>
        </p:txBody>
      </p:sp>
      <p:sp>
        <p:nvSpPr>
          <p:cNvPr id="61" name="Text Box 27"/>
          <p:cNvSpPr txBox="1">
            <a:spLocks noChangeArrowheads="1"/>
          </p:cNvSpPr>
          <p:nvPr/>
        </p:nvSpPr>
        <p:spPr bwMode="auto">
          <a:xfrm>
            <a:off x="8490134" y="2884212"/>
            <a:ext cx="8382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８／１５</a:t>
            </a:r>
          </a:p>
        </p:txBody>
      </p:sp>
      <p:sp>
        <p:nvSpPr>
          <p:cNvPr id="63" name="Text Box 17"/>
          <p:cNvSpPr txBox="1">
            <a:spLocks noChangeArrowheads="1"/>
          </p:cNvSpPr>
          <p:nvPr/>
        </p:nvSpPr>
        <p:spPr bwMode="auto">
          <a:xfrm>
            <a:off x="10849416" y="2371762"/>
            <a:ext cx="1170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令和７年８</a:t>
            </a:r>
          </a:p>
        </p:txBody>
      </p:sp>
      <p:sp>
        <p:nvSpPr>
          <p:cNvPr id="66" name="Text Box 44"/>
          <p:cNvSpPr txBox="1">
            <a:spLocks noChangeArrowheads="1"/>
          </p:cNvSpPr>
          <p:nvPr/>
        </p:nvSpPr>
        <p:spPr bwMode="auto">
          <a:xfrm>
            <a:off x="8938270" y="4317657"/>
            <a:ext cx="1107726" cy="1463673"/>
          </a:xfrm>
          <a:prstGeom prst="rect">
            <a:avLst/>
          </a:prstGeom>
          <a:solidFill>
            <a:srgbClr val="FFFF00"/>
          </a:solidFill>
          <a:ln w="9525">
            <a:solidFill>
              <a:schemeClr val="bg2"/>
            </a:solidFill>
            <a:miter lim="800000"/>
            <a:headEnd/>
            <a:tailEnd/>
          </a:ln>
        </p:spPr>
        <p:txBody>
          <a:bodyPr vert="eaVert" wrap="square" anchor="ctr" anchorCtr="1">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保安検査受  検  日</a:t>
            </a:r>
          </a:p>
        </p:txBody>
      </p:sp>
      <p:sp>
        <p:nvSpPr>
          <p:cNvPr id="69" name="Line 4"/>
          <p:cNvSpPr>
            <a:spLocks noChangeShapeType="1"/>
          </p:cNvSpPr>
          <p:nvPr/>
        </p:nvSpPr>
        <p:spPr bwMode="auto">
          <a:xfrm>
            <a:off x="8297979" y="2900927"/>
            <a:ext cx="0" cy="145644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0" name="Line 4"/>
          <p:cNvSpPr>
            <a:spLocks noChangeShapeType="1"/>
          </p:cNvSpPr>
          <p:nvPr/>
        </p:nvSpPr>
        <p:spPr bwMode="auto">
          <a:xfrm>
            <a:off x="5483542" y="2890934"/>
            <a:ext cx="0" cy="145644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1" name="Line 4"/>
          <p:cNvSpPr>
            <a:spLocks noChangeShapeType="1"/>
          </p:cNvSpPr>
          <p:nvPr/>
        </p:nvSpPr>
        <p:spPr bwMode="auto">
          <a:xfrm>
            <a:off x="2685518" y="2890934"/>
            <a:ext cx="0" cy="145644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2" name="Line 4"/>
          <p:cNvSpPr>
            <a:spLocks noChangeShapeType="1"/>
          </p:cNvSpPr>
          <p:nvPr/>
        </p:nvSpPr>
        <p:spPr bwMode="auto">
          <a:xfrm>
            <a:off x="10852481" y="2837280"/>
            <a:ext cx="0" cy="145644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11" name="直線コネクタ 10"/>
          <p:cNvCxnSpPr/>
          <p:nvPr/>
        </p:nvCxnSpPr>
        <p:spPr bwMode="auto">
          <a:xfrm flipH="1">
            <a:off x="3603008" y="3227086"/>
            <a:ext cx="576" cy="1106712"/>
          </a:xfrm>
          <a:prstGeom prst="line">
            <a:avLst/>
          </a:prstGeom>
          <a:noFill/>
          <a:ln w="38100" cap="flat" cmpd="sng" algn="ctr">
            <a:solidFill>
              <a:schemeClr val="tx1"/>
            </a:solidFill>
            <a:prstDash val="solid"/>
            <a:round/>
            <a:headEnd type="none" w="med" len="med"/>
            <a:tailEnd type="none" w="med" len="med"/>
          </a:ln>
          <a:effectLst/>
        </p:spPr>
      </p:cxnSp>
      <p:cxnSp>
        <p:nvCxnSpPr>
          <p:cNvPr id="80" name="直線コネクタ 79"/>
          <p:cNvCxnSpPr/>
          <p:nvPr/>
        </p:nvCxnSpPr>
        <p:spPr bwMode="auto">
          <a:xfrm flipH="1">
            <a:off x="6450097" y="3250655"/>
            <a:ext cx="576" cy="1106712"/>
          </a:xfrm>
          <a:prstGeom prst="line">
            <a:avLst/>
          </a:prstGeom>
          <a:noFill/>
          <a:ln w="38100" cap="flat" cmpd="sng" algn="ctr">
            <a:solidFill>
              <a:schemeClr val="tx1"/>
            </a:solidFill>
            <a:prstDash val="solid"/>
            <a:round/>
            <a:headEnd type="none" w="med" len="med"/>
            <a:tailEnd type="none" w="med" len="med"/>
          </a:ln>
          <a:effectLst/>
        </p:spPr>
      </p:cxnSp>
      <p:cxnSp>
        <p:nvCxnSpPr>
          <p:cNvPr id="81" name="直線コネクタ 80"/>
          <p:cNvCxnSpPr/>
          <p:nvPr/>
        </p:nvCxnSpPr>
        <p:spPr bwMode="auto">
          <a:xfrm flipH="1">
            <a:off x="7162514" y="3250655"/>
            <a:ext cx="576" cy="1106712"/>
          </a:xfrm>
          <a:prstGeom prst="line">
            <a:avLst/>
          </a:prstGeom>
          <a:noFill/>
          <a:ln w="38100" cap="flat" cmpd="sng" algn="ctr">
            <a:solidFill>
              <a:schemeClr val="tx1"/>
            </a:solidFill>
            <a:prstDash val="solid"/>
            <a:round/>
            <a:headEnd type="none" w="med" len="med"/>
            <a:tailEnd type="none" w="med" len="med"/>
          </a:ln>
          <a:effectLst/>
        </p:spPr>
      </p:cxnSp>
      <p:cxnSp>
        <p:nvCxnSpPr>
          <p:cNvPr id="82" name="直線コネクタ 81"/>
          <p:cNvCxnSpPr/>
          <p:nvPr/>
        </p:nvCxnSpPr>
        <p:spPr bwMode="auto">
          <a:xfrm flipH="1">
            <a:off x="9172539" y="3234326"/>
            <a:ext cx="576" cy="1106712"/>
          </a:xfrm>
          <a:prstGeom prst="line">
            <a:avLst/>
          </a:prstGeom>
          <a:noFill/>
          <a:ln w="38100" cap="flat" cmpd="sng" algn="ctr">
            <a:solidFill>
              <a:schemeClr val="tx1"/>
            </a:solidFill>
            <a:prstDash val="solid"/>
            <a:round/>
            <a:headEnd type="none" w="med" len="med"/>
            <a:tailEnd type="none" w="med" len="med"/>
          </a:ln>
          <a:effectLst/>
        </p:spPr>
      </p:cxnSp>
      <p:cxnSp>
        <p:nvCxnSpPr>
          <p:cNvPr id="83" name="直線コネクタ 82"/>
          <p:cNvCxnSpPr/>
          <p:nvPr/>
        </p:nvCxnSpPr>
        <p:spPr bwMode="auto">
          <a:xfrm flipH="1">
            <a:off x="9836235" y="3250655"/>
            <a:ext cx="576" cy="1106712"/>
          </a:xfrm>
          <a:prstGeom prst="line">
            <a:avLst/>
          </a:prstGeom>
          <a:noFill/>
          <a:ln w="38100" cap="flat" cmpd="sng" algn="ctr">
            <a:solidFill>
              <a:schemeClr val="tx1"/>
            </a:solidFill>
            <a:prstDash val="solid"/>
            <a:round/>
            <a:headEnd type="none" w="med" len="med"/>
            <a:tailEnd type="none" w="med" len="med"/>
          </a:ln>
          <a:effectLst/>
        </p:spPr>
      </p:cxnSp>
      <p:cxnSp>
        <p:nvCxnSpPr>
          <p:cNvPr id="85" name="直線コネクタ 84"/>
          <p:cNvCxnSpPr/>
          <p:nvPr/>
        </p:nvCxnSpPr>
        <p:spPr bwMode="auto">
          <a:xfrm flipH="1">
            <a:off x="4386432" y="3233875"/>
            <a:ext cx="576" cy="1106712"/>
          </a:xfrm>
          <a:prstGeom prst="line">
            <a:avLst/>
          </a:prstGeom>
          <a:noFill/>
          <a:ln w="38100" cap="flat" cmpd="sng" algn="ctr">
            <a:solidFill>
              <a:schemeClr val="tx1"/>
            </a:solidFill>
            <a:prstDash val="solid"/>
            <a:round/>
            <a:headEnd type="none" w="med" len="med"/>
            <a:tailEnd type="none" w="med" len="med"/>
          </a:ln>
          <a:effectLst/>
        </p:spPr>
      </p:cxnSp>
      <p:sp>
        <p:nvSpPr>
          <p:cNvPr id="42" name="Text Box 64"/>
          <p:cNvSpPr txBox="1">
            <a:spLocks noChangeArrowheads="1"/>
          </p:cNvSpPr>
          <p:nvPr/>
        </p:nvSpPr>
        <p:spPr bwMode="auto">
          <a:xfrm>
            <a:off x="8573733" y="5938090"/>
            <a:ext cx="2165905" cy="707886"/>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ts val="24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保安検査は基準日の前後１ヶ月以内に受検</a:t>
            </a:r>
          </a:p>
        </p:txBody>
      </p:sp>
      <p:sp>
        <p:nvSpPr>
          <p:cNvPr id="44" name="Text Box 64"/>
          <p:cNvSpPr txBox="1">
            <a:spLocks noChangeArrowheads="1"/>
          </p:cNvSpPr>
          <p:nvPr/>
        </p:nvSpPr>
        <p:spPr bwMode="auto">
          <a:xfrm>
            <a:off x="5757848" y="5938090"/>
            <a:ext cx="2165905" cy="707886"/>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ts val="2400"/>
              </a:lnSpc>
              <a:spcBef>
                <a:spcPct val="5000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保安検査は基準日の前後１ヶ月以内に受検</a:t>
            </a:r>
          </a:p>
        </p:txBody>
      </p:sp>
    </p:spTree>
    <p:extLst>
      <p:ext uri="{BB962C8B-B14F-4D97-AF65-F5344CB8AC3E}">
        <p14:creationId xmlns:p14="http://schemas.microsoft.com/office/powerpoint/2010/main" val="198343403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419548" y="297042"/>
          <a:ext cx="11274014" cy="5654750"/>
        </p:xfrm>
        <a:graphic>
          <a:graphicData uri="http://schemas.openxmlformats.org/drawingml/2006/table">
            <a:tbl>
              <a:tblPr firstRow="1" bandRow="1">
                <a:tableStyleId>{5940675A-B579-460E-94D1-54222C63F5DA}</a:tableStyleId>
              </a:tblPr>
              <a:tblGrid>
                <a:gridCol w="2428155">
                  <a:extLst>
                    <a:ext uri="{9D8B030D-6E8A-4147-A177-3AD203B41FA5}">
                      <a16:colId xmlns:a16="http://schemas.microsoft.com/office/drawing/2014/main" val="1014377215"/>
                    </a:ext>
                  </a:extLst>
                </a:gridCol>
                <a:gridCol w="7189182">
                  <a:extLst>
                    <a:ext uri="{9D8B030D-6E8A-4147-A177-3AD203B41FA5}">
                      <a16:colId xmlns:a16="http://schemas.microsoft.com/office/drawing/2014/main" val="1512267066"/>
                    </a:ext>
                  </a:extLst>
                </a:gridCol>
                <a:gridCol w="1656677">
                  <a:extLst>
                    <a:ext uri="{9D8B030D-6E8A-4147-A177-3AD203B41FA5}">
                      <a16:colId xmlns:a16="http://schemas.microsoft.com/office/drawing/2014/main" val="657851424"/>
                    </a:ext>
                  </a:extLst>
                </a:gridCol>
              </a:tblGrid>
              <a:tr h="678985">
                <a:tc gridSpan="2">
                  <a:txBody>
                    <a:bodyPr/>
                    <a:lstStyle/>
                    <a:p>
                      <a:pPr algn="ctr"/>
                      <a:r>
                        <a:rPr kumimoji="1" lang="ja-JP" altLang="en-US" sz="2800" dirty="0">
                          <a:latin typeface="ＭＳ 明朝" panose="02020609040205080304" pitchFamily="17" charset="-128"/>
                          <a:ea typeface="ＭＳ 明朝" panose="02020609040205080304" pitchFamily="17" charset="-128"/>
                        </a:rPr>
                        <a:t>　保　安　検　査　証</a:t>
                      </a:r>
                    </a:p>
                  </a:txBody>
                  <a:tcPr anchor="ctr" anchorCtr="1"/>
                </a:tc>
                <a:tc hMerge="1">
                  <a:txBody>
                    <a:bodyPr/>
                    <a:lstStyle/>
                    <a:p>
                      <a:endParaRPr kumimoji="1" lang="ja-JP" altLang="en-US"/>
                    </a:p>
                  </a:txBody>
                  <a:tcPr/>
                </a:tc>
                <a:tc>
                  <a:txBody>
                    <a:bodyPr/>
                    <a:lstStyle/>
                    <a:p>
                      <a:r>
                        <a:rPr kumimoji="1" lang="ja-JP" altLang="en-US" sz="1600" dirty="0">
                          <a:latin typeface="ＭＳ 明朝" panose="02020609040205080304" pitchFamily="17" charset="-128"/>
                          <a:ea typeface="ＭＳ 明朝" panose="02020609040205080304" pitchFamily="17" charset="-128"/>
                        </a:rPr>
                        <a:t>一　　般</a:t>
                      </a:r>
                    </a:p>
                  </a:txBody>
                  <a:tcPr anchor="ctr" anchorCtr="1"/>
                </a:tc>
                <a:extLst>
                  <a:ext uri="{0D108BD9-81ED-4DB2-BD59-A6C34878D82A}">
                    <a16:rowId xmlns:a16="http://schemas.microsoft.com/office/drawing/2014/main" val="3483562611"/>
                  </a:ext>
                </a:extLst>
              </a:tr>
              <a:tr h="764902">
                <a:tc>
                  <a:txBody>
                    <a:bodyPr/>
                    <a:lstStyle/>
                    <a:p>
                      <a:pPr algn="l"/>
                      <a:r>
                        <a:rPr kumimoji="1" lang="ja-JP" altLang="en-US" sz="1800" dirty="0">
                          <a:latin typeface="ＭＳ 明朝" panose="02020609040205080304" pitchFamily="17" charset="-128"/>
                          <a:ea typeface="ＭＳ 明朝" panose="02020609040205080304" pitchFamily="17" charset="-128"/>
                        </a:rPr>
                        <a:t>　名　　　　　　称</a:t>
                      </a:r>
                    </a:p>
                  </a:txBody>
                  <a:tcPr anchor="ctr"/>
                </a:tc>
                <a:tc gridSpan="2">
                  <a:txBody>
                    <a:bodyPr/>
                    <a:lstStyle/>
                    <a:p>
                      <a:pPr algn="ctr"/>
                      <a:endParaRPr kumimoji="1" lang="ja-JP" altLang="en-US" sz="1800" dirty="0">
                        <a:latin typeface="ＭＳ 明朝" panose="02020609040205080304" pitchFamily="17" charset="-128"/>
                        <a:ea typeface="ＭＳ 明朝" panose="02020609040205080304" pitchFamily="17" charset="-128"/>
                      </a:endParaRPr>
                    </a:p>
                  </a:txBody>
                  <a:tcPr/>
                </a:tc>
                <a:tc hMerge="1">
                  <a:txBody>
                    <a:bodyPr/>
                    <a:lstStyle/>
                    <a:p>
                      <a:endParaRPr kumimoji="1" lang="ja-JP" altLang="en-US"/>
                    </a:p>
                  </a:txBody>
                  <a:tcPr/>
                </a:tc>
                <a:extLst>
                  <a:ext uri="{0D108BD9-81ED-4DB2-BD59-A6C34878D82A}">
                    <a16:rowId xmlns:a16="http://schemas.microsoft.com/office/drawing/2014/main" val="108421741"/>
                  </a:ext>
                </a:extLst>
              </a:tr>
              <a:tr h="1087172">
                <a:tc>
                  <a:txBody>
                    <a:bodyPr/>
                    <a:lstStyle/>
                    <a:p>
                      <a:pPr algn="l"/>
                      <a:r>
                        <a:rPr kumimoji="1" lang="ja-JP" altLang="en-US" sz="1800" dirty="0">
                          <a:latin typeface="ＭＳ 明朝" panose="02020609040205080304" pitchFamily="17" charset="-128"/>
                          <a:ea typeface="ＭＳ 明朝" panose="02020609040205080304" pitchFamily="17" charset="-128"/>
                        </a:rPr>
                        <a:t>　検査した特定施設</a:t>
                      </a:r>
                      <a:endParaRPr kumimoji="1" lang="en-US" altLang="ja-JP" sz="1800" dirty="0">
                        <a:latin typeface="ＭＳ 明朝" panose="02020609040205080304" pitchFamily="17" charset="-128"/>
                        <a:ea typeface="ＭＳ 明朝" panose="02020609040205080304" pitchFamily="17" charset="-128"/>
                      </a:endParaRPr>
                    </a:p>
                    <a:p>
                      <a:pPr algn="l"/>
                      <a:r>
                        <a:rPr kumimoji="1" lang="ja-JP" altLang="en-US" sz="1800" dirty="0">
                          <a:latin typeface="ＭＳ 明朝" panose="02020609040205080304" pitchFamily="17" charset="-128"/>
                          <a:ea typeface="ＭＳ 明朝" panose="02020609040205080304" pitchFamily="17" charset="-128"/>
                        </a:rPr>
                        <a:t>　及びその所在地</a:t>
                      </a:r>
                    </a:p>
                  </a:txBody>
                  <a:tcPr anchor="ctr"/>
                </a:tc>
                <a:tc gridSpan="2">
                  <a:txBody>
                    <a:bodyPr/>
                    <a:lstStyle/>
                    <a:p>
                      <a:pPr algn="ctr"/>
                      <a:endParaRPr kumimoji="1" lang="ja-JP" altLang="en-US" sz="1800" dirty="0">
                        <a:latin typeface="ＭＳ 明朝" panose="02020609040205080304" pitchFamily="17" charset="-128"/>
                        <a:ea typeface="ＭＳ 明朝" panose="02020609040205080304" pitchFamily="17" charset="-128"/>
                      </a:endParaRPr>
                    </a:p>
                  </a:txBody>
                  <a:tcPr/>
                </a:tc>
                <a:tc hMerge="1">
                  <a:txBody>
                    <a:bodyPr/>
                    <a:lstStyle/>
                    <a:p>
                      <a:endParaRPr kumimoji="1" lang="ja-JP" altLang="en-US"/>
                    </a:p>
                  </a:txBody>
                  <a:tcPr/>
                </a:tc>
                <a:extLst>
                  <a:ext uri="{0D108BD9-81ED-4DB2-BD59-A6C34878D82A}">
                    <a16:rowId xmlns:a16="http://schemas.microsoft.com/office/drawing/2014/main" val="4103205342"/>
                  </a:ext>
                </a:extLst>
              </a:tr>
              <a:tr h="1143008">
                <a:tc>
                  <a:txBody>
                    <a:bodyPr/>
                    <a:lstStyle/>
                    <a:p>
                      <a:pPr algn="l"/>
                      <a:r>
                        <a:rPr kumimoji="1" lang="ja-JP" altLang="en-US" sz="1800" dirty="0">
                          <a:latin typeface="ＭＳ 明朝" panose="02020609040205080304" pitchFamily="17" charset="-128"/>
                          <a:ea typeface="ＭＳ 明朝" panose="02020609040205080304" pitchFamily="17" charset="-128"/>
                        </a:rPr>
                        <a:t>　保安検査の年月日</a:t>
                      </a:r>
                      <a:endParaRPr kumimoji="1" lang="en-US" altLang="ja-JP" sz="1800" dirty="0">
                        <a:latin typeface="ＭＳ 明朝" panose="02020609040205080304" pitchFamily="17" charset="-128"/>
                        <a:ea typeface="ＭＳ 明朝" panose="02020609040205080304" pitchFamily="17" charset="-128"/>
                      </a:endParaRPr>
                    </a:p>
                    <a:p>
                      <a:pPr algn="l"/>
                      <a:r>
                        <a:rPr kumimoji="1" lang="ja-JP" altLang="en-US" sz="1800" dirty="0">
                          <a:latin typeface="ＭＳ 明朝" panose="02020609040205080304" pitchFamily="17" charset="-128"/>
                          <a:ea typeface="ＭＳ 明朝" panose="02020609040205080304" pitchFamily="17" charset="-128"/>
                        </a:rPr>
                        <a:t>　検査員氏名</a:t>
                      </a:r>
                    </a:p>
                  </a:txBody>
                  <a:tcPr anchor="ctr"/>
                </a:tc>
                <a:tc gridSpan="2">
                  <a:txBody>
                    <a:bodyPr/>
                    <a:lstStyle/>
                    <a:p>
                      <a:pPr algn="l"/>
                      <a:r>
                        <a:rPr kumimoji="1" lang="ja-JP" altLang="en-US" sz="1800" dirty="0">
                          <a:latin typeface="ＭＳ 明朝" panose="02020609040205080304" pitchFamily="17" charset="-128"/>
                          <a:ea typeface="ＭＳ 明朝" panose="02020609040205080304" pitchFamily="17" charset="-128"/>
                        </a:rPr>
                        <a:t>　　　　　　　　　　　　　　　一般社団法人兵庫県高圧ガス保安協会　　</a:t>
                      </a:r>
                      <a:endParaRPr kumimoji="1" lang="en-US" altLang="ja-JP" sz="1800" dirty="0">
                        <a:latin typeface="ＭＳ 明朝" panose="02020609040205080304" pitchFamily="17" charset="-128"/>
                        <a:ea typeface="ＭＳ 明朝" panose="02020609040205080304" pitchFamily="17" charset="-128"/>
                      </a:endParaRPr>
                    </a:p>
                    <a:p>
                      <a:pPr algn="l"/>
                      <a:r>
                        <a:rPr kumimoji="1" lang="ja-JP" altLang="en-US" sz="1800" dirty="0">
                          <a:latin typeface="ＭＳ 明朝" panose="02020609040205080304" pitchFamily="17" charset="-128"/>
                          <a:ea typeface="ＭＳ 明朝" panose="02020609040205080304" pitchFamily="17" charset="-128"/>
                        </a:rPr>
                        <a:t>　</a:t>
                      </a:r>
                      <a:endParaRPr kumimoji="1" lang="en-US" altLang="ja-JP" sz="1800" dirty="0">
                        <a:latin typeface="ＭＳ 明朝" panose="02020609040205080304" pitchFamily="17" charset="-128"/>
                        <a:ea typeface="ＭＳ 明朝" panose="02020609040205080304" pitchFamily="17" charset="-128"/>
                      </a:endParaRPr>
                    </a:p>
                    <a:p>
                      <a:pPr algn="l"/>
                      <a:r>
                        <a:rPr kumimoji="1" lang="ja-JP" altLang="en-US" sz="1800" dirty="0">
                          <a:latin typeface="ＭＳ 明朝" panose="02020609040205080304" pitchFamily="17" charset="-128"/>
                          <a:ea typeface="ＭＳ 明朝" panose="02020609040205080304" pitchFamily="17" charset="-128"/>
                        </a:rPr>
                        <a:t>　　令和　　年　　月　　日　　　〇　　〇　　〇　　〇</a:t>
                      </a:r>
                      <a:endParaRPr kumimoji="1" lang="en-US" altLang="ja-JP" sz="1800" dirty="0">
                        <a:latin typeface="ＭＳ 明朝" panose="02020609040205080304" pitchFamily="17" charset="-128"/>
                        <a:ea typeface="ＭＳ 明朝" panose="02020609040205080304" pitchFamily="17" charset="-128"/>
                      </a:endParaRPr>
                    </a:p>
                  </a:txBody>
                  <a:tcPr/>
                </a:tc>
                <a:tc hMerge="1">
                  <a:txBody>
                    <a:bodyPr/>
                    <a:lstStyle/>
                    <a:p>
                      <a:endParaRPr kumimoji="1" lang="ja-JP" altLang="en-US"/>
                    </a:p>
                  </a:txBody>
                  <a:tcPr/>
                </a:tc>
                <a:extLst>
                  <a:ext uri="{0D108BD9-81ED-4DB2-BD59-A6C34878D82A}">
                    <a16:rowId xmlns:a16="http://schemas.microsoft.com/office/drawing/2014/main" val="1479607079"/>
                  </a:ext>
                </a:extLst>
              </a:tr>
              <a:tr h="1134604">
                <a:tc>
                  <a:txBody>
                    <a:bodyPr/>
                    <a:lstStyle/>
                    <a:p>
                      <a:pPr algn="l"/>
                      <a:r>
                        <a:rPr kumimoji="1" lang="ja-JP" altLang="en-US" sz="1800" dirty="0">
                          <a:latin typeface="ＭＳ 明朝" panose="02020609040205080304" pitchFamily="17" charset="-128"/>
                          <a:ea typeface="ＭＳ 明朝" panose="02020609040205080304" pitchFamily="17" charset="-128"/>
                        </a:rPr>
                        <a:t>　検   査   番   号</a:t>
                      </a:r>
                    </a:p>
                  </a:txBody>
                  <a:tcPr anchor="ctr"/>
                </a:tc>
                <a:tc gridSpan="2">
                  <a:txBody>
                    <a:bodyPr/>
                    <a:lstStyle/>
                    <a:p>
                      <a:pPr algn="l"/>
                      <a:r>
                        <a:rPr kumimoji="1" lang="ja-JP" altLang="en-US" sz="1800" dirty="0">
                          <a:latin typeface="ＭＳ 明朝" panose="02020609040205080304" pitchFamily="17" charset="-128"/>
                          <a:ea typeface="ＭＳ 明朝" panose="02020609040205080304" pitchFamily="17" charset="-128"/>
                        </a:rPr>
                        <a:t>　　令和　　年　　月　　日</a:t>
                      </a:r>
                      <a:endParaRPr kumimoji="1" lang="en-US" altLang="ja-JP" sz="1800" dirty="0">
                        <a:latin typeface="ＭＳ 明朝" panose="02020609040205080304" pitchFamily="17" charset="-128"/>
                        <a:ea typeface="ＭＳ 明朝" panose="02020609040205080304" pitchFamily="17" charset="-128"/>
                      </a:endParaRPr>
                    </a:p>
                    <a:p>
                      <a:pPr algn="l"/>
                      <a:endParaRPr kumimoji="1" lang="en-US" altLang="ja-JP" sz="1800" dirty="0">
                        <a:latin typeface="ＭＳ 明朝" panose="02020609040205080304" pitchFamily="17" charset="-128"/>
                        <a:ea typeface="ＭＳ 明朝" panose="02020609040205080304" pitchFamily="17" charset="-128"/>
                      </a:endParaRPr>
                    </a:p>
                    <a:p>
                      <a:pPr algn="l"/>
                      <a:r>
                        <a:rPr kumimoji="1" lang="ja-JP" altLang="en-US" sz="1800" dirty="0">
                          <a:latin typeface="ＭＳ 明朝" panose="02020609040205080304" pitchFamily="17" charset="-128"/>
                          <a:ea typeface="ＭＳ 明朝" panose="02020609040205080304" pitchFamily="17" charset="-128"/>
                        </a:rPr>
                        <a:t>　　一般社団法人兵庫県高圧ガス保安協会　　　　　第　　　　号　</a:t>
                      </a:r>
                    </a:p>
                  </a:txBody>
                  <a:tcPr anchor="ctr"/>
                </a:tc>
                <a:tc hMerge="1">
                  <a:txBody>
                    <a:bodyPr/>
                    <a:lstStyle/>
                    <a:p>
                      <a:endParaRPr kumimoji="1" lang="ja-JP" altLang="en-US"/>
                    </a:p>
                  </a:txBody>
                  <a:tcPr/>
                </a:tc>
                <a:extLst>
                  <a:ext uri="{0D108BD9-81ED-4DB2-BD59-A6C34878D82A}">
                    <a16:rowId xmlns:a16="http://schemas.microsoft.com/office/drawing/2014/main" val="76281385"/>
                  </a:ext>
                </a:extLst>
              </a:tr>
              <a:tr h="846079">
                <a:tc>
                  <a:txBody>
                    <a:bodyPr/>
                    <a:lstStyle/>
                    <a:p>
                      <a:pPr algn="l"/>
                      <a:r>
                        <a:rPr kumimoji="1" lang="ja-JP" altLang="en-US" sz="1800" dirty="0">
                          <a:latin typeface="ＭＳ 明朝" panose="02020609040205080304" pitchFamily="17" charset="-128"/>
                          <a:ea typeface="ＭＳ 明朝" panose="02020609040205080304" pitchFamily="17" charset="-128"/>
                        </a:rPr>
                        <a:t>　備　　　　　　考</a:t>
                      </a:r>
                    </a:p>
                  </a:txBody>
                  <a:tcPr anchor="ctr"/>
                </a:tc>
                <a:tc gridSpan="2">
                  <a:txBody>
                    <a:bodyPr/>
                    <a:lstStyle/>
                    <a:p>
                      <a:pPr algn="l"/>
                      <a:r>
                        <a:rPr kumimoji="1" lang="ja-JP" altLang="en-US" sz="1800" dirty="0">
                          <a:latin typeface="ＭＳ 明朝" panose="02020609040205080304" pitchFamily="17" charset="-128"/>
                          <a:ea typeface="ＭＳ 明朝" panose="02020609040205080304" pitchFamily="17" charset="-128"/>
                        </a:rPr>
                        <a:t>　　保安検査基準日　　　　　　　　年　　　月　　　日</a:t>
                      </a:r>
                    </a:p>
                  </a:txBody>
                  <a:tcPr anchor="ctr"/>
                </a:tc>
                <a:tc hMerge="1">
                  <a:txBody>
                    <a:bodyPr/>
                    <a:lstStyle/>
                    <a:p>
                      <a:endParaRPr kumimoji="1" lang="ja-JP" altLang="en-US" dirty="0"/>
                    </a:p>
                  </a:txBody>
                  <a:tcPr/>
                </a:tc>
                <a:extLst>
                  <a:ext uri="{0D108BD9-81ED-4DB2-BD59-A6C34878D82A}">
                    <a16:rowId xmlns:a16="http://schemas.microsoft.com/office/drawing/2014/main" val="2100236848"/>
                  </a:ext>
                </a:extLst>
              </a:tr>
            </a:tbl>
          </a:graphicData>
        </a:graphic>
      </p:graphicFrame>
      <p:sp>
        <p:nvSpPr>
          <p:cNvPr id="7" name="正方形/長方形 6"/>
          <p:cNvSpPr/>
          <p:nvPr/>
        </p:nvSpPr>
        <p:spPr>
          <a:xfrm>
            <a:off x="5434149" y="5956663"/>
            <a:ext cx="5982788" cy="627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　　　一般社団法人兵庫県高圧ガス保安協会</a:t>
            </a:r>
          </a:p>
        </p:txBody>
      </p:sp>
      <p:sp>
        <p:nvSpPr>
          <p:cNvPr id="3" name="角丸四角形 2"/>
          <p:cNvSpPr/>
          <p:nvPr/>
        </p:nvSpPr>
        <p:spPr bwMode="auto">
          <a:xfrm>
            <a:off x="3645725" y="1995055"/>
            <a:ext cx="1258784" cy="6412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8" name="角丸四角形 7"/>
          <p:cNvSpPr/>
          <p:nvPr/>
        </p:nvSpPr>
        <p:spPr>
          <a:xfrm>
            <a:off x="3058265" y="5234785"/>
            <a:ext cx="7261391" cy="5854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102528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4BF7CC9F-AAF2-B264-AC04-2645840B7F98}"/>
              </a:ext>
            </a:extLst>
          </p:cNvPr>
          <p:cNvGraphicFramePr>
            <a:graphicFrameLocks noGrp="1"/>
          </p:cNvGraphicFramePr>
          <p:nvPr/>
        </p:nvGraphicFramePr>
        <p:xfrm>
          <a:off x="442451" y="1999787"/>
          <a:ext cx="11307097" cy="2437298"/>
        </p:xfrm>
        <a:graphic>
          <a:graphicData uri="http://schemas.openxmlformats.org/drawingml/2006/table">
            <a:tbl>
              <a:tblPr firstRow="1" bandRow="1">
                <a:tableStyleId>{5940675A-B579-460E-94D1-54222C63F5DA}</a:tableStyleId>
              </a:tblPr>
              <a:tblGrid>
                <a:gridCol w="4591665">
                  <a:extLst>
                    <a:ext uri="{9D8B030D-6E8A-4147-A177-3AD203B41FA5}">
                      <a16:colId xmlns:a16="http://schemas.microsoft.com/office/drawing/2014/main" val="228401056"/>
                    </a:ext>
                  </a:extLst>
                </a:gridCol>
                <a:gridCol w="6715432">
                  <a:extLst>
                    <a:ext uri="{9D8B030D-6E8A-4147-A177-3AD203B41FA5}">
                      <a16:colId xmlns:a16="http://schemas.microsoft.com/office/drawing/2014/main" val="2235688246"/>
                    </a:ext>
                  </a:extLst>
                </a:gridCol>
              </a:tblGrid>
              <a:tr h="584644">
                <a:tc>
                  <a:txBody>
                    <a:bodyPr/>
                    <a:lstStyle/>
                    <a:p>
                      <a:pPr algn="ctr"/>
                      <a:r>
                        <a:rPr kumimoji="1" lang="ja-JP" altLang="en-US" sz="2500" dirty="0">
                          <a:latin typeface="ＭＳ Ｐゴシック" panose="020B0600070205080204" pitchFamily="50" charset="-128"/>
                          <a:ea typeface="ＭＳ Ｐゴシック" panose="020B0600070205080204" pitchFamily="50" charset="-128"/>
                        </a:rPr>
                        <a:t>特定施設の区分</a:t>
                      </a:r>
                      <a:endParaRPr kumimoji="1" lang="ja-JP" altLang="en-US" sz="2500" u="none" dirty="0">
                        <a:latin typeface="ＭＳ Ｐゴシック" panose="020B0600070205080204" pitchFamily="50" charset="-128"/>
                        <a:ea typeface="ＭＳ Ｐゴシック" panose="020B0600070205080204" pitchFamily="50" charset="-128"/>
                      </a:endParaRPr>
                    </a:p>
                  </a:txBody>
                  <a:tcPr>
                    <a:solidFill>
                      <a:schemeClr val="accent2">
                        <a:lumMod val="20000"/>
                        <a:lumOff val="80000"/>
                      </a:schemeClr>
                    </a:solidFill>
                  </a:tcPr>
                </a:tc>
                <a:tc>
                  <a:txBody>
                    <a:bodyPr/>
                    <a:lstStyle/>
                    <a:p>
                      <a:pPr algn="ctr"/>
                      <a:r>
                        <a:rPr kumimoji="1" lang="ja-JP" altLang="en-US" sz="2500" dirty="0">
                          <a:latin typeface="ＭＳ Ｐゴシック" panose="020B0600070205080204" pitchFamily="50" charset="-128"/>
                          <a:ea typeface="ＭＳ Ｐゴシック" panose="020B0600070205080204" pitchFamily="50" charset="-128"/>
                        </a:rPr>
                        <a:t>基　　準　　日</a:t>
                      </a:r>
                    </a:p>
                  </a:txBody>
                  <a:tcPr>
                    <a:solidFill>
                      <a:schemeClr val="accent2">
                        <a:lumMod val="20000"/>
                        <a:lumOff val="80000"/>
                      </a:schemeClr>
                    </a:solidFill>
                  </a:tcPr>
                </a:tc>
                <a:extLst>
                  <a:ext uri="{0D108BD9-81ED-4DB2-BD59-A6C34878D82A}">
                    <a16:rowId xmlns:a16="http://schemas.microsoft.com/office/drawing/2014/main" val="3227817502"/>
                  </a:ext>
                </a:extLst>
              </a:tr>
              <a:tr h="620202">
                <a:tc>
                  <a:txBody>
                    <a:bodyPr/>
                    <a:lstStyle/>
                    <a:p>
                      <a:r>
                        <a:rPr kumimoji="1" lang="ja-JP" altLang="en-US" sz="2500" dirty="0">
                          <a:latin typeface="ＭＳ Ｐゴシック" panose="020B0600070205080204" pitchFamily="50" charset="-128"/>
                          <a:ea typeface="ＭＳ Ｐゴシック" panose="020B0600070205080204" pitchFamily="50" charset="-128"/>
                        </a:rPr>
                        <a:t>保安検査周期が１年の特定施設</a:t>
                      </a:r>
                      <a:endParaRPr kumimoji="1" lang="en-US" altLang="ja-JP" sz="25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2500" dirty="0">
                          <a:latin typeface="ＭＳ Ｐゴシック" panose="020B0600070205080204" pitchFamily="50" charset="-128"/>
                          <a:ea typeface="ＭＳ Ｐゴシック" panose="020B0600070205080204" pitchFamily="50" charset="-128"/>
                        </a:rPr>
                        <a:t>平成２９年度の保安検査日</a:t>
                      </a:r>
                    </a:p>
                  </a:txBody>
                  <a:tcPr/>
                </a:tc>
                <a:extLst>
                  <a:ext uri="{0D108BD9-81ED-4DB2-BD59-A6C34878D82A}">
                    <a16:rowId xmlns:a16="http://schemas.microsoft.com/office/drawing/2014/main" val="2398203678"/>
                  </a:ext>
                </a:extLst>
              </a:tr>
              <a:tr h="596347">
                <a:tc>
                  <a:txBody>
                    <a:bodyPr/>
                    <a:lstStyle/>
                    <a:p>
                      <a:r>
                        <a:rPr kumimoji="1" lang="ja-JP" altLang="en-US" sz="2500" dirty="0">
                          <a:latin typeface="ＭＳ Ｐゴシック" panose="020B0600070205080204" pitchFamily="50" charset="-128"/>
                          <a:ea typeface="ＭＳ Ｐゴシック" panose="020B0600070205080204" pitchFamily="50" charset="-128"/>
                        </a:rPr>
                        <a:t>保安検査周期が２年の特定施設</a:t>
                      </a:r>
                      <a:endParaRPr kumimoji="1" lang="en-US" altLang="ja-JP" sz="25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2500" dirty="0">
                          <a:latin typeface="ＭＳ Ｐゴシック" panose="020B0600070205080204" pitchFamily="50" charset="-128"/>
                          <a:ea typeface="ＭＳ Ｐゴシック" panose="020B0600070205080204" pitchFamily="50" charset="-128"/>
                        </a:rPr>
                        <a:t>平成２８年度以降、最初に保安検査を受検した日</a:t>
                      </a:r>
                    </a:p>
                  </a:txBody>
                  <a:tcPr/>
                </a:tc>
                <a:extLst>
                  <a:ext uri="{0D108BD9-81ED-4DB2-BD59-A6C34878D82A}">
                    <a16:rowId xmlns:a16="http://schemas.microsoft.com/office/drawing/2014/main" val="268431265"/>
                  </a:ext>
                </a:extLst>
              </a:tr>
              <a:tr h="636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dirty="0">
                          <a:latin typeface="ＭＳ Ｐゴシック" panose="020B0600070205080204" pitchFamily="50" charset="-128"/>
                          <a:ea typeface="ＭＳ Ｐゴシック" panose="020B0600070205080204" pitchFamily="50" charset="-128"/>
                        </a:rPr>
                        <a:t>保安検査周期が３年の特定施設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dirty="0">
                          <a:latin typeface="ＭＳ Ｐゴシック" panose="020B0600070205080204" pitchFamily="50" charset="-128"/>
                          <a:ea typeface="ＭＳ Ｐゴシック" panose="020B0600070205080204" pitchFamily="50" charset="-128"/>
                        </a:rPr>
                        <a:t>平成２７年度以降、最初に保安検査を受検した日</a:t>
                      </a:r>
                    </a:p>
                  </a:txBody>
                  <a:tcPr/>
                </a:tc>
                <a:extLst>
                  <a:ext uri="{0D108BD9-81ED-4DB2-BD59-A6C34878D82A}">
                    <a16:rowId xmlns:a16="http://schemas.microsoft.com/office/drawing/2014/main" val="3283070119"/>
                  </a:ext>
                </a:extLst>
              </a:tr>
            </a:tbl>
          </a:graphicData>
        </a:graphic>
      </p:graphicFrame>
      <p:sp>
        <p:nvSpPr>
          <p:cNvPr id="2" name="四角形: 角を丸くする 1">
            <a:extLst>
              <a:ext uri="{FF2B5EF4-FFF2-40B4-BE49-F238E27FC236}">
                <a16:creationId xmlns:a16="http://schemas.microsoft.com/office/drawing/2014/main" id="{2C7E60F2-91F1-DD24-1626-D33675F1B19B}"/>
              </a:ext>
            </a:extLst>
          </p:cNvPr>
          <p:cNvSpPr/>
          <p:nvPr/>
        </p:nvSpPr>
        <p:spPr>
          <a:xfrm>
            <a:off x="3754760" y="494202"/>
            <a:ext cx="4031226" cy="881235"/>
          </a:xfrm>
          <a:prstGeom prst="roundRect">
            <a:avLst/>
          </a:prstGeom>
          <a:solidFill>
            <a:schemeClr val="accent2">
              <a:lumMod val="20000"/>
              <a:lumOff val="8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accent2">
                    <a:lumMod val="50000"/>
                  </a:schemeClr>
                </a:solidFill>
                <a:latin typeface="ＭＳ Ｐゴシック" panose="020B0600070205080204" pitchFamily="50" charset="-128"/>
                <a:ea typeface="ＭＳ Ｐゴシック" panose="020B0600070205080204" pitchFamily="50" charset="-128"/>
              </a:rPr>
              <a:t>基準日の設定方法</a:t>
            </a:r>
          </a:p>
        </p:txBody>
      </p:sp>
      <p:sp>
        <p:nvSpPr>
          <p:cNvPr id="3" name="テキスト ボックス 2">
            <a:extLst>
              <a:ext uri="{FF2B5EF4-FFF2-40B4-BE49-F238E27FC236}">
                <a16:creationId xmlns:a16="http://schemas.microsoft.com/office/drawing/2014/main" id="{129E4C35-2C63-DAA9-58B9-AA3C8C0C3C95}"/>
              </a:ext>
            </a:extLst>
          </p:cNvPr>
          <p:cNvSpPr txBox="1"/>
          <p:nvPr/>
        </p:nvSpPr>
        <p:spPr>
          <a:xfrm>
            <a:off x="743061" y="5014956"/>
            <a:ext cx="10902522" cy="830997"/>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基準日は原則固定であって、年度ごとに変わることはないが、休止した場合や１月を超えて前倒し受検した場合等は基準日</a:t>
            </a:r>
            <a:r>
              <a:rPr lang="ja-JP" altLang="en-US" sz="2400" dirty="0">
                <a:latin typeface="ＭＳ Ｐゴシック" panose="020B0600070205080204" pitchFamily="50" charset="-128"/>
                <a:ea typeface="ＭＳ Ｐゴシック" panose="020B0600070205080204" pitchFamily="50" charset="-128"/>
              </a:rPr>
              <a:t>が変わることがある。</a:t>
            </a:r>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18757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4E199EA-01ED-267D-7707-5B78B3AFDFB6}"/>
              </a:ext>
            </a:extLst>
          </p:cNvPr>
          <p:cNvGraphicFramePr>
            <a:graphicFrameLocks noGrp="1"/>
          </p:cNvGraphicFramePr>
          <p:nvPr/>
        </p:nvGraphicFramePr>
        <p:xfrm>
          <a:off x="373626" y="1142453"/>
          <a:ext cx="11520129" cy="5366948"/>
        </p:xfrm>
        <a:graphic>
          <a:graphicData uri="http://schemas.openxmlformats.org/drawingml/2006/table">
            <a:tbl>
              <a:tblPr firstRow="1" bandRow="1">
                <a:tableStyleId>{5940675A-B579-460E-94D1-54222C63F5DA}</a:tableStyleId>
              </a:tblPr>
              <a:tblGrid>
                <a:gridCol w="10535564">
                  <a:extLst>
                    <a:ext uri="{9D8B030D-6E8A-4147-A177-3AD203B41FA5}">
                      <a16:colId xmlns:a16="http://schemas.microsoft.com/office/drawing/2014/main" val="1476334956"/>
                    </a:ext>
                  </a:extLst>
                </a:gridCol>
                <a:gridCol w="984565">
                  <a:extLst>
                    <a:ext uri="{9D8B030D-6E8A-4147-A177-3AD203B41FA5}">
                      <a16:colId xmlns:a16="http://schemas.microsoft.com/office/drawing/2014/main" val="490177478"/>
                    </a:ext>
                  </a:extLst>
                </a:gridCol>
              </a:tblGrid>
              <a:tr h="398708">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製　　　　　造　　　　　施　　　　　設</a:t>
                      </a:r>
                    </a:p>
                  </a:txBody>
                  <a:tcPr/>
                </a:tc>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周期</a:t>
                      </a:r>
                    </a:p>
                  </a:txBody>
                  <a:tcPr/>
                </a:tc>
                <a:extLst>
                  <a:ext uri="{0D108BD9-81ED-4DB2-BD59-A6C34878D82A}">
                    <a16:rowId xmlns:a16="http://schemas.microsoft.com/office/drawing/2014/main" val="3408936723"/>
                  </a:ext>
                </a:extLst>
              </a:tr>
              <a:tr h="4692491">
                <a:tc>
                  <a:txBody>
                    <a:bodyPr/>
                    <a:lstStyle/>
                    <a:p>
                      <a:r>
                        <a:rPr kumimoji="1" lang="ja-JP" altLang="en-US" sz="2000" dirty="0">
                          <a:latin typeface="ＭＳ Ｐゴシック" panose="020B0600070205080204" pitchFamily="50" charset="-128"/>
                          <a:ea typeface="ＭＳ Ｐゴシック" panose="020B0600070205080204" pitchFamily="50" charset="-128"/>
                        </a:rPr>
                        <a:t>イ　製造設備の冷却の用に供する可燃性ガス及び毒性ガス以外のガスを冷媒とする冷凍設備</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ロ　製造設備の冷却の用に供する冷凍設備（イを除く。）</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ハ　専ら液化アルゴン、液化炭酸ガス、液化窒素及び液化酸素の貯槽（二重殻真空断熱式構造</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のものに限る。）に接続された気化器により当該液化ガスを気化するための高圧ガス設備（ポ</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ンプ又は圧縮機が接続されたものを除く。）</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二　液化酸素の気化器（超低温容器に接続されたものに限る。）</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ホ　空気圧縮装置及び不活性ガス圧縮機</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ヘ　アキュムレーター</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ト　日本工業規格</a:t>
                      </a:r>
                      <a:r>
                        <a:rPr kumimoji="1" lang="en-US" altLang="ja-JP" sz="2000" dirty="0">
                          <a:latin typeface="ＭＳ Ｐゴシック" panose="020B0600070205080204" pitchFamily="50" charset="-128"/>
                          <a:ea typeface="ＭＳ Ｐゴシック" panose="020B0600070205080204" pitchFamily="50" charset="-128"/>
                        </a:rPr>
                        <a:t>B8210(1964)</a:t>
                      </a:r>
                      <a:r>
                        <a:rPr kumimoji="1" lang="ja-JP" altLang="en-US" sz="2000" dirty="0">
                          <a:latin typeface="ＭＳ Ｐゴシック" panose="020B0600070205080204" pitchFamily="50" charset="-128"/>
                          <a:ea typeface="ＭＳ Ｐゴシック" panose="020B0600070205080204" pitchFamily="50" charset="-128"/>
                        </a:rPr>
                        <a:t> 蒸気用及びガス用ばね安全弁（揚程式でリフトが弁座口の径の</a:t>
                      </a:r>
                      <a:r>
                        <a:rPr kumimoji="1" lang="en-US" altLang="ja-JP" sz="2000" dirty="0">
                          <a:latin typeface="ＭＳ Ｐゴシック" panose="020B0600070205080204" pitchFamily="50" charset="-128"/>
                          <a:ea typeface="ＭＳ Ｐゴシック" panose="020B0600070205080204" pitchFamily="50" charset="-128"/>
                        </a:rPr>
                        <a:t>15</a:t>
                      </a:r>
                    </a:p>
                    <a:p>
                      <a:r>
                        <a:rPr kumimoji="1" lang="ja-JP" altLang="en-US" sz="2000" dirty="0">
                          <a:latin typeface="ＭＳ Ｐゴシック" panose="020B0600070205080204" pitchFamily="50" charset="-128"/>
                          <a:ea typeface="ＭＳ Ｐゴシック" panose="020B0600070205080204" pitchFamily="50" charset="-128"/>
                        </a:rPr>
                        <a:t>　　分の</a:t>
                      </a:r>
                      <a:r>
                        <a:rPr kumimoji="1" lang="en-US" altLang="ja-JP" sz="2000" dirty="0">
                          <a:latin typeface="ＭＳ Ｐゴシック" panose="020B0600070205080204" pitchFamily="50" charset="-128"/>
                          <a:ea typeface="ＭＳ Ｐゴシック" panose="020B0600070205080204" pitchFamily="50" charset="-128"/>
                        </a:rPr>
                        <a:t>1</a:t>
                      </a:r>
                      <a:r>
                        <a:rPr kumimoji="1" lang="ja-JP" altLang="en-US" sz="2000" dirty="0">
                          <a:latin typeface="ＭＳ Ｐゴシック" panose="020B0600070205080204" pitchFamily="50" charset="-128"/>
                          <a:ea typeface="ＭＳ Ｐゴシック" panose="020B0600070205080204" pitchFamily="50" charset="-128"/>
                        </a:rPr>
                        <a:t>未満のもの、呼び径が</a:t>
                      </a:r>
                      <a:r>
                        <a:rPr kumimoji="1" lang="en-US" altLang="ja-JP" sz="2000" dirty="0">
                          <a:latin typeface="ＭＳ Ｐゴシック" panose="020B0600070205080204" pitchFamily="50" charset="-128"/>
                          <a:ea typeface="ＭＳ Ｐゴシック" panose="020B0600070205080204" pitchFamily="50" charset="-128"/>
                        </a:rPr>
                        <a:t>25</a:t>
                      </a:r>
                      <a:r>
                        <a:rPr kumimoji="1" lang="ja-JP" altLang="en-US" sz="2000" dirty="0">
                          <a:latin typeface="ＭＳ Ｐゴシック" panose="020B0600070205080204" pitchFamily="50" charset="-128"/>
                          <a:ea typeface="ＭＳ Ｐゴシック" panose="020B0600070205080204" pitchFamily="50" charset="-128"/>
                        </a:rPr>
                        <a:t>未満のソフトシート形のもの及びチに掲げるものを除く。）</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チ　日本工業規格</a:t>
                      </a:r>
                      <a:r>
                        <a:rPr kumimoji="1" lang="en-US" altLang="ja-JP" sz="2000" dirty="0">
                          <a:latin typeface="ＭＳ Ｐゴシック" panose="020B0600070205080204" pitchFamily="50" charset="-128"/>
                          <a:ea typeface="ＭＳ Ｐゴシック" panose="020B0600070205080204" pitchFamily="50" charset="-128"/>
                        </a:rPr>
                        <a:t>B8210(1964)</a:t>
                      </a:r>
                      <a:r>
                        <a:rPr kumimoji="1" lang="ja-JP" altLang="en-US" sz="2000" dirty="0">
                          <a:latin typeface="ＭＳ Ｐゴシック" panose="020B0600070205080204" pitchFamily="50" charset="-128"/>
                          <a:ea typeface="ＭＳ Ｐゴシック" panose="020B0600070205080204" pitchFamily="50" charset="-128"/>
                        </a:rPr>
                        <a:t>全量式の蒸気用及びガス用ばね安全弁（呼び径が</a:t>
                      </a:r>
                      <a:r>
                        <a:rPr kumimoji="1" lang="en-US" altLang="ja-JP" sz="2000" dirty="0">
                          <a:latin typeface="ＭＳ Ｐゴシック" panose="020B0600070205080204" pitchFamily="50" charset="-128"/>
                          <a:ea typeface="ＭＳ Ｐゴシック" panose="020B0600070205080204" pitchFamily="50" charset="-128"/>
                        </a:rPr>
                        <a:t>25</a:t>
                      </a:r>
                      <a:r>
                        <a:rPr kumimoji="1" lang="ja-JP" altLang="en-US" sz="2000" dirty="0">
                          <a:latin typeface="ＭＳ Ｐゴシック" panose="020B0600070205080204" pitchFamily="50" charset="-128"/>
                          <a:ea typeface="ＭＳ Ｐゴシック" panose="020B0600070205080204" pitchFamily="50" charset="-128"/>
                        </a:rPr>
                        <a:t>未満のソフ</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トシート形以外のものであって法第３５条第１項第２号の認定に係る特定施設に係るものに</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限る。）</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リ　圧力計</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ヌ　温度計</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ル　空気液化分離装置</a:t>
                      </a:r>
                      <a:endParaRPr kumimoji="1" lang="en-US" altLang="ja-JP" sz="2000"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３年</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３年</a:t>
                      </a:r>
                      <a:endParaRPr kumimoji="1" lang="en-US" altLang="ja-JP" sz="2000" dirty="0">
                        <a:latin typeface="ＭＳ Ｐゴシック" panose="020B0600070205080204" pitchFamily="50" charset="-128"/>
                        <a:ea typeface="ＭＳ Ｐゴシック" panose="020B0600070205080204" pitchFamily="50" charset="-128"/>
                      </a:endParaRPr>
                    </a:p>
                    <a:p>
                      <a:pPr algn="ctr"/>
                      <a:endParaRPr kumimoji="1" lang="en-US" altLang="ja-JP" sz="2000" dirty="0">
                        <a:latin typeface="ＭＳ Ｐゴシック" panose="020B0600070205080204" pitchFamily="50" charset="-128"/>
                        <a:ea typeface="ＭＳ Ｐゴシック" panose="020B0600070205080204" pitchFamily="50" charset="-128"/>
                      </a:endParaRPr>
                    </a:p>
                    <a:p>
                      <a:pPr algn="ct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endParaRPr kumimoji="1" lang="en-US" altLang="ja-JP" sz="2000" dirty="0">
                        <a:latin typeface="ＭＳ Ｐゴシック" panose="020B0600070205080204" pitchFamily="50" charset="-128"/>
                        <a:ea typeface="ＭＳ Ｐゴシック" panose="020B0600070205080204" pitchFamily="50" charset="-128"/>
                      </a:endParaRPr>
                    </a:p>
                    <a:p>
                      <a:pPr algn="ct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４年</a:t>
                      </a:r>
                      <a:endParaRPr kumimoji="1" lang="en-US" altLang="ja-JP" sz="2000" dirty="0">
                        <a:latin typeface="ＭＳ Ｐゴシック" panose="020B0600070205080204" pitchFamily="50" charset="-128"/>
                        <a:ea typeface="ＭＳ Ｐゴシック" panose="020B0600070205080204" pitchFamily="50" charset="-128"/>
                      </a:endParaRPr>
                    </a:p>
                    <a:p>
                      <a:pPr algn="ctr"/>
                      <a:endParaRPr kumimoji="1" lang="en-US" altLang="ja-JP" sz="2000" dirty="0">
                        <a:latin typeface="ＭＳ Ｐゴシック" panose="020B0600070205080204" pitchFamily="50" charset="-128"/>
                        <a:ea typeface="ＭＳ Ｐゴシック" panose="020B0600070205080204" pitchFamily="50" charset="-128"/>
                      </a:endParaRPr>
                    </a:p>
                    <a:p>
                      <a:pPr algn="ct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２年</a:t>
                      </a:r>
                    </a:p>
                  </a:txBody>
                  <a:tcPr/>
                </a:tc>
                <a:extLst>
                  <a:ext uri="{0D108BD9-81ED-4DB2-BD59-A6C34878D82A}">
                    <a16:rowId xmlns:a16="http://schemas.microsoft.com/office/drawing/2014/main" val="4205438031"/>
                  </a:ext>
                </a:extLst>
              </a:tr>
            </a:tbl>
          </a:graphicData>
        </a:graphic>
      </p:graphicFrame>
      <p:sp>
        <p:nvSpPr>
          <p:cNvPr id="6" name="四角形: 角を丸くする 5">
            <a:extLst>
              <a:ext uri="{FF2B5EF4-FFF2-40B4-BE49-F238E27FC236}">
                <a16:creationId xmlns:a16="http://schemas.microsoft.com/office/drawing/2014/main" id="{93E3C19F-4ECE-4884-D4BB-32ADDBB6BBBB}"/>
              </a:ext>
            </a:extLst>
          </p:cNvPr>
          <p:cNvSpPr/>
          <p:nvPr/>
        </p:nvSpPr>
        <p:spPr>
          <a:xfrm>
            <a:off x="462115" y="305543"/>
            <a:ext cx="9281652" cy="677684"/>
          </a:xfrm>
          <a:prstGeom prst="roundRect">
            <a:avLst/>
          </a:prstGeom>
          <a:solidFill>
            <a:schemeClr val="accent2">
              <a:lumMod val="20000"/>
              <a:lumOff val="8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accent2">
                    <a:lumMod val="50000"/>
                  </a:schemeClr>
                </a:solidFill>
                <a:latin typeface="ＭＳ Ｐゴシック" panose="020B0600070205080204" pitchFamily="50" charset="-128"/>
                <a:ea typeface="ＭＳ Ｐゴシック" panose="020B0600070205080204" pitchFamily="50" charset="-128"/>
              </a:rPr>
              <a:t>保安検査の周期（製造細目告示第１４号抜粋）</a:t>
            </a:r>
          </a:p>
        </p:txBody>
      </p:sp>
    </p:spTree>
    <p:extLst>
      <p:ext uri="{BB962C8B-B14F-4D97-AF65-F5344CB8AC3E}">
        <p14:creationId xmlns:p14="http://schemas.microsoft.com/office/powerpoint/2010/main" val="448064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D6E9DCA5-D669-3098-4DC1-42798B8CEC3E}"/>
              </a:ext>
            </a:extLst>
          </p:cNvPr>
          <p:cNvSpPr/>
          <p:nvPr/>
        </p:nvSpPr>
        <p:spPr>
          <a:xfrm>
            <a:off x="1149010" y="310571"/>
            <a:ext cx="9727725" cy="921482"/>
          </a:xfrm>
          <a:prstGeom prst="round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令和６年度　保安検査における主な指摘・指導事項等</a:t>
            </a:r>
          </a:p>
        </p:txBody>
      </p:sp>
      <p:sp>
        <p:nvSpPr>
          <p:cNvPr id="3" name="テキスト ボックス 2">
            <a:extLst>
              <a:ext uri="{FF2B5EF4-FFF2-40B4-BE49-F238E27FC236}">
                <a16:creationId xmlns:a16="http://schemas.microsoft.com/office/drawing/2014/main" id="{93BBEECD-DCF8-B241-AA46-153B84FC384F}"/>
              </a:ext>
            </a:extLst>
          </p:cNvPr>
          <p:cNvSpPr txBox="1"/>
          <p:nvPr/>
        </p:nvSpPr>
        <p:spPr>
          <a:xfrm>
            <a:off x="660659" y="1478201"/>
            <a:ext cx="10870682" cy="5262979"/>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指摘事項　：　法第</a:t>
            </a:r>
            <a:r>
              <a:rPr kumimoji="1" lang="en-US" altLang="ja-JP" sz="2400" dirty="0">
                <a:latin typeface="ＭＳ Ｐゴシック" panose="020B0600070205080204" pitchFamily="50" charset="-128"/>
                <a:ea typeface="ＭＳ Ｐゴシック" panose="020B0600070205080204" pitchFamily="50" charset="-128"/>
              </a:rPr>
              <a:t>8</a:t>
            </a:r>
            <a:r>
              <a:rPr kumimoji="1" lang="ja-JP" altLang="en-US" sz="2400" dirty="0">
                <a:latin typeface="ＭＳ Ｐゴシック" panose="020B0600070205080204" pitchFamily="50" charset="-128"/>
                <a:ea typeface="ＭＳ Ｐゴシック" panose="020B0600070205080204" pitchFamily="50" charset="-128"/>
              </a:rPr>
              <a:t>条第</a:t>
            </a:r>
            <a:r>
              <a:rPr kumimoji="1" lang="en-US" altLang="ja-JP" sz="2400" dirty="0">
                <a:latin typeface="ＭＳ Ｐゴシック" panose="020B0600070205080204" pitchFamily="50" charset="-128"/>
                <a:ea typeface="ＭＳ Ｐゴシック" panose="020B0600070205080204" pitchFamily="50" charset="-128"/>
              </a:rPr>
              <a:t>1</a:t>
            </a:r>
            <a:r>
              <a:rPr kumimoji="1" lang="ja-JP" altLang="en-US" sz="2400" dirty="0">
                <a:latin typeface="ＭＳ Ｐゴシック" panose="020B0600070205080204" pitchFamily="50" charset="-128"/>
                <a:ea typeface="ＭＳ Ｐゴシック" panose="020B0600070205080204" pitchFamily="50" charset="-128"/>
              </a:rPr>
              <a:t>項の技術上の基準にかかる不適合事項をさし、検査当日</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の状況では、施設に適用される全ての技術基準に適合しておらず（適</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合を確認できなかった場合を含む）是正及び報告を求めたもの</a:t>
            </a:r>
            <a:endParaRPr kumimoji="1"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指導事項　：　法第</a:t>
            </a:r>
            <a:r>
              <a:rPr kumimoji="1" lang="en-US" altLang="ja-JP" sz="2400" dirty="0">
                <a:latin typeface="ＭＳ Ｐゴシック" panose="020B0600070205080204" pitchFamily="50" charset="-128"/>
                <a:ea typeface="ＭＳ Ｐゴシック" panose="020B0600070205080204" pitchFamily="50" charset="-128"/>
              </a:rPr>
              <a:t>8</a:t>
            </a:r>
            <a:r>
              <a:rPr kumimoji="1" lang="ja-JP" altLang="en-US" sz="2400" dirty="0">
                <a:latin typeface="ＭＳ Ｐゴシック" panose="020B0600070205080204" pitchFamily="50" charset="-128"/>
                <a:ea typeface="ＭＳ Ｐゴシック" panose="020B0600070205080204" pitchFamily="50" charset="-128"/>
              </a:rPr>
              <a:t>条第</a:t>
            </a:r>
            <a:r>
              <a:rPr kumimoji="1" lang="en-US" altLang="ja-JP" sz="2400" dirty="0">
                <a:latin typeface="ＭＳ Ｐゴシック" panose="020B0600070205080204" pitchFamily="50" charset="-128"/>
                <a:ea typeface="ＭＳ Ｐゴシック" panose="020B0600070205080204" pitchFamily="50" charset="-128"/>
              </a:rPr>
              <a:t>1</a:t>
            </a:r>
            <a:r>
              <a:rPr kumimoji="1" lang="ja-JP" altLang="en-US" sz="2400" dirty="0">
                <a:latin typeface="ＭＳ Ｐゴシック" panose="020B0600070205080204" pitchFamily="50" charset="-128"/>
                <a:ea typeface="ＭＳ Ｐゴシック" panose="020B0600070205080204" pitchFamily="50" charset="-128"/>
              </a:rPr>
              <a:t>項以外の法令基準にかかる不適合事項をさし、保安検査　</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に併せて確認する書類又は記録において、法令要求事項が満足でき</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ていない場合に、是正指導したもの</a:t>
            </a:r>
          </a:p>
          <a:p>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推奨事項　</a:t>
            </a:r>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法令基準は満足しているものの、更なる保安の向上の観点からアドバ</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イスしたもの</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（令和６年８月から、保安検査時において確認された、指摘・指導又は推奨事項について保安検査後に書面（保安検査結果通知書）にて交付していますので、事後ミーティング等でご活用ください。）</a:t>
            </a:r>
            <a:endParaRPr kumimoji="1" lang="ja-JP" altLang="en-US" dirty="0"/>
          </a:p>
        </p:txBody>
      </p:sp>
    </p:spTree>
    <p:extLst>
      <p:ext uri="{BB962C8B-B14F-4D97-AF65-F5344CB8AC3E}">
        <p14:creationId xmlns:p14="http://schemas.microsoft.com/office/powerpoint/2010/main" val="2379914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64006" y="513806"/>
            <a:ext cx="7099537" cy="58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１．指摘事項（製造施設の技術上の基準に係る不適事項）</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2664579683"/>
              </p:ext>
            </p:extLst>
          </p:nvPr>
        </p:nvGraphicFramePr>
        <p:xfrm>
          <a:off x="384730" y="970489"/>
          <a:ext cx="11449918" cy="5608987"/>
        </p:xfrm>
        <a:graphic>
          <a:graphicData uri="http://schemas.openxmlformats.org/drawingml/2006/table">
            <a:tbl>
              <a:tblPr firstRow="1" bandRow="1">
                <a:tableStyleId>{5940675A-B579-460E-94D1-54222C63F5DA}</a:tableStyleId>
              </a:tblPr>
              <a:tblGrid>
                <a:gridCol w="1706067">
                  <a:extLst>
                    <a:ext uri="{9D8B030D-6E8A-4147-A177-3AD203B41FA5}">
                      <a16:colId xmlns:a16="http://schemas.microsoft.com/office/drawing/2014/main" val="397489653"/>
                    </a:ext>
                  </a:extLst>
                </a:gridCol>
                <a:gridCol w="5447968">
                  <a:extLst>
                    <a:ext uri="{9D8B030D-6E8A-4147-A177-3AD203B41FA5}">
                      <a16:colId xmlns:a16="http://schemas.microsoft.com/office/drawing/2014/main" val="1528843837"/>
                    </a:ext>
                  </a:extLst>
                </a:gridCol>
                <a:gridCol w="4295883">
                  <a:extLst>
                    <a:ext uri="{9D8B030D-6E8A-4147-A177-3AD203B41FA5}">
                      <a16:colId xmlns:a16="http://schemas.microsoft.com/office/drawing/2014/main" val="2596754515"/>
                    </a:ext>
                  </a:extLst>
                </a:gridCol>
              </a:tblGrid>
              <a:tr h="361174">
                <a:tc>
                  <a:txBody>
                    <a:bodyPr/>
                    <a:lstStyle/>
                    <a:p>
                      <a:r>
                        <a:rPr kumimoji="1" lang="ja-JP" altLang="en-US" sz="1600" b="0" dirty="0">
                          <a:latin typeface="ＭＳ ゴシック" panose="020B0609070205080204" pitchFamily="49" charset="-128"/>
                          <a:ea typeface="ＭＳ ゴシック" panose="020B0609070205080204" pitchFamily="49" charset="-128"/>
                        </a:rPr>
                        <a:t>検査項目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摘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709550">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1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警戒標等</a:t>
                      </a:r>
                      <a:endParaRPr kumimoji="1" lang="ja-JP" altLang="en-US" sz="1600" b="1" dirty="0">
                        <a:solidFill>
                          <a:srgbClr val="FF0000"/>
                        </a:solidFill>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事業所入口に「高圧ガス製造所」の警戒標を掲げること</a:t>
                      </a: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正門改修工事の際、一時的に取り外した標識の復旧忘れ</a:t>
                      </a:r>
                    </a:p>
                  </a:txBody>
                  <a:tcPr/>
                </a:tc>
                <a:extLst>
                  <a:ext uri="{0D108BD9-81ED-4DB2-BD59-A6C34878D82A}">
                    <a16:rowId xmlns:a16="http://schemas.microsoft.com/office/drawing/2014/main" val="816357495"/>
                  </a:ext>
                </a:extLst>
              </a:tr>
              <a:tr h="886517">
                <a:tc>
                  <a:txBody>
                    <a:bodyPr/>
                    <a:lstStyle/>
                    <a:p>
                      <a:r>
                        <a:rPr kumimoji="1" lang="en-US" altLang="ja-JP" sz="1600" dirty="0">
                          <a:latin typeface="ＭＳ ゴシック" panose="020B0609070205080204" pitchFamily="49" charset="-128"/>
                          <a:ea typeface="ＭＳ ゴシック" panose="020B0609070205080204" pitchFamily="49" charset="-128"/>
                        </a:rPr>
                        <a:t>2</a:t>
                      </a:r>
                      <a:r>
                        <a:rPr kumimoji="1" lang="ja-JP" altLang="en-US" sz="1600" dirty="0">
                          <a:latin typeface="ＭＳ ゴシック" panose="020B0609070205080204" pitchFamily="49" charset="-128"/>
                          <a:ea typeface="ＭＳ ゴシック" panose="020B0609070205080204" pitchFamily="49" charset="-128"/>
                        </a:rPr>
                        <a:t> 火気取扱施設　</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との距離</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非防爆電気設備（エアコン室外機）までの距離が８</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m</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未満であるため流動防止措置を講じること</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可燃性ガスが通る部分から８ｍ以内は非危険場所と判定された場合を除いては流動防止措置等が必要</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8484184"/>
                  </a:ext>
                </a:extLst>
              </a:tr>
              <a:tr h="905279">
                <a:tc>
                  <a:txBody>
                    <a:bodyPr/>
                    <a:lstStyle/>
                    <a:p>
                      <a:r>
                        <a:rPr kumimoji="1" lang="en-US" altLang="ja-JP" sz="1600" dirty="0">
                          <a:latin typeface="ＭＳ ゴシック" panose="020B0609070205080204" pitchFamily="49" charset="-128"/>
                          <a:ea typeface="ＭＳ ゴシック" panose="020B0609070205080204" pitchFamily="49" charset="-128"/>
                        </a:rPr>
                        <a:t>3</a:t>
                      </a:r>
                      <a:r>
                        <a:rPr kumimoji="1" lang="ja-JP" altLang="en-US" sz="1600" dirty="0">
                          <a:latin typeface="ＭＳ ゴシック" panose="020B0609070205080204" pitchFamily="49" charset="-128"/>
                          <a:ea typeface="ＭＳ ゴシック" panose="020B0609070205080204" pitchFamily="49" charset="-128"/>
                        </a:rPr>
                        <a:t> 基礎</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液化窒素蒸発器基礎モルタル劣化部分を補修すること</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極低温液化ガス蒸発器に生成・成長した氷結の影響で基礎モルタルの劣化進行。一部スペーサも剥離</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9221287"/>
                  </a:ext>
                </a:extLst>
              </a:tr>
              <a:tr h="1149189">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4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気密性能</a:t>
                      </a:r>
                      <a:endParaRPr kumimoji="1" lang="en-US" altLang="ja-JP" sz="16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600" b="1" dirty="0">
                          <a:solidFill>
                            <a:srgbClr val="FF0000"/>
                          </a:solidFill>
                          <a:latin typeface="ＭＳ ゴシック" panose="020B0609070205080204" pitchFamily="49" charset="-128"/>
                          <a:ea typeface="ＭＳ ゴシック" panose="020B0609070205080204" pitchFamily="49" charset="-128"/>
                        </a:rPr>
                        <a:t>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耐圧・強度</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・配管系気密試験未実施部分の気密試験及び肉厚測定を行うこと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・ポンプサクション側フランジのプラグ取付部の漏えいを改善すること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・バルブのテスト用ラインで気密試験対象部位であることの認識がなかった</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・自社のシールテープで気密性を確保できなかった（整備後良好）</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2069884"/>
                  </a:ext>
                </a:extLst>
              </a:tr>
              <a:tr h="886517">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5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温度計</a:t>
                      </a:r>
                      <a:r>
                        <a:rPr kumimoji="1" lang="ja-JP" altLang="en-US" sz="1600" b="1" dirty="0">
                          <a:solidFill>
                            <a:srgbClr val="FF0000"/>
                          </a:solidFill>
                          <a:latin typeface="ＭＳ ゴシック" panose="020B0609070205080204" pitchFamily="49" charset="-128"/>
                          <a:ea typeface="ＭＳ ゴシック" panose="020B0609070205080204" pitchFamily="49" charset="-128"/>
                        </a:rPr>
                        <a:t>◎</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温度計の校正を行うこと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法定温度計（温度計の取り付けが求められる工程）の認識不足等</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・冷却器、気化器、凝縮器、加熱器ｅｔｃ</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6227551"/>
                  </a:ext>
                </a:extLst>
              </a:tr>
              <a:tr h="710761">
                <a:tc>
                  <a:txBody>
                    <a:bodyPr/>
                    <a:lstStyle/>
                    <a:p>
                      <a:r>
                        <a:rPr kumimoji="1" lang="en-US" altLang="ja-JP" sz="1600" b="0" dirty="0">
                          <a:effectLst/>
                          <a:latin typeface="ＭＳ ゴシック" panose="020B0609070205080204" pitchFamily="49" charset="-128"/>
                          <a:ea typeface="ＭＳ ゴシック" panose="020B0609070205080204" pitchFamily="49" charset="-128"/>
                        </a:rPr>
                        <a:t>6 </a:t>
                      </a:r>
                      <a:r>
                        <a:rPr kumimoji="1" lang="ja-JP" altLang="en-US" sz="1600" b="0" dirty="0">
                          <a:effectLst/>
                          <a:latin typeface="ＭＳ ゴシック" panose="020B0609070205080204" pitchFamily="49" charset="-128"/>
                          <a:ea typeface="ＭＳ ゴシック" panose="020B0609070205080204" pitchFamily="49" charset="-128"/>
                        </a:rPr>
                        <a:t>圧力計</a:t>
                      </a:r>
                      <a:endParaRPr kumimoji="1" lang="en-US" altLang="ja-JP" sz="1600" b="0" dirty="0">
                        <a:effectLst/>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effectLst/>
                          <a:latin typeface="ＭＳ ゴシック" panose="020B0609070205080204" pitchFamily="49" charset="-128"/>
                          <a:ea typeface="ＭＳ ゴシック" panose="020B0609070205080204" pitchFamily="49" charset="-128"/>
                        </a:rPr>
                        <a:t>圧力計の精度検査を再度行うこと</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精度検査の結果、許容誤差を上回っているにも関わらず「合格」となっていた</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9872410"/>
                  </a:ext>
                </a:extLst>
              </a:tr>
            </a:tbl>
          </a:graphicData>
        </a:graphic>
      </p:graphicFrame>
      <p:sp>
        <p:nvSpPr>
          <p:cNvPr id="5" name="正方形/長方形 4"/>
          <p:cNvSpPr/>
          <p:nvPr/>
        </p:nvSpPr>
        <p:spPr>
          <a:xfrm>
            <a:off x="9272334" y="489973"/>
            <a:ext cx="2355659" cy="354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事業所以上</a:t>
            </a:r>
          </a:p>
        </p:txBody>
      </p:sp>
    </p:spTree>
    <p:extLst>
      <p:ext uri="{BB962C8B-B14F-4D97-AF65-F5344CB8AC3E}">
        <p14:creationId xmlns:p14="http://schemas.microsoft.com/office/powerpoint/2010/main" val="2685953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7A102CB-A0C9-41E1-7354-ED6EEB7EA454}"/>
              </a:ext>
            </a:extLst>
          </p:cNvPr>
          <p:cNvGraphicFramePr>
            <a:graphicFrameLocks noGrp="1"/>
          </p:cNvGraphicFramePr>
          <p:nvPr>
            <p:extLst>
              <p:ext uri="{D42A27DB-BD31-4B8C-83A1-F6EECF244321}">
                <p14:modId xmlns:p14="http://schemas.microsoft.com/office/powerpoint/2010/main" val="314780634"/>
              </p:ext>
            </p:extLst>
          </p:nvPr>
        </p:nvGraphicFramePr>
        <p:xfrm>
          <a:off x="427372" y="404317"/>
          <a:ext cx="11323193" cy="5975460"/>
        </p:xfrm>
        <a:graphic>
          <a:graphicData uri="http://schemas.openxmlformats.org/drawingml/2006/table">
            <a:tbl>
              <a:tblPr firstRow="1" bandRow="1">
                <a:tableStyleId>{5940675A-B579-460E-94D1-54222C63F5DA}</a:tableStyleId>
              </a:tblPr>
              <a:tblGrid>
                <a:gridCol w="1657851">
                  <a:extLst>
                    <a:ext uri="{9D8B030D-6E8A-4147-A177-3AD203B41FA5}">
                      <a16:colId xmlns:a16="http://schemas.microsoft.com/office/drawing/2014/main" val="397489653"/>
                    </a:ext>
                  </a:extLst>
                </a:gridCol>
                <a:gridCol w="5417004">
                  <a:extLst>
                    <a:ext uri="{9D8B030D-6E8A-4147-A177-3AD203B41FA5}">
                      <a16:colId xmlns:a16="http://schemas.microsoft.com/office/drawing/2014/main" val="1528843837"/>
                    </a:ext>
                  </a:extLst>
                </a:gridCol>
                <a:gridCol w="4248338">
                  <a:extLst>
                    <a:ext uri="{9D8B030D-6E8A-4147-A177-3AD203B41FA5}">
                      <a16:colId xmlns:a16="http://schemas.microsoft.com/office/drawing/2014/main" val="2596754515"/>
                    </a:ext>
                  </a:extLst>
                </a:gridCol>
              </a:tblGrid>
              <a:tr h="358604">
                <a:tc>
                  <a:txBody>
                    <a:bodyPr/>
                    <a:lstStyle/>
                    <a:p>
                      <a:r>
                        <a:rPr kumimoji="1" lang="ja-JP" altLang="en-US" sz="1600" b="0" dirty="0">
                          <a:latin typeface="ＭＳ ゴシック" panose="020B0609070205080204" pitchFamily="49" charset="-128"/>
                          <a:ea typeface="ＭＳ ゴシック" panose="020B0609070205080204" pitchFamily="49" charset="-128"/>
                        </a:rPr>
                        <a:t>検査項目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摘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1141013">
                <a:tc>
                  <a:txBody>
                    <a:bodyPr/>
                    <a:lstStyle/>
                    <a:p>
                      <a:pPr algn="l"/>
                      <a:r>
                        <a:rPr kumimoji="1" lang="en-US" altLang="ja-JP" sz="1600" baseline="0" dirty="0">
                          <a:latin typeface="ＭＳ ゴシック" panose="020B0609070205080204" pitchFamily="49" charset="-128"/>
                          <a:ea typeface="ＭＳ ゴシック" panose="020B0609070205080204" pitchFamily="49" charset="-128"/>
                        </a:rPr>
                        <a:t>7</a:t>
                      </a:r>
                      <a:r>
                        <a:rPr kumimoji="1" lang="ja-JP" altLang="en-US" sz="1600" baseline="0" dirty="0">
                          <a:latin typeface="ＭＳ ゴシック" panose="020B0609070205080204" pitchFamily="49" charset="-128"/>
                          <a:ea typeface="ＭＳ ゴシック" panose="020B0609070205080204" pitchFamily="49" charset="-128"/>
                        </a:rPr>
                        <a:t> 常用の温度に</a:t>
                      </a:r>
                      <a:endParaRPr kumimoji="1" lang="en-US" altLang="ja-JP" sz="1600" baseline="0" dirty="0">
                        <a:latin typeface="ＭＳ ゴシック" panose="020B0609070205080204" pitchFamily="49" charset="-128"/>
                        <a:ea typeface="ＭＳ ゴシック" panose="020B0609070205080204" pitchFamily="49" charset="-128"/>
                      </a:endParaRPr>
                    </a:p>
                    <a:p>
                      <a:pPr algn="l"/>
                      <a:r>
                        <a:rPr kumimoji="1" lang="ja-JP" altLang="en-US" sz="1600" baseline="0" dirty="0">
                          <a:latin typeface="ＭＳ ゴシック" panose="020B0609070205080204" pitchFamily="49" charset="-128"/>
                          <a:ea typeface="ＭＳ ゴシック" panose="020B0609070205080204" pitchFamily="49" charset="-128"/>
                        </a:rPr>
                        <a:t>　戻す措置</a:t>
                      </a:r>
                      <a:endParaRPr kumimoji="1" lang="en-US" altLang="ja-JP" sz="1600" b="1" dirty="0">
                        <a:solidFill>
                          <a:srgbClr val="FF0000"/>
                        </a:solidFill>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ＭＳ ゴシック" panose="020B0609070205080204" pitchFamily="49" charset="-128"/>
                          <a:ea typeface="ＭＳ ゴシック" panose="020B0609070205080204" pitchFamily="49" charset="-128"/>
                        </a:rPr>
                        <a:t>・圧縮機圧力スイッチ（吐出圧力＝吐出温度高）及び断水リレーの作動検査を実施すること</a:t>
                      </a:r>
                      <a:endParaRPr kumimoji="1" lang="en-US" altLang="ja-JP" sz="1600" dirty="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ＭＳ ゴシック" panose="020B0609070205080204" pitchFamily="49" charset="-128"/>
                          <a:ea typeface="ＭＳ ゴシック" panose="020B0609070205080204" pitchFamily="49" charset="-128"/>
                        </a:rPr>
                        <a:t>・圧縮機クーラー冷却不良時のインターロック作動検査を実施すること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ＭＳ ゴシック" panose="020B0609070205080204" pitchFamily="49" charset="-128"/>
                          <a:ea typeface="ＭＳ ゴシック" panose="020B0609070205080204" pitchFamily="49" charset="-128"/>
                        </a:rPr>
                        <a:t>温度異常時（クーラー不具合時）の措置であるが確認していなかった</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4616886"/>
                  </a:ext>
                </a:extLst>
              </a:tr>
              <a:tr h="1141013">
                <a:tc>
                  <a:txBody>
                    <a:bodyPr/>
                    <a:lstStyle/>
                    <a:p>
                      <a:r>
                        <a:rPr kumimoji="1" lang="en-US" altLang="ja-JP" sz="1600" dirty="0">
                          <a:latin typeface="ＭＳ ゴシック" panose="020B0609070205080204" pitchFamily="49" charset="-128"/>
                          <a:ea typeface="ＭＳ ゴシック" panose="020B0609070205080204" pitchFamily="49" charset="-128"/>
                        </a:rPr>
                        <a:t>8 </a:t>
                      </a:r>
                      <a:r>
                        <a:rPr kumimoji="1" lang="ja-JP" altLang="en-US" sz="1600" dirty="0">
                          <a:latin typeface="ＭＳ ゴシック" panose="020B0609070205080204" pitchFamily="49" charset="-128"/>
                          <a:ea typeface="ＭＳ ゴシック" panose="020B0609070205080204" pitchFamily="49" charset="-128"/>
                        </a:rPr>
                        <a:t>安全装置</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・安全弁が吹止まり不良につき整備のうえ作動検査を行うこと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・安全弁作動検査記録に誤記多数。再照査のうえ報告すること。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・弁座の擦り合わせ不良</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・元データから認定番号等の転記ミス</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5950384"/>
                  </a:ext>
                </a:extLst>
              </a:tr>
              <a:tr h="1923422">
                <a:tc>
                  <a:txBody>
                    <a:bodyPr/>
                    <a:lstStyle/>
                    <a:p>
                      <a:r>
                        <a:rPr kumimoji="1" lang="en-US" altLang="ja-JP" sz="1600" dirty="0">
                          <a:latin typeface="ＭＳ ゴシック" panose="020B0609070205080204" pitchFamily="49" charset="-128"/>
                          <a:ea typeface="ＭＳ ゴシック" panose="020B0609070205080204" pitchFamily="49" charset="-128"/>
                        </a:rPr>
                        <a:t>9 </a:t>
                      </a:r>
                      <a:r>
                        <a:rPr kumimoji="1" lang="ja-JP" altLang="en-US" sz="1600" dirty="0">
                          <a:latin typeface="ＭＳ ゴシック" panose="020B0609070205080204" pitchFamily="49" charset="-128"/>
                          <a:ea typeface="ＭＳ ゴシック" panose="020B0609070205080204" pitchFamily="49" charset="-128"/>
                        </a:rPr>
                        <a:t>貯槽温度上昇</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防止措置</a:t>
                      </a:r>
                      <a:endParaRPr kumimoji="1" lang="en-US" altLang="ja-JP" sz="1600" b="1" dirty="0">
                        <a:solidFill>
                          <a:srgbClr val="FF0000"/>
                        </a:solidFill>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LPG</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貯槽温度上昇防止措置にかかる散水設備の能力を算出すること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L-N2</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貯槽の温度上昇防止措置にかかる散水設備の検査を実施すること</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・防火設備の散水量は実測算出しているが、温度上昇防止措置にかかる散水量を算出していなかった</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・不活性ガス貯槽であっても可燃物質等の周囲にあるものには温度上昇防止措置が求められることを認識していなかった</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・水源の量が</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30</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分対応可能か未算定</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75555954"/>
                  </a:ext>
                </a:extLst>
              </a:tr>
              <a:tr h="705704">
                <a:tc>
                  <a:txBody>
                    <a:bodyPr/>
                    <a:lstStyle/>
                    <a:p>
                      <a:pPr algn="l"/>
                      <a:r>
                        <a:rPr kumimoji="1" lang="en-US" altLang="ja-JP" sz="1600" b="0" dirty="0">
                          <a:latin typeface="ＭＳ ゴシック" panose="020B0609070205080204" pitchFamily="49" charset="-128"/>
                          <a:ea typeface="ＭＳ ゴシック" panose="020B0609070205080204" pitchFamily="49" charset="-128"/>
                        </a:rPr>
                        <a:t>10 </a:t>
                      </a:r>
                      <a:r>
                        <a:rPr kumimoji="1" lang="ja-JP" altLang="en-US" sz="1600" b="0" dirty="0">
                          <a:latin typeface="ＭＳ ゴシック" panose="020B0609070205080204" pitchFamily="49" charset="-128"/>
                          <a:ea typeface="ＭＳ ゴシック" panose="020B0609070205080204" pitchFamily="49" charset="-128"/>
                        </a:rPr>
                        <a:t>除害装置</a:t>
                      </a:r>
                      <a:endParaRPr kumimoji="1" lang="en-US" altLang="ja-JP" sz="1600" b="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ＭＳ ゴシック" panose="020B0609070205080204" pitchFamily="49" charset="-128"/>
                          <a:ea typeface="ＭＳ ゴシック" panose="020B0609070205080204" pitchFamily="49" charset="-128"/>
                        </a:rPr>
                        <a:t>除害装置の作動検査を実施すること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ＭＳ ゴシック" panose="020B0609070205080204" pitchFamily="49" charset="-128"/>
                          <a:ea typeface="ＭＳ ゴシック" panose="020B0609070205080204" pitchFamily="49" charset="-128"/>
                        </a:rPr>
                        <a:t>実施していたが、定期自主検査記録に転記を失念していた</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0841080"/>
                  </a:ext>
                </a:extLst>
              </a:tr>
              <a:tr h="705704">
                <a:tc>
                  <a:txBody>
                    <a:bodyPr/>
                    <a:lstStyle/>
                    <a:p>
                      <a:pPr algn="l"/>
                      <a:r>
                        <a:rPr kumimoji="1" lang="en-US" altLang="ja-JP" sz="1600" dirty="0">
                          <a:latin typeface="ＭＳ ゴシック" panose="020B0609070205080204" pitchFamily="49" charset="-128"/>
                          <a:ea typeface="ＭＳ ゴシック" panose="020B0609070205080204" pitchFamily="49" charset="-128"/>
                        </a:rPr>
                        <a:t>11 </a:t>
                      </a:r>
                      <a:r>
                        <a:rPr kumimoji="1" lang="ja-JP" altLang="en-US" sz="1600" dirty="0">
                          <a:latin typeface="ＭＳ ゴシック" panose="020B0609070205080204" pitchFamily="49" charset="-128"/>
                          <a:ea typeface="ＭＳ ゴシック" panose="020B0609070205080204" pitchFamily="49" charset="-128"/>
                        </a:rPr>
                        <a:t>防火設備</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ＭＳ ゴシック" panose="020B0609070205080204" pitchFamily="49" charset="-128"/>
                          <a:ea typeface="ＭＳ ゴシック" panose="020B0609070205080204" pitchFamily="49" charset="-128"/>
                        </a:rPr>
                        <a:t>消火栓の放水能力を測定すること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ＭＳ ゴシック" panose="020B0609070205080204" pitchFamily="49" charset="-128"/>
                          <a:ea typeface="ＭＳ ゴシック" panose="020B0609070205080204" pitchFamily="49" charset="-128"/>
                        </a:rPr>
                        <a:t>放水は実施したが、筒先圧力及び放水量の記録をとっていなかった</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4340389"/>
                  </a:ext>
                </a:extLst>
              </a:tr>
            </a:tbl>
          </a:graphicData>
        </a:graphic>
      </p:graphicFrame>
    </p:spTree>
    <p:extLst>
      <p:ext uri="{BB962C8B-B14F-4D97-AF65-F5344CB8AC3E}">
        <p14:creationId xmlns:p14="http://schemas.microsoft.com/office/powerpoint/2010/main" val="403019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48"/>
          <p:cNvSpPr>
            <a:spLocks noChangeArrowheads="1"/>
          </p:cNvSpPr>
          <p:nvPr/>
        </p:nvSpPr>
        <p:spPr bwMode="auto">
          <a:xfrm>
            <a:off x="8462964" y="4025900"/>
            <a:ext cx="1512887" cy="433388"/>
          </a:xfrm>
          <a:prstGeom prst="leftArrow">
            <a:avLst>
              <a:gd name="adj1" fmla="val 50000"/>
              <a:gd name="adj2" fmla="val 872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59" name="AutoShape 2"/>
          <p:cNvSpPr>
            <a:spLocks noChangeArrowheads="1"/>
          </p:cNvSpPr>
          <p:nvPr/>
        </p:nvSpPr>
        <p:spPr bwMode="auto">
          <a:xfrm>
            <a:off x="2198689" y="5106989"/>
            <a:ext cx="4752975" cy="1563687"/>
          </a:xfrm>
          <a:prstGeom prst="horizontalScroll">
            <a:avLst>
              <a:gd name="adj" fmla="val 12500"/>
            </a:avLst>
          </a:prstGeom>
          <a:solidFill>
            <a:schemeClr val="accent1">
              <a:lumMod val="20000"/>
              <a:lumOff val="80000"/>
            </a:schemeClr>
          </a:solidFill>
          <a:ln w="28575">
            <a:solidFill>
              <a:srgbClr val="FF0000"/>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60" name="Oval 4"/>
          <p:cNvSpPr>
            <a:spLocks noChangeArrowheads="1"/>
          </p:cNvSpPr>
          <p:nvPr/>
        </p:nvSpPr>
        <p:spPr bwMode="auto">
          <a:xfrm>
            <a:off x="9977438" y="1422401"/>
            <a:ext cx="576262" cy="2060575"/>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61" name="Text Box 5"/>
          <p:cNvSpPr txBox="1">
            <a:spLocks noChangeArrowheads="1"/>
          </p:cNvSpPr>
          <p:nvPr/>
        </p:nvSpPr>
        <p:spPr bwMode="auto">
          <a:xfrm>
            <a:off x="4008438" y="260351"/>
            <a:ext cx="2520950" cy="461665"/>
          </a:xfrm>
          <a:prstGeom prst="rect">
            <a:avLst/>
          </a:prstGeom>
          <a:solidFill>
            <a:schemeClr val="accent2">
              <a:lumMod val="20000"/>
              <a:lumOff val="80000"/>
            </a:schemeClr>
          </a:solidFill>
          <a:ln w="57150" cmpd="thickThin">
            <a:solidFill>
              <a:srgbClr val="C00000"/>
            </a:solidFill>
            <a:miter lim="800000"/>
            <a:headEnd/>
            <a:tailEnd/>
          </a:ln>
          <a:effec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dirty="0"/>
              <a:t>製造の許可基準</a:t>
            </a:r>
          </a:p>
        </p:txBody>
      </p:sp>
      <p:sp>
        <p:nvSpPr>
          <p:cNvPr id="45062" name="Text Box 6"/>
          <p:cNvSpPr txBox="1">
            <a:spLocks noChangeArrowheads="1"/>
          </p:cNvSpPr>
          <p:nvPr/>
        </p:nvSpPr>
        <p:spPr bwMode="auto">
          <a:xfrm>
            <a:off x="7284785" y="178804"/>
            <a:ext cx="3635882" cy="70788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法第８条、１４条２項、３５条２項、一般第８３条３項</a:t>
            </a:r>
          </a:p>
        </p:txBody>
      </p:sp>
      <p:sp>
        <p:nvSpPr>
          <p:cNvPr id="45063" name="Text Box 7"/>
          <p:cNvSpPr txBox="1">
            <a:spLocks noChangeArrowheads="1"/>
          </p:cNvSpPr>
          <p:nvPr/>
        </p:nvSpPr>
        <p:spPr bwMode="auto">
          <a:xfrm>
            <a:off x="3422650" y="1146176"/>
            <a:ext cx="20891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第一種製造者</a:t>
            </a:r>
          </a:p>
        </p:txBody>
      </p:sp>
      <p:sp>
        <p:nvSpPr>
          <p:cNvPr id="45064" name="Text Box 8"/>
          <p:cNvSpPr txBox="1">
            <a:spLocks noChangeArrowheads="1"/>
          </p:cNvSpPr>
          <p:nvPr/>
        </p:nvSpPr>
        <p:spPr bwMode="auto">
          <a:xfrm>
            <a:off x="1637308" y="1481139"/>
            <a:ext cx="923330" cy="25606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高圧ガスの製造をしようとする者</a:t>
            </a:r>
          </a:p>
        </p:txBody>
      </p:sp>
      <p:sp>
        <p:nvSpPr>
          <p:cNvPr id="45065" name="Text Box 9"/>
          <p:cNvSpPr txBox="1">
            <a:spLocks noChangeArrowheads="1"/>
          </p:cNvSpPr>
          <p:nvPr/>
        </p:nvSpPr>
        <p:spPr bwMode="auto">
          <a:xfrm>
            <a:off x="4810720" y="1719263"/>
            <a:ext cx="923330" cy="16557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施設の設置工事着工</a:t>
            </a:r>
          </a:p>
        </p:txBody>
      </p:sp>
      <p:sp>
        <p:nvSpPr>
          <p:cNvPr id="45066" name="Oval 10"/>
          <p:cNvSpPr>
            <a:spLocks noChangeArrowheads="1"/>
          </p:cNvSpPr>
          <p:nvPr/>
        </p:nvSpPr>
        <p:spPr bwMode="auto">
          <a:xfrm>
            <a:off x="2860676" y="1481138"/>
            <a:ext cx="792163" cy="2305050"/>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67" name="Text Box 11"/>
          <p:cNvSpPr txBox="1">
            <a:spLocks noChangeArrowheads="1"/>
          </p:cNvSpPr>
          <p:nvPr/>
        </p:nvSpPr>
        <p:spPr bwMode="auto">
          <a:xfrm>
            <a:off x="3038163" y="1592263"/>
            <a:ext cx="492443"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知事等に許可申請</a:t>
            </a:r>
          </a:p>
        </p:txBody>
      </p:sp>
      <p:sp>
        <p:nvSpPr>
          <p:cNvPr id="45068" name="AutoShape 12"/>
          <p:cNvSpPr>
            <a:spLocks noChangeArrowheads="1"/>
          </p:cNvSpPr>
          <p:nvPr/>
        </p:nvSpPr>
        <p:spPr bwMode="auto">
          <a:xfrm>
            <a:off x="2546350" y="2370138"/>
            <a:ext cx="287338"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69" name="Oval 13"/>
          <p:cNvSpPr>
            <a:spLocks noChangeArrowheads="1"/>
          </p:cNvSpPr>
          <p:nvPr/>
        </p:nvSpPr>
        <p:spPr bwMode="auto">
          <a:xfrm>
            <a:off x="3937000" y="1652588"/>
            <a:ext cx="603250" cy="1871662"/>
          </a:xfrm>
          <a:prstGeom prst="ellipse">
            <a:avLst/>
          </a:prstGeom>
          <a:solidFill>
            <a:schemeClr val="accent1">
              <a:lumMod val="20000"/>
              <a:lumOff val="80000"/>
            </a:schemeClr>
          </a:solidFill>
          <a:ln w="38100">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70" name="Text Box 14"/>
          <p:cNvSpPr txBox="1">
            <a:spLocks noChangeArrowheads="1"/>
          </p:cNvSpPr>
          <p:nvPr/>
        </p:nvSpPr>
        <p:spPr bwMode="auto">
          <a:xfrm>
            <a:off x="4030350" y="1793876"/>
            <a:ext cx="492443"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知事等の許可</a:t>
            </a:r>
          </a:p>
        </p:txBody>
      </p:sp>
      <p:sp>
        <p:nvSpPr>
          <p:cNvPr id="45071" name="AutoShape 15"/>
          <p:cNvSpPr>
            <a:spLocks noChangeArrowheads="1"/>
          </p:cNvSpPr>
          <p:nvPr/>
        </p:nvSpPr>
        <p:spPr bwMode="auto">
          <a:xfrm>
            <a:off x="3636964" y="2298701"/>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72" name="AutoShape 16"/>
          <p:cNvSpPr>
            <a:spLocks noChangeArrowheads="1"/>
          </p:cNvSpPr>
          <p:nvPr/>
        </p:nvSpPr>
        <p:spPr bwMode="auto">
          <a:xfrm>
            <a:off x="4535489" y="225742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73" name="AutoShape 17"/>
          <p:cNvSpPr>
            <a:spLocks noChangeArrowheads="1"/>
          </p:cNvSpPr>
          <p:nvPr/>
        </p:nvSpPr>
        <p:spPr bwMode="auto">
          <a:xfrm>
            <a:off x="5719764" y="2214563"/>
            <a:ext cx="287337"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74" name="Text Box 18"/>
          <p:cNvSpPr txBox="1">
            <a:spLocks noChangeArrowheads="1"/>
          </p:cNvSpPr>
          <p:nvPr/>
        </p:nvSpPr>
        <p:spPr bwMode="auto">
          <a:xfrm>
            <a:off x="6040477" y="1554164"/>
            <a:ext cx="553998" cy="19446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設置工事完成</a:t>
            </a:r>
          </a:p>
        </p:txBody>
      </p:sp>
      <p:sp>
        <p:nvSpPr>
          <p:cNvPr id="45075" name="AutoShape 19"/>
          <p:cNvSpPr>
            <a:spLocks noChangeArrowheads="1"/>
          </p:cNvSpPr>
          <p:nvPr/>
        </p:nvSpPr>
        <p:spPr bwMode="auto">
          <a:xfrm>
            <a:off x="6572250" y="2222501"/>
            <a:ext cx="287338"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76" name="Text Box 20"/>
          <p:cNvSpPr txBox="1">
            <a:spLocks noChangeArrowheads="1"/>
          </p:cNvSpPr>
          <p:nvPr/>
        </p:nvSpPr>
        <p:spPr bwMode="auto">
          <a:xfrm>
            <a:off x="9978250" y="1484313"/>
            <a:ext cx="553998" cy="1944687"/>
          </a:xfrm>
          <a:prstGeom prst="rect">
            <a:avLst/>
          </a:prstGeom>
          <a:noFill/>
          <a:ln>
            <a:noFill/>
          </a:ln>
          <a:effec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製造開始届出</a:t>
            </a:r>
          </a:p>
        </p:txBody>
      </p:sp>
      <p:sp>
        <p:nvSpPr>
          <p:cNvPr id="45077" name="Oval 21"/>
          <p:cNvSpPr>
            <a:spLocks noChangeArrowheads="1"/>
          </p:cNvSpPr>
          <p:nvPr/>
        </p:nvSpPr>
        <p:spPr bwMode="auto">
          <a:xfrm>
            <a:off x="6856413" y="1522413"/>
            <a:ext cx="1079500" cy="18716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78" name="Text Box 22"/>
          <p:cNvSpPr txBox="1">
            <a:spLocks noChangeArrowheads="1"/>
          </p:cNvSpPr>
          <p:nvPr/>
        </p:nvSpPr>
        <p:spPr bwMode="auto">
          <a:xfrm>
            <a:off x="6918920" y="1666876"/>
            <a:ext cx="923330" cy="1655763"/>
          </a:xfrm>
          <a:prstGeom prst="rect">
            <a:avLst/>
          </a:prstGeom>
          <a:noFill/>
          <a:ln>
            <a:noFill/>
          </a:ln>
          <a:effec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知事等に完成検査申請</a:t>
            </a:r>
          </a:p>
        </p:txBody>
      </p:sp>
      <p:sp>
        <p:nvSpPr>
          <p:cNvPr id="45079" name="Oval 23"/>
          <p:cNvSpPr>
            <a:spLocks noChangeArrowheads="1"/>
          </p:cNvSpPr>
          <p:nvPr/>
        </p:nvSpPr>
        <p:spPr bwMode="auto">
          <a:xfrm>
            <a:off x="8220075" y="1433513"/>
            <a:ext cx="617538"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80" name="Text Box 24"/>
          <p:cNvSpPr txBox="1">
            <a:spLocks noChangeArrowheads="1"/>
          </p:cNvSpPr>
          <p:nvPr/>
        </p:nvSpPr>
        <p:spPr bwMode="auto">
          <a:xfrm>
            <a:off x="8224877" y="1504950"/>
            <a:ext cx="553998" cy="1944688"/>
          </a:xfrm>
          <a:prstGeom prst="rect">
            <a:avLst/>
          </a:prstGeom>
          <a:noFill/>
          <a:ln>
            <a:noFill/>
          </a:ln>
          <a:effec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完成検査実施</a:t>
            </a:r>
          </a:p>
        </p:txBody>
      </p:sp>
      <p:sp>
        <p:nvSpPr>
          <p:cNvPr id="45081" name="AutoShape 25"/>
          <p:cNvSpPr>
            <a:spLocks noChangeArrowheads="1"/>
          </p:cNvSpPr>
          <p:nvPr/>
        </p:nvSpPr>
        <p:spPr bwMode="auto">
          <a:xfrm>
            <a:off x="7948614" y="2114551"/>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82" name="AutoShape 26"/>
          <p:cNvSpPr>
            <a:spLocks noChangeArrowheads="1"/>
          </p:cNvSpPr>
          <p:nvPr/>
        </p:nvSpPr>
        <p:spPr bwMode="auto">
          <a:xfrm>
            <a:off x="9701214" y="2128838"/>
            <a:ext cx="287337"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83" name="Oval 27"/>
          <p:cNvSpPr>
            <a:spLocks noChangeArrowheads="1"/>
          </p:cNvSpPr>
          <p:nvPr/>
        </p:nvSpPr>
        <p:spPr bwMode="auto">
          <a:xfrm>
            <a:off x="9086850" y="1458913"/>
            <a:ext cx="617538"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84" name="Text Box 28"/>
          <p:cNvSpPr txBox="1">
            <a:spLocks noChangeArrowheads="1"/>
          </p:cNvSpPr>
          <p:nvPr/>
        </p:nvSpPr>
        <p:spPr bwMode="auto">
          <a:xfrm>
            <a:off x="9091652" y="1530350"/>
            <a:ext cx="55399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完成検査合格</a:t>
            </a:r>
          </a:p>
        </p:txBody>
      </p:sp>
      <p:sp>
        <p:nvSpPr>
          <p:cNvPr id="45085" name="AutoShape 29"/>
          <p:cNvSpPr>
            <a:spLocks noChangeArrowheads="1"/>
          </p:cNvSpPr>
          <p:nvPr/>
        </p:nvSpPr>
        <p:spPr bwMode="auto">
          <a:xfrm>
            <a:off x="8815389" y="2139951"/>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86" name="Text Box 30"/>
          <p:cNvSpPr txBox="1">
            <a:spLocks noChangeArrowheads="1"/>
          </p:cNvSpPr>
          <p:nvPr/>
        </p:nvSpPr>
        <p:spPr bwMode="auto">
          <a:xfrm>
            <a:off x="9953540" y="3645024"/>
            <a:ext cx="553998" cy="13668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2400" dirty="0"/>
              <a:t>製造</a:t>
            </a:r>
          </a:p>
        </p:txBody>
      </p:sp>
      <p:sp>
        <p:nvSpPr>
          <p:cNvPr id="45089" name="Text Box 34"/>
          <p:cNvSpPr txBox="1">
            <a:spLocks noChangeArrowheads="1"/>
          </p:cNvSpPr>
          <p:nvPr/>
        </p:nvSpPr>
        <p:spPr bwMode="auto">
          <a:xfrm>
            <a:off x="2343151" y="5249863"/>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許可の基準（技術上の基準）</a:t>
            </a:r>
          </a:p>
        </p:txBody>
      </p:sp>
      <p:sp>
        <p:nvSpPr>
          <p:cNvPr id="45090" name="Text Box 35"/>
          <p:cNvSpPr txBox="1">
            <a:spLocks noChangeArrowheads="1"/>
          </p:cNvSpPr>
          <p:nvPr/>
        </p:nvSpPr>
        <p:spPr bwMode="auto">
          <a:xfrm>
            <a:off x="2422525" y="5632450"/>
            <a:ext cx="460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・製造施設の位置、構造及び設備</a:t>
            </a:r>
          </a:p>
        </p:txBody>
      </p:sp>
      <p:sp>
        <p:nvSpPr>
          <p:cNvPr id="45091" name="Text Box 36"/>
          <p:cNvSpPr txBox="1">
            <a:spLocks noChangeArrowheads="1"/>
          </p:cNvSpPr>
          <p:nvPr/>
        </p:nvSpPr>
        <p:spPr bwMode="auto">
          <a:xfrm>
            <a:off x="2416176" y="602297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・製造の方法</a:t>
            </a:r>
          </a:p>
        </p:txBody>
      </p:sp>
      <p:sp>
        <p:nvSpPr>
          <p:cNvPr id="45092" name="Line 37"/>
          <p:cNvSpPr>
            <a:spLocks noChangeShapeType="1"/>
          </p:cNvSpPr>
          <p:nvPr/>
        </p:nvSpPr>
        <p:spPr bwMode="auto">
          <a:xfrm flipH="1">
            <a:off x="3351213" y="3522664"/>
            <a:ext cx="863600" cy="18002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93" name="Line 38"/>
          <p:cNvSpPr>
            <a:spLocks noChangeShapeType="1"/>
          </p:cNvSpPr>
          <p:nvPr/>
        </p:nvSpPr>
        <p:spPr bwMode="auto">
          <a:xfrm flipH="1">
            <a:off x="6835776" y="3522663"/>
            <a:ext cx="1700213" cy="23542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94" name="Text Box 39"/>
          <p:cNvSpPr txBox="1">
            <a:spLocks noChangeArrowheads="1"/>
          </p:cNvSpPr>
          <p:nvPr/>
        </p:nvSpPr>
        <p:spPr bwMode="auto">
          <a:xfrm>
            <a:off x="9091613" y="5276851"/>
            <a:ext cx="14541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保安検査</a:t>
            </a:r>
          </a:p>
        </p:txBody>
      </p:sp>
      <p:sp>
        <p:nvSpPr>
          <p:cNvPr id="45095" name="Text Box 40"/>
          <p:cNvSpPr txBox="1">
            <a:spLocks noChangeArrowheads="1"/>
          </p:cNvSpPr>
          <p:nvPr/>
        </p:nvSpPr>
        <p:spPr bwMode="auto">
          <a:xfrm>
            <a:off x="8497889" y="5754689"/>
            <a:ext cx="2046287"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定期自主検査</a:t>
            </a:r>
          </a:p>
        </p:txBody>
      </p:sp>
      <p:sp>
        <p:nvSpPr>
          <p:cNvPr id="45096" name="AutoShape 41"/>
          <p:cNvSpPr>
            <a:spLocks noChangeArrowheads="1"/>
          </p:cNvSpPr>
          <p:nvPr/>
        </p:nvSpPr>
        <p:spPr bwMode="auto">
          <a:xfrm>
            <a:off x="9974139" y="5013450"/>
            <a:ext cx="479425" cy="225425"/>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097" name="Line 42"/>
          <p:cNvSpPr>
            <a:spLocks noChangeShapeType="1"/>
          </p:cNvSpPr>
          <p:nvPr/>
        </p:nvSpPr>
        <p:spPr bwMode="auto">
          <a:xfrm flipH="1">
            <a:off x="6878638" y="5507039"/>
            <a:ext cx="2216150" cy="31908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98" name="Line 43"/>
          <p:cNvSpPr>
            <a:spLocks noChangeShapeType="1"/>
          </p:cNvSpPr>
          <p:nvPr/>
        </p:nvSpPr>
        <p:spPr bwMode="auto">
          <a:xfrm flipH="1" flipV="1">
            <a:off x="6807201" y="5826126"/>
            <a:ext cx="1685925" cy="1492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5099" name="Group 46"/>
          <p:cNvGrpSpPr>
            <a:grpSpLocks/>
          </p:cNvGrpSpPr>
          <p:nvPr/>
        </p:nvGrpSpPr>
        <p:grpSpPr bwMode="auto">
          <a:xfrm>
            <a:off x="6562726" y="3979863"/>
            <a:ext cx="1871663" cy="527050"/>
            <a:chOff x="3833" y="3929"/>
            <a:chExt cx="1179" cy="332"/>
          </a:xfrm>
          <a:solidFill>
            <a:schemeClr val="accent1">
              <a:lumMod val="20000"/>
              <a:lumOff val="80000"/>
            </a:schemeClr>
          </a:solidFill>
        </p:grpSpPr>
        <p:sp>
          <p:nvSpPr>
            <p:cNvPr id="45104" name="Oval 45"/>
            <p:cNvSpPr>
              <a:spLocks noChangeArrowheads="1"/>
            </p:cNvSpPr>
            <p:nvPr/>
          </p:nvSpPr>
          <p:spPr bwMode="auto">
            <a:xfrm>
              <a:off x="3833" y="3929"/>
              <a:ext cx="1179" cy="332"/>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5105" name="Text Box 44"/>
            <p:cNvSpPr txBox="1">
              <a:spLocks noChangeArrowheads="1"/>
            </p:cNvSpPr>
            <p:nvPr/>
          </p:nvSpPr>
          <p:spPr bwMode="auto">
            <a:xfrm>
              <a:off x="3969" y="3929"/>
              <a:ext cx="907"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変更許可</a:t>
              </a:r>
            </a:p>
          </p:txBody>
        </p:sp>
      </p:grpSp>
      <p:sp>
        <p:nvSpPr>
          <p:cNvPr id="45100" name="Line 47"/>
          <p:cNvSpPr>
            <a:spLocks noChangeShapeType="1"/>
          </p:cNvSpPr>
          <p:nvPr/>
        </p:nvSpPr>
        <p:spPr bwMode="auto">
          <a:xfrm flipH="1">
            <a:off x="3278189" y="4195764"/>
            <a:ext cx="3284537" cy="11271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102" name="Text Box 50"/>
          <p:cNvSpPr txBox="1">
            <a:spLocks noChangeArrowheads="1"/>
          </p:cNvSpPr>
          <p:nvPr/>
        </p:nvSpPr>
        <p:spPr bwMode="auto">
          <a:xfrm>
            <a:off x="4872039" y="4365625"/>
            <a:ext cx="8651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準用</a:t>
            </a:r>
          </a:p>
        </p:txBody>
      </p:sp>
      <p:sp>
        <p:nvSpPr>
          <p:cNvPr id="45103" name="Text Box 51"/>
          <p:cNvSpPr txBox="1">
            <a:spLocks noChangeArrowheads="1"/>
          </p:cNvSpPr>
          <p:nvPr/>
        </p:nvSpPr>
        <p:spPr bwMode="auto">
          <a:xfrm>
            <a:off x="7478714" y="5575300"/>
            <a:ext cx="8651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準用</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07597" y="494083"/>
            <a:ext cx="9659512" cy="354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２．指導事項（製造施設の技術上の基準以外の法令要求事項に関する不適事項）</a:t>
            </a:r>
          </a:p>
        </p:txBody>
      </p:sp>
      <p:graphicFrame>
        <p:nvGraphicFramePr>
          <p:cNvPr id="2" name="表 1">
            <a:extLst>
              <a:ext uri="{FF2B5EF4-FFF2-40B4-BE49-F238E27FC236}">
                <a16:creationId xmlns:a16="http://schemas.microsoft.com/office/drawing/2014/main" id="{B88A83CB-49B8-1EBF-2FE7-6AFBFE92AC94}"/>
              </a:ext>
            </a:extLst>
          </p:cNvPr>
          <p:cNvGraphicFramePr>
            <a:graphicFrameLocks noGrp="1"/>
          </p:cNvGraphicFramePr>
          <p:nvPr>
            <p:extLst>
              <p:ext uri="{D42A27DB-BD31-4B8C-83A1-F6EECF244321}">
                <p14:modId xmlns:p14="http://schemas.microsoft.com/office/powerpoint/2010/main" val="2533347257"/>
              </p:ext>
            </p:extLst>
          </p:nvPr>
        </p:nvGraphicFramePr>
        <p:xfrm>
          <a:off x="407596" y="965013"/>
          <a:ext cx="11363989" cy="5025883"/>
        </p:xfrm>
        <a:graphic>
          <a:graphicData uri="http://schemas.openxmlformats.org/drawingml/2006/table">
            <a:tbl>
              <a:tblPr firstRow="1" bandRow="1">
                <a:tableStyleId>{5940675A-B579-460E-94D1-54222C63F5DA}</a:tableStyleId>
              </a:tblPr>
              <a:tblGrid>
                <a:gridCol w="1718534">
                  <a:extLst>
                    <a:ext uri="{9D8B030D-6E8A-4147-A177-3AD203B41FA5}">
                      <a16:colId xmlns:a16="http://schemas.microsoft.com/office/drawing/2014/main" val="397489653"/>
                    </a:ext>
                  </a:extLst>
                </a:gridCol>
                <a:gridCol w="5381811">
                  <a:extLst>
                    <a:ext uri="{9D8B030D-6E8A-4147-A177-3AD203B41FA5}">
                      <a16:colId xmlns:a16="http://schemas.microsoft.com/office/drawing/2014/main" val="1528843837"/>
                    </a:ext>
                  </a:extLst>
                </a:gridCol>
                <a:gridCol w="4263644">
                  <a:extLst>
                    <a:ext uri="{9D8B030D-6E8A-4147-A177-3AD203B41FA5}">
                      <a16:colId xmlns:a16="http://schemas.microsoft.com/office/drawing/2014/main" val="2596754515"/>
                    </a:ext>
                  </a:extLst>
                </a:gridCol>
              </a:tblGrid>
              <a:tr h="354389">
                <a:tc>
                  <a:txBody>
                    <a:bodyPr/>
                    <a:lstStyle/>
                    <a:p>
                      <a:r>
                        <a:rPr kumimoji="1" lang="ja-JP" altLang="en-US" sz="1600" b="0" dirty="0">
                          <a:latin typeface="ＭＳ ゴシック" panose="020B0609070205080204" pitchFamily="49" charset="-128"/>
                          <a:ea typeface="ＭＳ ゴシック" panose="020B0609070205080204" pitchFamily="49" charset="-128"/>
                        </a:rPr>
                        <a:t>検査項目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導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1127602">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1</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 保安管理組織</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・保安係員講習の受講</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・保安係員代理者に要件を満たす者の選任</a:t>
                      </a: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・教育計画において事前に受講計画を策定しておくことが望まれる</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・保安係員の代理者にも所定の製造保安責任者免状及び製造の実務経験が必要</a:t>
                      </a:r>
                    </a:p>
                  </a:txBody>
                  <a:tcPr/>
                </a:tc>
                <a:extLst>
                  <a:ext uri="{0D108BD9-81ED-4DB2-BD59-A6C34878D82A}">
                    <a16:rowId xmlns:a16="http://schemas.microsoft.com/office/drawing/2014/main" val="816357495"/>
                  </a:ext>
                </a:extLst>
              </a:tr>
              <a:tr h="1643077">
                <a:tc>
                  <a:txBody>
                    <a:bodyPr/>
                    <a:lstStyle/>
                    <a:p>
                      <a:r>
                        <a:rPr kumimoji="1" lang="en-US" altLang="ja-JP" sz="1600" dirty="0">
                          <a:latin typeface="ＭＳ ゴシック" panose="020B0609070205080204" pitchFamily="49" charset="-128"/>
                          <a:ea typeface="ＭＳ ゴシック" panose="020B0609070205080204" pitchFamily="49" charset="-128"/>
                        </a:rPr>
                        <a:t>2 </a:t>
                      </a:r>
                      <a:r>
                        <a:rPr kumimoji="1" lang="ja-JP" altLang="en-US" sz="1600" dirty="0">
                          <a:latin typeface="ＭＳ ゴシック" panose="020B0609070205080204" pitchFamily="49" charset="-128"/>
                          <a:ea typeface="ＭＳ ゴシック" panose="020B0609070205080204" pitchFamily="49" charset="-128"/>
                        </a:rPr>
                        <a:t>定期自主検査</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・液化窒素ラインの安全弁作動検査の周期確認</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・予備安全弁（許可取得品）の検査実施</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JIS B 8210(1994)</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は液体の圧力を放出するものは適用外であるので２年周期は運用不可（</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R6</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年度は実施）</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・許可を受けた予備品は定期自主検査を行うとともに保安検査を受検することによって任意の取り換え運用が可能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8484184"/>
                  </a:ext>
                </a:extLst>
              </a:tr>
              <a:tr h="1900815">
                <a:tc>
                  <a:txBody>
                    <a:bodyPr/>
                    <a:lstStyle/>
                    <a:p>
                      <a:r>
                        <a:rPr kumimoji="1" lang="en-US" altLang="ja-JP" sz="1600" dirty="0">
                          <a:latin typeface="ＭＳ ゴシック" panose="020B0609070205080204" pitchFamily="49" charset="-128"/>
                          <a:ea typeface="ＭＳ ゴシック" panose="020B0609070205080204" pitchFamily="49" charset="-128"/>
                        </a:rPr>
                        <a:t>3 </a:t>
                      </a:r>
                      <a:r>
                        <a:rPr kumimoji="1" lang="ja-JP" altLang="en-US" sz="1600" dirty="0">
                          <a:latin typeface="ＭＳ ゴシック" panose="020B0609070205080204" pitchFamily="49" charset="-128"/>
                          <a:ea typeface="ＭＳ ゴシック" panose="020B0609070205080204" pitchFamily="49" charset="-128"/>
                        </a:rPr>
                        <a:t>保安教育</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保安教育計画の作成</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法第</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27</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条に基づく保安教育計画（教育に関する基本文書）を作成し、当該計画に基づき保安教育を実施しなければならない。</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この実施計画を年度計画としてまとめたものが年間保安教育計画であり、具体的教育スケジュール等である。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混同しないよう要注意。</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9221287"/>
                  </a:ext>
                </a:extLst>
              </a:tr>
            </a:tbl>
          </a:graphicData>
        </a:graphic>
      </p:graphicFrame>
    </p:spTree>
    <p:extLst>
      <p:ext uri="{BB962C8B-B14F-4D97-AF65-F5344CB8AC3E}">
        <p14:creationId xmlns:p14="http://schemas.microsoft.com/office/powerpoint/2010/main" val="789440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AC534E8B-2890-5C73-9031-18E359546001}"/>
              </a:ext>
            </a:extLst>
          </p:cNvPr>
          <p:cNvGraphicFramePr>
            <a:graphicFrameLocks noGrp="1"/>
          </p:cNvGraphicFramePr>
          <p:nvPr>
            <p:extLst>
              <p:ext uri="{D42A27DB-BD31-4B8C-83A1-F6EECF244321}">
                <p14:modId xmlns:p14="http://schemas.microsoft.com/office/powerpoint/2010/main" val="3837582288"/>
              </p:ext>
            </p:extLst>
          </p:nvPr>
        </p:nvGraphicFramePr>
        <p:xfrm>
          <a:off x="406351" y="942702"/>
          <a:ext cx="11365236" cy="3019697"/>
        </p:xfrm>
        <a:graphic>
          <a:graphicData uri="http://schemas.openxmlformats.org/drawingml/2006/table">
            <a:tbl>
              <a:tblPr firstRow="1" bandRow="1">
                <a:tableStyleId>{5940675A-B579-460E-94D1-54222C63F5DA}</a:tableStyleId>
              </a:tblPr>
              <a:tblGrid>
                <a:gridCol w="1654887">
                  <a:extLst>
                    <a:ext uri="{9D8B030D-6E8A-4147-A177-3AD203B41FA5}">
                      <a16:colId xmlns:a16="http://schemas.microsoft.com/office/drawing/2014/main" val="397489653"/>
                    </a:ext>
                  </a:extLst>
                </a:gridCol>
                <a:gridCol w="5446237">
                  <a:extLst>
                    <a:ext uri="{9D8B030D-6E8A-4147-A177-3AD203B41FA5}">
                      <a16:colId xmlns:a16="http://schemas.microsoft.com/office/drawing/2014/main" val="1528843837"/>
                    </a:ext>
                  </a:extLst>
                </a:gridCol>
                <a:gridCol w="4264112">
                  <a:extLst>
                    <a:ext uri="{9D8B030D-6E8A-4147-A177-3AD203B41FA5}">
                      <a16:colId xmlns:a16="http://schemas.microsoft.com/office/drawing/2014/main" val="2596754515"/>
                    </a:ext>
                  </a:extLst>
                </a:gridCol>
              </a:tblGrid>
              <a:tr h="407210">
                <a:tc>
                  <a:txBody>
                    <a:bodyPr/>
                    <a:lstStyle/>
                    <a:p>
                      <a:r>
                        <a:rPr kumimoji="1" lang="ja-JP" altLang="en-US" sz="1600" b="0" dirty="0">
                          <a:latin typeface="ＭＳ ゴシック" panose="020B0609070205080204" pitchFamily="49" charset="-128"/>
                          <a:ea typeface="ＭＳ ゴシック" panose="020B0609070205080204" pitchFamily="49" charset="-128"/>
                        </a:rPr>
                        <a:t>検査項目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導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1591819">
                <a:tc>
                  <a:txBody>
                    <a:bodyPr/>
                    <a:lstStyle/>
                    <a:p>
                      <a:r>
                        <a:rPr kumimoji="1" lang="en-US" altLang="ja-JP" sz="1600" dirty="0">
                          <a:latin typeface="ＭＳ ゴシック" panose="020B0609070205080204" pitchFamily="49" charset="-128"/>
                          <a:ea typeface="ＭＳ ゴシック" panose="020B0609070205080204" pitchFamily="49" charset="-128"/>
                        </a:rPr>
                        <a:t>5 </a:t>
                      </a:r>
                      <a:r>
                        <a:rPr kumimoji="1" lang="ja-JP" altLang="en-US" sz="1600" dirty="0">
                          <a:latin typeface="ＭＳ ゴシック" panose="020B0609070205080204" pitchFamily="49" charset="-128"/>
                          <a:ea typeface="ＭＳ ゴシック" panose="020B0609070205080204" pitchFamily="49" charset="-128"/>
                        </a:rPr>
                        <a:t>ガス漏洩検知</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警報装置</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・月例点検の実施</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例示基準に基づき回路検査（発報検査）を月</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1</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回以上実施することが必要。</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点検が必要なことやその方法が取扱い説明書にも記載されているケースも多いが、メーカーに確認されたい。</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9221287"/>
                  </a:ext>
                </a:extLst>
              </a:tr>
              <a:tr h="1020668">
                <a:tc>
                  <a:txBody>
                    <a:bodyPr/>
                    <a:lstStyle/>
                    <a:p>
                      <a:r>
                        <a:rPr kumimoji="1" lang="en-US" altLang="ja-JP" sz="1600" dirty="0">
                          <a:latin typeface="ＭＳ ゴシック" panose="020B0609070205080204" pitchFamily="49" charset="-128"/>
                          <a:ea typeface="ＭＳ ゴシック" panose="020B0609070205080204" pitchFamily="49" charset="-128"/>
                        </a:rPr>
                        <a:t>6 </a:t>
                      </a:r>
                      <a:r>
                        <a:rPr kumimoji="1" lang="ja-JP" altLang="en-US" sz="1600" dirty="0">
                          <a:latin typeface="ＭＳ ゴシック" panose="020B0609070205080204" pitchFamily="49" charset="-128"/>
                          <a:ea typeface="ＭＳ ゴシック" panose="020B0609070205080204" pitchFamily="49" charset="-128"/>
                        </a:rPr>
                        <a:t>帳簿</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・容器受払簿の備え付け</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第一種製造者は高圧ガスを容器により授受した場合、帳簿を備え、所定の事項を記載しこれを保存しなければならない。</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368091"/>
                  </a:ext>
                </a:extLst>
              </a:tr>
            </a:tbl>
          </a:graphicData>
        </a:graphic>
      </p:graphicFrame>
    </p:spTree>
    <p:extLst>
      <p:ext uri="{BB962C8B-B14F-4D97-AF65-F5344CB8AC3E}">
        <p14:creationId xmlns:p14="http://schemas.microsoft.com/office/powerpoint/2010/main" val="3289044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9813" y="467957"/>
            <a:ext cx="9346003" cy="354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３．推奨事項（気付き事項・アドバイス事項）</a:t>
            </a:r>
          </a:p>
        </p:txBody>
      </p:sp>
      <p:graphicFrame>
        <p:nvGraphicFramePr>
          <p:cNvPr id="4" name="表 3">
            <a:extLst>
              <a:ext uri="{FF2B5EF4-FFF2-40B4-BE49-F238E27FC236}">
                <a16:creationId xmlns:a16="http://schemas.microsoft.com/office/drawing/2014/main" id="{DC5B2585-B4E5-5BFC-3455-0AAC3F14D6EF}"/>
              </a:ext>
            </a:extLst>
          </p:cNvPr>
          <p:cNvGraphicFramePr>
            <a:graphicFrameLocks noGrp="1"/>
          </p:cNvGraphicFramePr>
          <p:nvPr>
            <p:extLst>
              <p:ext uri="{D42A27DB-BD31-4B8C-83A1-F6EECF244321}">
                <p14:modId xmlns:p14="http://schemas.microsoft.com/office/powerpoint/2010/main" val="3178286240"/>
              </p:ext>
            </p:extLst>
          </p:nvPr>
        </p:nvGraphicFramePr>
        <p:xfrm>
          <a:off x="353799" y="1147482"/>
          <a:ext cx="11428297" cy="5379441"/>
        </p:xfrm>
        <a:graphic>
          <a:graphicData uri="http://schemas.openxmlformats.org/drawingml/2006/table">
            <a:tbl>
              <a:tblPr firstRow="1" bandRow="1">
                <a:tableStyleId>{5940675A-B579-460E-94D1-54222C63F5DA}</a:tableStyleId>
              </a:tblPr>
              <a:tblGrid>
                <a:gridCol w="1627389">
                  <a:extLst>
                    <a:ext uri="{9D8B030D-6E8A-4147-A177-3AD203B41FA5}">
                      <a16:colId xmlns:a16="http://schemas.microsoft.com/office/drawing/2014/main" val="397489653"/>
                    </a:ext>
                  </a:extLst>
                </a:gridCol>
                <a:gridCol w="4260925">
                  <a:extLst>
                    <a:ext uri="{9D8B030D-6E8A-4147-A177-3AD203B41FA5}">
                      <a16:colId xmlns:a16="http://schemas.microsoft.com/office/drawing/2014/main" val="1528843837"/>
                    </a:ext>
                  </a:extLst>
                </a:gridCol>
                <a:gridCol w="5539983">
                  <a:extLst>
                    <a:ext uri="{9D8B030D-6E8A-4147-A177-3AD203B41FA5}">
                      <a16:colId xmlns:a16="http://schemas.microsoft.com/office/drawing/2014/main" val="2596754515"/>
                    </a:ext>
                  </a:extLst>
                </a:gridCol>
              </a:tblGrid>
              <a:tr h="344034">
                <a:tc>
                  <a:txBody>
                    <a:bodyPr/>
                    <a:lstStyle/>
                    <a:p>
                      <a:r>
                        <a:rPr kumimoji="1" lang="ja-JP" altLang="en-US" sz="1600" b="0" dirty="0">
                          <a:latin typeface="ＭＳ ゴシック" panose="020B0609070205080204" pitchFamily="49" charset="-128"/>
                          <a:ea typeface="ＭＳ ゴシック" panose="020B0609070205080204" pitchFamily="49" charset="-128"/>
                        </a:rPr>
                        <a:t>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1344860">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1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標識等</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・警戒標識文字、配管流体名表示、貯槽最</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高液位表示等の退色</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・許可年月日の誤記</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・保安係員等の最新情報表示</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・流体名、流れ方向表示の追加</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a:solidFill>
                            <a:schemeClr val="tx1"/>
                          </a:solidFill>
                          <a:latin typeface="ＭＳ ゴシック" panose="020B0609070205080204" pitchFamily="49" charset="-128"/>
                          <a:ea typeface="ＭＳ ゴシック" panose="020B0609070205080204" pitchFamily="49" charset="-128"/>
                        </a:rPr>
                        <a:t>・警戒標識や配管の流体名表示、流れ方向表示などは必</a:t>
                      </a:r>
                      <a:endParaRPr kumimoji="1" lang="en-US" altLang="ja-JP" sz="1600" b="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a:solidFill>
                            <a:schemeClr val="tx1"/>
                          </a:solidFill>
                          <a:latin typeface="ＭＳ ゴシック" panose="020B0609070205080204" pitchFamily="49" charset="-128"/>
                          <a:ea typeface="ＭＳ ゴシック" panose="020B0609070205080204" pitchFamily="49" charset="-128"/>
                        </a:rPr>
                        <a:t>　ず劣化するので定期的な再塗装等が必要</a:t>
                      </a:r>
                      <a:endParaRPr kumimoji="1" lang="en-US" altLang="ja-JP" sz="1600" b="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a:solidFill>
                            <a:schemeClr val="tx1"/>
                          </a:solidFill>
                          <a:latin typeface="ＭＳ ゴシック" panose="020B0609070205080204" pitchFamily="49" charset="-128"/>
                          <a:ea typeface="ＭＳ ゴシック" panose="020B0609070205080204" pitchFamily="49" charset="-128"/>
                        </a:rPr>
                        <a:t>・正しい許可年月日（申請年月日ではない）を記載</a:t>
                      </a:r>
                      <a:endParaRPr kumimoji="1" lang="en-US" altLang="ja-JP" sz="1600" b="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a:solidFill>
                            <a:schemeClr val="tx1"/>
                          </a:solidFill>
                          <a:latin typeface="ＭＳ ゴシック" panose="020B0609070205080204" pitchFamily="49" charset="-128"/>
                          <a:ea typeface="ＭＳ ゴシック" panose="020B0609070205080204" pitchFamily="49" charset="-128"/>
                        </a:rPr>
                        <a:t>・保安係員等や連絡先などは最新の内容を表示</a:t>
                      </a:r>
                      <a:endParaRPr kumimoji="1" lang="en-US" altLang="ja-JP" sz="1600" b="0">
                        <a:solidFill>
                          <a:schemeClr val="tx1"/>
                        </a:solidFill>
                        <a:latin typeface="ＭＳ ゴシック" panose="020B0609070205080204" pitchFamily="49" charset="-128"/>
                        <a:ea typeface="ＭＳ ゴシック" panose="020B0609070205080204" pitchFamily="49" charset="-128"/>
                      </a:endParaRPr>
                    </a:p>
                    <a:p>
                      <a:endParaRPr kumimoji="1" lang="ja-JP" altLang="en-US" sz="1600" b="0" dirty="0">
                        <a:solidFill>
                          <a:schemeClr val="tx1"/>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816357495"/>
                  </a:ext>
                </a:extLst>
              </a:tr>
              <a:tr h="844447">
                <a:tc>
                  <a:txBody>
                    <a:bodyPr/>
                    <a:lstStyle/>
                    <a:p>
                      <a:r>
                        <a:rPr kumimoji="1" lang="en-US" altLang="ja-JP" sz="1600" dirty="0">
                          <a:latin typeface="ＭＳ ゴシック" panose="020B0609070205080204" pitchFamily="49" charset="-128"/>
                          <a:ea typeface="ＭＳ ゴシック" panose="020B0609070205080204" pitchFamily="49" charset="-128"/>
                        </a:rPr>
                        <a:t>2 </a:t>
                      </a:r>
                      <a:r>
                        <a:rPr kumimoji="1" lang="ja-JP" altLang="en-US" sz="1600" dirty="0">
                          <a:latin typeface="ＭＳ ゴシック" panose="020B0609070205080204" pitchFamily="49" charset="-128"/>
                          <a:ea typeface="ＭＳ ゴシック" panose="020B0609070205080204" pitchFamily="49" charset="-128"/>
                        </a:rPr>
                        <a:t>気密試験</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a:solidFill>
                            <a:schemeClr val="tx1"/>
                          </a:solidFill>
                          <a:latin typeface="ＭＳ ゴシック" panose="020B0609070205080204" pitchFamily="49" charset="-128"/>
                          <a:ea typeface="ＭＳ ゴシック" panose="020B0609070205080204" pitchFamily="49" charset="-128"/>
                        </a:rPr>
                        <a:t>・放置法による気密試験の要領作成</a:t>
                      </a:r>
                      <a:endParaRPr kumimoji="1" lang="en-US" altLang="ja-JP" sz="1600" b="0">
                        <a:solidFill>
                          <a:schemeClr val="tx1"/>
                        </a:solidFill>
                        <a:latin typeface="ＭＳ ゴシック" panose="020B0609070205080204" pitchFamily="49" charset="-128"/>
                        <a:ea typeface="ＭＳ ゴシック" panose="020B0609070205080204" pitchFamily="49" charset="-128"/>
                      </a:endParaRPr>
                    </a:p>
                    <a:p>
                      <a:endParaRPr kumimoji="1" lang="ja-JP" altLang="en-US" sz="1600" b="0" baseline="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・気密性能を放置法により確認する場合の要領（保持時</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間、圧力変動の許容範囲、記録項目等）を定めておく</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必要あり。</a:t>
                      </a:r>
                      <a:endParaRPr kumimoji="1" lang="ja-JP" altLang="en-US" sz="1600" b="0" baseline="0" dirty="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1149325"/>
                  </a:ext>
                </a:extLst>
              </a:tr>
              <a:tr h="2846100">
                <a:tc>
                  <a:txBody>
                    <a:bodyPr/>
                    <a:lstStyle/>
                    <a:p>
                      <a:r>
                        <a:rPr kumimoji="1" lang="en-US" altLang="ja-JP" sz="1600" dirty="0">
                          <a:latin typeface="ＭＳ ゴシック" panose="020B0609070205080204" pitchFamily="49" charset="-128"/>
                          <a:ea typeface="ＭＳ ゴシック" panose="020B0609070205080204" pitchFamily="49" charset="-128"/>
                        </a:rPr>
                        <a:t>3 </a:t>
                      </a:r>
                      <a:r>
                        <a:rPr kumimoji="1" lang="ja-JP" altLang="en-US" sz="1600" dirty="0">
                          <a:latin typeface="ＭＳ ゴシック" panose="020B0609070205080204" pitchFamily="49" charset="-128"/>
                          <a:ea typeface="ＭＳ ゴシック" panose="020B0609070205080204" pitchFamily="49" charset="-128"/>
                        </a:rPr>
                        <a:t>耐圧・強度</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性能</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・開放検査の実施</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・動機器の開放検査周期設定の根拠</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・耐圧・強度の確認は、基本的には毎年の肉厚測定、外　</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観検査のほか定期で行う開放検査により確認しなけれ</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ばならない。附属冷凍設備においても同様であり、冷</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凍則基準準用で許可を受けたもの以外は開放検査の対</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象機器である。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・開放検査を行わないとする場合は、その根拠を明らか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にしておくことが求められる。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・動機器の開放検査周期をどのような考えのもと設定し</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たか根拠を明らかにししておくことが求められる。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・機器ごとの開放検査実施の有無、周期等の情報は関係</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部門間で情報共有しておくことが望ましい。</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9221287"/>
                  </a:ext>
                </a:extLst>
              </a:tr>
            </a:tbl>
          </a:graphicData>
        </a:graphic>
      </p:graphicFrame>
    </p:spTree>
    <p:extLst>
      <p:ext uri="{BB962C8B-B14F-4D97-AF65-F5344CB8AC3E}">
        <p14:creationId xmlns:p14="http://schemas.microsoft.com/office/powerpoint/2010/main" val="2531801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C23492C-575C-E951-715B-20FC99A6F0ED}"/>
              </a:ext>
            </a:extLst>
          </p:cNvPr>
          <p:cNvGraphicFramePr>
            <a:graphicFrameLocks noGrp="1"/>
          </p:cNvGraphicFramePr>
          <p:nvPr>
            <p:extLst>
              <p:ext uri="{D42A27DB-BD31-4B8C-83A1-F6EECF244321}">
                <p14:modId xmlns:p14="http://schemas.microsoft.com/office/powerpoint/2010/main" val="2308779071"/>
              </p:ext>
            </p:extLst>
          </p:nvPr>
        </p:nvGraphicFramePr>
        <p:xfrm>
          <a:off x="395215" y="527269"/>
          <a:ext cx="11449944" cy="5179848"/>
        </p:xfrm>
        <a:graphic>
          <a:graphicData uri="http://schemas.openxmlformats.org/drawingml/2006/table">
            <a:tbl>
              <a:tblPr firstRow="1" bandRow="1">
                <a:tableStyleId>{5940675A-B579-460E-94D1-54222C63F5DA}</a:tableStyleId>
              </a:tblPr>
              <a:tblGrid>
                <a:gridCol w="1521324">
                  <a:extLst>
                    <a:ext uri="{9D8B030D-6E8A-4147-A177-3AD203B41FA5}">
                      <a16:colId xmlns:a16="http://schemas.microsoft.com/office/drawing/2014/main" val="397489653"/>
                    </a:ext>
                  </a:extLst>
                </a:gridCol>
                <a:gridCol w="4221673">
                  <a:extLst>
                    <a:ext uri="{9D8B030D-6E8A-4147-A177-3AD203B41FA5}">
                      <a16:colId xmlns:a16="http://schemas.microsoft.com/office/drawing/2014/main" val="1528843837"/>
                    </a:ext>
                  </a:extLst>
                </a:gridCol>
                <a:gridCol w="5706947">
                  <a:extLst>
                    <a:ext uri="{9D8B030D-6E8A-4147-A177-3AD203B41FA5}">
                      <a16:colId xmlns:a16="http://schemas.microsoft.com/office/drawing/2014/main" val="2596754515"/>
                    </a:ext>
                  </a:extLst>
                </a:gridCol>
              </a:tblGrid>
              <a:tr h="347429">
                <a:tc>
                  <a:txBody>
                    <a:bodyPr/>
                    <a:lstStyle/>
                    <a:p>
                      <a:r>
                        <a:rPr kumimoji="1" lang="ja-JP" altLang="en-US" sz="1600" b="0" dirty="0">
                          <a:latin typeface="ＭＳ ゴシック" panose="020B0609070205080204" pitchFamily="49" charset="-128"/>
                          <a:ea typeface="ＭＳ ゴシック" panose="020B0609070205080204" pitchFamily="49" charset="-128"/>
                        </a:rPr>
                        <a:t>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2874184">
                <a:tc>
                  <a:txBody>
                    <a:bodyPr/>
                    <a:lstStyle/>
                    <a:p>
                      <a:r>
                        <a:rPr kumimoji="1" lang="en-US" altLang="ja-JP" sz="1600" dirty="0">
                          <a:latin typeface="ＭＳ ゴシック" panose="020B0609070205080204" pitchFamily="49" charset="-128"/>
                          <a:ea typeface="ＭＳ ゴシック" panose="020B0609070205080204" pitchFamily="49" charset="-128"/>
                        </a:rPr>
                        <a:t>4 </a:t>
                      </a:r>
                      <a:r>
                        <a:rPr kumimoji="1" lang="ja-JP" altLang="en-US" sz="1600" dirty="0">
                          <a:latin typeface="ＭＳ ゴシック" panose="020B0609070205080204" pitchFamily="49" charset="-128"/>
                          <a:ea typeface="ＭＳ ゴシック" panose="020B0609070205080204" pitchFamily="49" charset="-128"/>
                        </a:rPr>
                        <a:t>外観検査</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（防食管理）</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・配管サポート部の腐食進行に対する措置</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・ボルト、ナットの腐食進行に対する措置</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・貯槽外槽の腐食進行に対する措置</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・貯槽外面コケの除去</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・保温配管の保温外装材の劣化、破損、目</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地部分の状況確認及び</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CUI(</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保温材下腐食</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）進行状況の定期確認</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・隙間腐食にも注意する必要がある。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・腐食が激しいボルト及びナットは取り換え（基礎ボル</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トにあっては、引き抜き等大掛かりな工事が必要とな</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る場合があるので、余裕をもって事前から補修工事計</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画を検討しておくことが望ましい）</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・二重殻貯槽の健全性確保は外槽の適切な管理により実</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現できる。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・保温措置が確実に講じられて、かつ、維持されていること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が重要であり、それを確認する必要あり</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・配管健全性は保温材を剥離し目視及び測定機器で確認</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9221287"/>
                  </a:ext>
                </a:extLst>
              </a:tr>
              <a:tr h="600104">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5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圧力計</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・管理範囲の適正表示</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・上限管理値は常用の圧力以下とし、かつ、適切にその</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表示を行うこと。</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9029514"/>
                  </a:ext>
                </a:extLst>
              </a:tr>
              <a:tr h="1358131">
                <a:tc>
                  <a:txBody>
                    <a:bodyPr/>
                    <a:lstStyle/>
                    <a:p>
                      <a:r>
                        <a:rPr kumimoji="1" lang="en-US" altLang="ja-JP" sz="1600" dirty="0">
                          <a:latin typeface="ＭＳ ゴシック" panose="020B0609070205080204" pitchFamily="49" charset="-128"/>
                          <a:ea typeface="ＭＳ ゴシック" panose="020B0609070205080204" pitchFamily="49" charset="-128"/>
                        </a:rPr>
                        <a:t>6 </a:t>
                      </a:r>
                      <a:r>
                        <a:rPr kumimoji="1" lang="ja-JP" altLang="en-US" sz="1600" dirty="0">
                          <a:latin typeface="ＭＳ ゴシック" panose="020B0609070205080204" pitchFamily="49" charset="-128"/>
                          <a:ea typeface="ＭＳ ゴシック" panose="020B0609070205080204" pitchFamily="49" charset="-128"/>
                        </a:rPr>
                        <a:t>基礎</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・耐震設計書の保有及び荷重状況の確認</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・不等沈下測定ポイント又は測定基準点</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の表示劣化</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・定期自主検査において耐震設計時の設計条件に変更が生じ</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ていないか確認するとともに、基礎にかかる荷重に変更が</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生じた際には、耐震上支障がないか評価する必要がある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・ポイントが不鮮明であったり剥離すると以降の測定に支障</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をきたす（傾向管理が途切れる）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2618919"/>
                  </a:ext>
                </a:extLst>
              </a:tr>
            </a:tbl>
          </a:graphicData>
        </a:graphic>
      </p:graphicFrame>
    </p:spTree>
    <p:extLst>
      <p:ext uri="{BB962C8B-B14F-4D97-AF65-F5344CB8AC3E}">
        <p14:creationId xmlns:p14="http://schemas.microsoft.com/office/powerpoint/2010/main" val="34069923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9213474E-4327-01EA-4970-AD08BAA4FB2C}"/>
              </a:ext>
            </a:extLst>
          </p:cNvPr>
          <p:cNvGraphicFramePr>
            <a:graphicFrameLocks noGrp="1"/>
          </p:cNvGraphicFramePr>
          <p:nvPr>
            <p:extLst>
              <p:ext uri="{D42A27DB-BD31-4B8C-83A1-F6EECF244321}">
                <p14:modId xmlns:p14="http://schemas.microsoft.com/office/powerpoint/2010/main" val="3498779886"/>
              </p:ext>
            </p:extLst>
          </p:nvPr>
        </p:nvGraphicFramePr>
        <p:xfrm>
          <a:off x="349035" y="717030"/>
          <a:ext cx="11443572" cy="4086197"/>
        </p:xfrm>
        <a:graphic>
          <a:graphicData uri="http://schemas.openxmlformats.org/drawingml/2006/table">
            <a:tbl>
              <a:tblPr firstRow="1" bandRow="1">
                <a:tableStyleId>{5940675A-B579-460E-94D1-54222C63F5DA}</a:tableStyleId>
              </a:tblPr>
              <a:tblGrid>
                <a:gridCol w="1529018">
                  <a:extLst>
                    <a:ext uri="{9D8B030D-6E8A-4147-A177-3AD203B41FA5}">
                      <a16:colId xmlns:a16="http://schemas.microsoft.com/office/drawing/2014/main" val="397489653"/>
                    </a:ext>
                  </a:extLst>
                </a:gridCol>
                <a:gridCol w="3979883">
                  <a:extLst>
                    <a:ext uri="{9D8B030D-6E8A-4147-A177-3AD203B41FA5}">
                      <a16:colId xmlns:a16="http://schemas.microsoft.com/office/drawing/2014/main" val="1528843837"/>
                    </a:ext>
                  </a:extLst>
                </a:gridCol>
                <a:gridCol w="5934671">
                  <a:extLst>
                    <a:ext uri="{9D8B030D-6E8A-4147-A177-3AD203B41FA5}">
                      <a16:colId xmlns:a16="http://schemas.microsoft.com/office/drawing/2014/main" val="2596754515"/>
                    </a:ext>
                  </a:extLst>
                </a:gridCol>
              </a:tblGrid>
              <a:tr h="370797">
                <a:tc>
                  <a:txBody>
                    <a:bodyPr/>
                    <a:lstStyle/>
                    <a:p>
                      <a:r>
                        <a:rPr kumimoji="1" lang="ja-JP" altLang="en-US" sz="1600" b="0" dirty="0">
                          <a:latin typeface="ＭＳ ゴシック" panose="020B0609070205080204" pitchFamily="49" charset="-128"/>
                          <a:ea typeface="ＭＳ ゴシック" panose="020B0609070205080204" pitchFamily="49" charset="-128"/>
                        </a:rPr>
                        <a:t>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導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2258490">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7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安全装置</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・検査周期２年の安全弁の根拠整理</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・設定圧力の検討</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・設定情報の誤記</a:t>
                      </a: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・検査周期２年を適用できる安全弁は所定の要件を満たした</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もののみであるので、その論証を作成のうえ保管しておく</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こと。また、運転管理部門、保全部門等関係部門で当該情</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報を共有しておくととが望まれる。</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・設定圧力が設備の設計圧力を超えている。現在では設計圧</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力以下が一般的であるので、設計思想を再確認するととも</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に、設定圧力の見直しを行った方がベター</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・安全弁、逃し弁等の設定圧力は正しい圧力を標記</a:t>
                      </a:r>
                    </a:p>
                  </a:txBody>
                  <a:tcPr/>
                </a:tc>
                <a:extLst>
                  <a:ext uri="{0D108BD9-81ED-4DB2-BD59-A6C34878D82A}">
                    <a16:rowId xmlns:a16="http://schemas.microsoft.com/office/drawing/2014/main" val="816357495"/>
                  </a:ext>
                </a:extLst>
              </a:tr>
              <a:tr h="728455">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8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消火設備</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・消火器点検の実施</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・消防法に基づく法定点検に遺漏のないよう注意</a:t>
                      </a:r>
                    </a:p>
                  </a:txBody>
                  <a:tcPr/>
                </a:tc>
                <a:extLst>
                  <a:ext uri="{0D108BD9-81ED-4DB2-BD59-A6C34878D82A}">
                    <a16:rowId xmlns:a16="http://schemas.microsoft.com/office/drawing/2014/main" val="3191498266"/>
                  </a:ext>
                </a:extLst>
              </a:tr>
              <a:tr h="728455">
                <a:tc>
                  <a:txBody>
                    <a:bodyPr/>
                    <a:lstStyle/>
                    <a:p>
                      <a:r>
                        <a:rPr kumimoji="1" lang="en-US" altLang="ja-JP" sz="1600" dirty="0">
                          <a:latin typeface="ＭＳ ゴシック" panose="020B0609070205080204" pitchFamily="49" charset="-128"/>
                          <a:ea typeface="ＭＳ ゴシック" panose="020B0609070205080204" pitchFamily="49" charset="-128"/>
                        </a:rPr>
                        <a:t>9 </a:t>
                      </a:r>
                      <a:r>
                        <a:rPr kumimoji="1" lang="ja-JP" altLang="en-US" sz="1600" dirty="0">
                          <a:latin typeface="ＭＳ ゴシック" panose="020B0609070205080204" pitchFamily="49" charset="-128"/>
                          <a:ea typeface="ＭＳ ゴシック" panose="020B0609070205080204" pitchFamily="49" charset="-128"/>
                        </a:rPr>
                        <a:t>保安設備の</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配置</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・消火器の配置場所の見直し</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・緊急遮断弁操作場所の見直し</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実災害を想定し、要員の身体安全を最優先に最も効果的な配置を検討</a:t>
                      </a:r>
                    </a:p>
                  </a:txBody>
                  <a:tcPr/>
                </a:tc>
                <a:extLst>
                  <a:ext uri="{0D108BD9-81ED-4DB2-BD59-A6C34878D82A}">
                    <a16:rowId xmlns:a16="http://schemas.microsoft.com/office/drawing/2014/main" val="3456033333"/>
                  </a:ext>
                </a:extLst>
              </a:tr>
            </a:tbl>
          </a:graphicData>
        </a:graphic>
      </p:graphicFrame>
    </p:spTree>
    <p:extLst>
      <p:ext uri="{BB962C8B-B14F-4D97-AF65-F5344CB8AC3E}">
        <p14:creationId xmlns:p14="http://schemas.microsoft.com/office/powerpoint/2010/main" val="947413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9D21F922-D2FA-F19E-2B4A-EC80D129ABC4}"/>
              </a:ext>
            </a:extLst>
          </p:cNvPr>
          <p:cNvGraphicFramePr>
            <a:graphicFrameLocks noGrp="1"/>
          </p:cNvGraphicFramePr>
          <p:nvPr>
            <p:extLst>
              <p:ext uri="{D42A27DB-BD31-4B8C-83A1-F6EECF244321}">
                <p14:modId xmlns:p14="http://schemas.microsoft.com/office/powerpoint/2010/main" val="4014944116"/>
              </p:ext>
            </p:extLst>
          </p:nvPr>
        </p:nvGraphicFramePr>
        <p:xfrm>
          <a:off x="332779" y="391510"/>
          <a:ext cx="11449317" cy="6019799"/>
        </p:xfrm>
        <a:graphic>
          <a:graphicData uri="http://schemas.openxmlformats.org/drawingml/2006/table">
            <a:tbl>
              <a:tblPr firstRow="1" bandRow="1">
                <a:tableStyleId>{5940675A-B579-460E-94D1-54222C63F5DA}</a:tableStyleId>
              </a:tblPr>
              <a:tblGrid>
                <a:gridCol w="1768185">
                  <a:extLst>
                    <a:ext uri="{9D8B030D-6E8A-4147-A177-3AD203B41FA5}">
                      <a16:colId xmlns:a16="http://schemas.microsoft.com/office/drawing/2014/main" val="397489653"/>
                    </a:ext>
                  </a:extLst>
                </a:gridCol>
                <a:gridCol w="3738367">
                  <a:extLst>
                    <a:ext uri="{9D8B030D-6E8A-4147-A177-3AD203B41FA5}">
                      <a16:colId xmlns:a16="http://schemas.microsoft.com/office/drawing/2014/main" val="1528843837"/>
                    </a:ext>
                  </a:extLst>
                </a:gridCol>
                <a:gridCol w="5942765">
                  <a:extLst>
                    <a:ext uri="{9D8B030D-6E8A-4147-A177-3AD203B41FA5}">
                      <a16:colId xmlns:a16="http://schemas.microsoft.com/office/drawing/2014/main" val="2596754515"/>
                    </a:ext>
                  </a:extLst>
                </a:gridCol>
              </a:tblGrid>
              <a:tr h="348515">
                <a:tc>
                  <a:txBody>
                    <a:bodyPr/>
                    <a:lstStyle/>
                    <a:p>
                      <a:r>
                        <a:rPr kumimoji="1" lang="ja-JP" altLang="en-US" sz="1600" b="0" dirty="0">
                          <a:latin typeface="ＭＳ ゴシック" panose="020B0609070205080204" pitchFamily="49" charset="-128"/>
                          <a:ea typeface="ＭＳ ゴシック" panose="020B0609070205080204" pitchFamily="49" charset="-128"/>
                        </a:rPr>
                        <a:t>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導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5671284">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10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定期自主検査</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・定期自主検査基準の作成</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・金属フレキシブルホースの外観</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検査の合否判定基準</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・記録の誤記（常用の圧力、最大</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貯蔵量、保護具種類ほか）</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・検査記録の記載（技術上の基準に</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係る検査の記録保存）</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・標準計器のﾄﾚｰｻｰﾋﾞﾘﾃｨｰ保管</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・関係者の確認</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・危害予防規程に定めるところにより、検査項目、頻度、判</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定基準等を定め、それに基づき実施することが必要（</a:t>
                      </a:r>
                      <a:r>
                        <a:rPr kumimoji="1" lang="en-US" altLang="ja-JP" sz="1600" b="0" dirty="0">
                          <a:solidFill>
                            <a:schemeClr val="tx1"/>
                          </a:solidFill>
                          <a:latin typeface="ＭＳ ゴシック" panose="020B0609070205080204" pitchFamily="49" charset="-128"/>
                          <a:ea typeface="ＭＳ ゴシック" panose="020B0609070205080204" pitchFamily="49" charset="-128"/>
                        </a:rPr>
                        <a:t>KHK-</a:t>
                      </a: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a:t>
                      </a:r>
                      <a:r>
                        <a:rPr kumimoji="1" lang="en-US" altLang="ja-JP" sz="1600" b="0" dirty="0">
                          <a:solidFill>
                            <a:schemeClr val="tx1"/>
                          </a:solidFill>
                          <a:latin typeface="ＭＳ ゴシック" panose="020B0609070205080204" pitchFamily="49" charset="-128"/>
                          <a:ea typeface="ＭＳ ゴシック" panose="020B0609070205080204" pitchFamily="49" charset="-128"/>
                        </a:rPr>
                        <a:t>S1850</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ｼﾘｰｽﾞ等により行う場合は、その旨を規定し、当該規</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格書を備えることでも可能。ただし、安全弁、緊急遮断弁</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作動検査等の判定基準は別途規定する必要あり。）</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・金属フレキシブルホールの設置状況にかかる外観検査（曲</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げ、捻じれ等）の合否判定基準を定め、定期自主検査基準　　</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等関係文書に規定</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・検査記録（生データ）からの入力時に転記ミスしているこ</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とがある。検査実務を業者委託していても、法的な実施者</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高圧ガス製造事業者であるので、業者から提出のあった報</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告を受け流すのではなく、十分にチェックし、内容を理解</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することが重要。</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・インターロック試験のうち温度異常時の機器停止等の技術</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上の基準にかかる検査はその記録を残しておくこと</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・照明設備の作動状況の確認は技術上の基準にかかる検査で</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あるので記録を残しておくこと</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・圧力計、温度計の校正の際の標準計器のﾄﾚｰｻｰﾋﾞﾘﾃｨｰは告</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示を満たしていることの証明として保管しておくこと</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・保安統括者、保安係員等関係者は確認済の記録（押印又は</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サイン等）を残す。</a:t>
                      </a:r>
                    </a:p>
                  </a:txBody>
                  <a:tcPr/>
                </a:tc>
                <a:extLst>
                  <a:ext uri="{0D108BD9-81ED-4DB2-BD59-A6C34878D82A}">
                    <a16:rowId xmlns:a16="http://schemas.microsoft.com/office/drawing/2014/main" val="3191498266"/>
                  </a:ext>
                </a:extLst>
              </a:tr>
            </a:tbl>
          </a:graphicData>
        </a:graphic>
      </p:graphicFrame>
    </p:spTree>
    <p:extLst>
      <p:ext uri="{BB962C8B-B14F-4D97-AF65-F5344CB8AC3E}">
        <p14:creationId xmlns:p14="http://schemas.microsoft.com/office/powerpoint/2010/main" val="1767118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A8C80A93-F2B3-9EEF-E2CF-A80C5EBF6A53}"/>
              </a:ext>
            </a:extLst>
          </p:cNvPr>
          <p:cNvGraphicFramePr>
            <a:graphicFrameLocks noGrp="1"/>
          </p:cNvGraphicFramePr>
          <p:nvPr>
            <p:extLst>
              <p:ext uri="{D42A27DB-BD31-4B8C-83A1-F6EECF244321}">
                <p14:modId xmlns:p14="http://schemas.microsoft.com/office/powerpoint/2010/main" val="953320288"/>
              </p:ext>
            </p:extLst>
          </p:nvPr>
        </p:nvGraphicFramePr>
        <p:xfrm>
          <a:off x="406350" y="370489"/>
          <a:ext cx="11417787" cy="4832131"/>
        </p:xfrm>
        <a:graphic>
          <a:graphicData uri="http://schemas.openxmlformats.org/drawingml/2006/table">
            <a:tbl>
              <a:tblPr firstRow="1" bandRow="1">
                <a:tableStyleId>{5940675A-B579-460E-94D1-54222C63F5DA}</a:tableStyleId>
              </a:tblPr>
              <a:tblGrid>
                <a:gridCol w="1662539">
                  <a:extLst>
                    <a:ext uri="{9D8B030D-6E8A-4147-A177-3AD203B41FA5}">
                      <a16:colId xmlns:a16="http://schemas.microsoft.com/office/drawing/2014/main" val="397489653"/>
                    </a:ext>
                  </a:extLst>
                </a:gridCol>
                <a:gridCol w="3828849">
                  <a:extLst>
                    <a:ext uri="{9D8B030D-6E8A-4147-A177-3AD203B41FA5}">
                      <a16:colId xmlns:a16="http://schemas.microsoft.com/office/drawing/2014/main" val="1528843837"/>
                    </a:ext>
                  </a:extLst>
                </a:gridCol>
                <a:gridCol w="5926399">
                  <a:extLst>
                    <a:ext uri="{9D8B030D-6E8A-4147-A177-3AD203B41FA5}">
                      <a16:colId xmlns:a16="http://schemas.microsoft.com/office/drawing/2014/main" val="2596754515"/>
                    </a:ext>
                  </a:extLst>
                </a:gridCol>
              </a:tblGrid>
              <a:tr h="347408">
                <a:tc>
                  <a:txBody>
                    <a:bodyPr/>
                    <a:lstStyle/>
                    <a:p>
                      <a:r>
                        <a:rPr kumimoji="1" lang="ja-JP" altLang="en-US" sz="1600" b="0" dirty="0">
                          <a:latin typeface="ＭＳ ゴシック" panose="020B0609070205080204" pitchFamily="49" charset="-128"/>
                          <a:ea typeface="ＭＳ ゴシック" panose="020B0609070205080204" pitchFamily="49" charset="-128"/>
                        </a:rPr>
                        <a:t>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導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2368692">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11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設備台帳等</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・保全記録の記載</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・設備諸元の誤記</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・フローシート記載情報の誤記</a:t>
                      </a: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・保全記録を確実に残し、今後の保全計画策定の参考に活用</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されたい。記録は傾向管理できるようグラフ化等されてい</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ればよりベター。</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・設計圧力、常用の圧力等の設備諸元に誤記があれば、耐圧</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試験、気密試験等検査実施圧力に影響を及ぼす可能性あり</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・フローシートの記載機器、機器</a:t>
                      </a:r>
                      <a:r>
                        <a:rPr kumimoji="1" lang="en-US" altLang="ja-JP" sz="1600" b="0" dirty="0" err="1">
                          <a:solidFill>
                            <a:schemeClr val="tx1"/>
                          </a:solidFill>
                          <a:latin typeface="ＭＳ ゴシック" panose="020B0609070205080204" pitchFamily="49" charset="-128"/>
                          <a:ea typeface="ＭＳ ゴシック" panose="020B0609070205080204" pitchFamily="49" charset="-128"/>
                        </a:rPr>
                        <a:t>Tag.No</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、圧力、温度等の情</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報は正しいものを記載していないと異常時対応などでミス</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の要因となり得る。図面作成時の確認徹底のほか設備変更</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時等には確実な見直しが求められる。</a:t>
                      </a:r>
                    </a:p>
                  </a:txBody>
                  <a:tcPr/>
                </a:tc>
                <a:extLst>
                  <a:ext uri="{0D108BD9-81ED-4DB2-BD59-A6C34878D82A}">
                    <a16:rowId xmlns:a16="http://schemas.microsoft.com/office/drawing/2014/main" val="816357495"/>
                  </a:ext>
                </a:extLst>
              </a:tr>
              <a:tr h="2116031">
                <a:tc>
                  <a:txBody>
                    <a:bodyPr/>
                    <a:lstStyle/>
                    <a:p>
                      <a:r>
                        <a:rPr kumimoji="1" lang="en-US" altLang="ja-JP" sz="1600" dirty="0">
                          <a:latin typeface="ＭＳ ゴシック" panose="020B0609070205080204" pitchFamily="49" charset="-128"/>
                          <a:ea typeface="ＭＳ ゴシック" panose="020B0609070205080204" pitchFamily="49" charset="-128"/>
                        </a:rPr>
                        <a:t>12 </a:t>
                      </a:r>
                      <a:r>
                        <a:rPr kumimoji="1" lang="ja-JP" altLang="en-US" sz="1600" dirty="0">
                          <a:latin typeface="ＭＳ ゴシック" panose="020B0609070205080204" pitchFamily="49" charset="-128"/>
                          <a:ea typeface="ＭＳ ゴシック" panose="020B0609070205080204" pitchFamily="49" charset="-128"/>
                        </a:rPr>
                        <a:t>点検記録等</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・日常点検表に管理値記載</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・日常点検表管理値見直し</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・ボールペン等の使用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・点検を実施するにあたり、正常・異常の判断を客観的にす</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るため管理値（判断基準）を定め、かつ、点検表に明記し</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ておくことにより点検記録の確認者がその妥当性を評価す</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ることができる。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・管理値が許可上限以上であるなど規定内容に不備がある。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・記録は鉛筆ではなくボールペン等容易に修正できないもの</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を使用する（修正時は訂正印又はサイン等）</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534838035"/>
                  </a:ext>
                </a:extLst>
              </a:tr>
            </a:tbl>
          </a:graphicData>
        </a:graphic>
      </p:graphicFrame>
    </p:spTree>
    <p:extLst>
      <p:ext uri="{BB962C8B-B14F-4D97-AF65-F5344CB8AC3E}">
        <p14:creationId xmlns:p14="http://schemas.microsoft.com/office/powerpoint/2010/main" val="790213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38A22AE-EE12-9F70-5CDB-5D9EB7244FBB}"/>
              </a:ext>
            </a:extLst>
          </p:cNvPr>
          <p:cNvGraphicFramePr>
            <a:graphicFrameLocks noGrp="1"/>
          </p:cNvGraphicFramePr>
          <p:nvPr>
            <p:extLst>
              <p:ext uri="{D42A27DB-BD31-4B8C-83A1-F6EECF244321}">
                <p14:modId xmlns:p14="http://schemas.microsoft.com/office/powerpoint/2010/main" val="1224358894"/>
              </p:ext>
            </p:extLst>
          </p:nvPr>
        </p:nvGraphicFramePr>
        <p:xfrm>
          <a:off x="364310" y="296917"/>
          <a:ext cx="11449317" cy="4684987"/>
        </p:xfrm>
        <a:graphic>
          <a:graphicData uri="http://schemas.openxmlformats.org/drawingml/2006/table">
            <a:tbl>
              <a:tblPr firstRow="1" bandRow="1">
                <a:tableStyleId>{5940675A-B579-460E-94D1-54222C63F5DA}</a:tableStyleId>
              </a:tblPr>
              <a:tblGrid>
                <a:gridCol w="1685503">
                  <a:extLst>
                    <a:ext uri="{9D8B030D-6E8A-4147-A177-3AD203B41FA5}">
                      <a16:colId xmlns:a16="http://schemas.microsoft.com/office/drawing/2014/main" val="397489653"/>
                    </a:ext>
                  </a:extLst>
                </a:gridCol>
                <a:gridCol w="3821049">
                  <a:extLst>
                    <a:ext uri="{9D8B030D-6E8A-4147-A177-3AD203B41FA5}">
                      <a16:colId xmlns:a16="http://schemas.microsoft.com/office/drawing/2014/main" val="1528843837"/>
                    </a:ext>
                  </a:extLst>
                </a:gridCol>
                <a:gridCol w="5942765">
                  <a:extLst>
                    <a:ext uri="{9D8B030D-6E8A-4147-A177-3AD203B41FA5}">
                      <a16:colId xmlns:a16="http://schemas.microsoft.com/office/drawing/2014/main" val="2596754515"/>
                    </a:ext>
                  </a:extLst>
                </a:gridCol>
              </a:tblGrid>
              <a:tr h="355413">
                <a:tc>
                  <a:txBody>
                    <a:bodyPr/>
                    <a:lstStyle/>
                    <a:p>
                      <a:r>
                        <a:rPr kumimoji="1" lang="ja-JP" altLang="en-US" sz="1600" b="0" dirty="0">
                          <a:latin typeface="ＭＳ ゴシック" panose="020B0609070205080204" pitchFamily="49" charset="-128"/>
                          <a:ea typeface="ＭＳ ゴシック" panose="020B0609070205080204" pitchFamily="49" charset="-128"/>
                        </a:rPr>
                        <a:t>検査項目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導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1906305">
                <a:tc>
                  <a:txBody>
                    <a:bodyPr/>
                    <a:lstStyle/>
                    <a:p>
                      <a:r>
                        <a:rPr kumimoji="1" lang="en-US" altLang="ja-JP" sz="1600" dirty="0">
                          <a:latin typeface="ＭＳ ゴシック" panose="020B0609070205080204" pitchFamily="49" charset="-128"/>
                          <a:ea typeface="ＭＳ ゴシック" panose="020B0609070205080204" pitchFamily="49" charset="-128"/>
                        </a:rPr>
                        <a:t>13 </a:t>
                      </a:r>
                      <a:r>
                        <a:rPr kumimoji="1" lang="ja-JP" altLang="en-US" sz="1600" dirty="0">
                          <a:latin typeface="ＭＳ ゴシック" panose="020B0609070205080204" pitchFamily="49" charset="-128"/>
                          <a:ea typeface="ＭＳ ゴシック" panose="020B0609070205080204" pitchFamily="49" charset="-128"/>
                        </a:rPr>
                        <a:t>受入れ管理</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・受入れ作業の記録</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・受入れ上限の管理</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・受入れ作業時の作業手順書を定め、作業時の確認項目（作</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業及び諸数値等）を記録簿（チェック表）に落として、作</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業時は、安全であることを確認のうえ受け入れを開始し、　</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状態を監視しながら作業を進めることが基本。</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・常用の温度において貯槽内容積の</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90%</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を超えないよう液温　</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に応じて上限を決めておく必要あり</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sz="1600" b="0" baseline="0" dirty="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1353472"/>
                  </a:ext>
                </a:extLst>
              </a:tr>
              <a:tr h="2423269">
                <a:tc>
                  <a:txBody>
                    <a:bodyPr/>
                    <a:lstStyle/>
                    <a:p>
                      <a:r>
                        <a:rPr kumimoji="1" lang="en-US" altLang="ja-JP" sz="1600" dirty="0">
                          <a:latin typeface="ＭＳ ゴシック" panose="020B0609070205080204" pitchFamily="49" charset="-128"/>
                          <a:ea typeface="ＭＳ ゴシック" panose="020B0609070205080204" pitchFamily="49" charset="-128"/>
                        </a:rPr>
                        <a:t>14 </a:t>
                      </a:r>
                      <a:r>
                        <a:rPr kumimoji="1" lang="ja-JP" altLang="en-US" sz="1600" dirty="0">
                          <a:latin typeface="ＭＳ ゴシック" panose="020B0609070205080204" pitchFamily="49" charset="-128"/>
                          <a:ea typeface="ＭＳ ゴシック" panose="020B0609070205080204" pitchFamily="49" charset="-128"/>
                        </a:rPr>
                        <a:t>保安教育</a:t>
                      </a:r>
                      <a:endParaRPr kumimoji="1" lang="en-US" altLang="ja-JP" sz="1600" dirty="0">
                        <a:latin typeface="ＭＳ ゴシック" panose="020B0609070205080204" pitchFamily="49" charset="-128"/>
                        <a:ea typeface="ＭＳ ゴシック" panose="020B0609070205080204" pitchFamily="49" charset="-128"/>
                      </a:endParaRPr>
                    </a:p>
                  </a:txBody>
                  <a:tcPr>
                    <a:solidFill>
                      <a:schemeClr val="accent2">
                        <a:lumMod val="20000"/>
                        <a:lumOff val="80000"/>
                      </a:schemeClr>
                    </a:solidFill>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・保安教育実施記録の整備</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・地震等の措置訓練の実施</a:t>
                      </a:r>
                    </a:p>
                  </a:txBody>
                  <a:tcPr/>
                </a:tc>
                <a:tc>
                  <a:txBody>
                    <a:bodyPr/>
                    <a:lstStyle/>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・保安教育を実施した時は都度、その記録（実施日、受講者、</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資料等）を確実に残し、未受講者のフォローをするととも</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に、今後の教育計画策定への参考に活用されたい。</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また、個人毎に力量評価を行い、力量マップ等作成し、成</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長度を見える化できればよりベター。</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・地震など大規模災害の対応について事前にマニュアルを作</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成のうえ訓練を実施し、課題が見つかればマニュアルを見</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直すなど</a:t>
                      </a:r>
                      <a:r>
                        <a:rPr kumimoji="1" lang="en-US" altLang="ja-JP" sz="1600" b="0" baseline="0" dirty="0">
                          <a:solidFill>
                            <a:schemeClr val="tx1"/>
                          </a:solidFill>
                          <a:latin typeface="ＭＳ ゴシック" panose="020B0609070205080204" pitchFamily="49" charset="-128"/>
                          <a:ea typeface="ＭＳ ゴシック" panose="020B0609070205080204" pitchFamily="49" charset="-128"/>
                        </a:rPr>
                        <a:t>PDCA</a:t>
                      </a:r>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ｻｲｸﾙを回して災害対応能力の向上を図ること</a:t>
                      </a:r>
                      <a:endParaRPr kumimoji="1" lang="en-US" altLang="ja-JP" sz="1600" b="0" baseline="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baseline="0" dirty="0">
                          <a:solidFill>
                            <a:schemeClr val="tx1"/>
                          </a:solidFill>
                          <a:latin typeface="ＭＳ ゴシック" panose="020B0609070205080204" pitchFamily="49" charset="-128"/>
                          <a:ea typeface="ＭＳ ゴシック" panose="020B0609070205080204" pitchFamily="49" charset="-128"/>
                        </a:rPr>
                        <a:t>　が二次被害低減の観点からも有効</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5720777"/>
                  </a:ext>
                </a:extLst>
              </a:tr>
            </a:tbl>
          </a:graphicData>
        </a:graphic>
      </p:graphicFrame>
    </p:spTree>
    <p:extLst>
      <p:ext uri="{BB962C8B-B14F-4D97-AF65-F5344CB8AC3E}">
        <p14:creationId xmlns:p14="http://schemas.microsoft.com/office/powerpoint/2010/main" val="948503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A8C80A93-F2B3-9EEF-E2CF-A80C5EBF6A53}"/>
              </a:ext>
            </a:extLst>
          </p:cNvPr>
          <p:cNvGraphicFramePr>
            <a:graphicFrameLocks noGrp="1"/>
          </p:cNvGraphicFramePr>
          <p:nvPr>
            <p:extLst>
              <p:ext uri="{D42A27DB-BD31-4B8C-83A1-F6EECF244321}">
                <p14:modId xmlns:p14="http://schemas.microsoft.com/office/powerpoint/2010/main" val="1629061061"/>
              </p:ext>
            </p:extLst>
          </p:nvPr>
        </p:nvGraphicFramePr>
        <p:xfrm>
          <a:off x="406351" y="349468"/>
          <a:ext cx="11375744" cy="5063359"/>
        </p:xfrm>
        <a:graphic>
          <a:graphicData uri="http://schemas.openxmlformats.org/drawingml/2006/table">
            <a:tbl>
              <a:tblPr firstRow="1" bandRow="1">
                <a:tableStyleId>{5940675A-B579-460E-94D1-54222C63F5DA}</a:tableStyleId>
              </a:tblPr>
              <a:tblGrid>
                <a:gridCol w="1674672">
                  <a:extLst>
                    <a:ext uri="{9D8B030D-6E8A-4147-A177-3AD203B41FA5}">
                      <a16:colId xmlns:a16="http://schemas.microsoft.com/office/drawing/2014/main" val="397489653"/>
                    </a:ext>
                  </a:extLst>
                </a:gridCol>
                <a:gridCol w="3796495">
                  <a:extLst>
                    <a:ext uri="{9D8B030D-6E8A-4147-A177-3AD203B41FA5}">
                      <a16:colId xmlns:a16="http://schemas.microsoft.com/office/drawing/2014/main" val="1528843837"/>
                    </a:ext>
                  </a:extLst>
                </a:gridCol>
                <a:gridCol w="5904577">
                  <a:extLst>
                    <a:ext uri="{9D8B030D-6E8A-4147-A177-3AD203B41FA5}">
                      <a16:colId xmlns:a16="http://schemas.microsoft.com/office/drawing/2014/main" val="2596754515"/>
                    </a:ext>
                  </a:extLst>
                </a:gridCol>
              </a:tblGrid>
              <a:tr h="352512">
                <a:tc>
                  <a:txBody>
                    <a:bodyPr/>
                    <a:lstStyle/>
                    <a:p>
                      <a:r>
                        <a:rPr kumimoji="1" lang="ja-JP" altLang="en-US" sz="1600" b="0" dirty="0">
                          <a:latin typeface="ＭＳ ゴシック" panose="020B0609070205080204" pitchFamily="49" charset="-128"/>
                          <a:ea typeface="ＭＳ ゴシック" panose="020B0609070205080204" pitchFamily="49" charset="-128"/>
                        </a:rPr>
                        <a:t>検査項目</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指　導　の　内　容</a:t>
                      </a:r>
                    </a:p>
                  </a:txBody>
                  <a:tcPr anchor="ctr" anchorCtr="1">
                    <a:solidFill>
                      <a:schemeClr val="accent2">
                        <a:lumMod val="20000"/>
                        <a:lumOff val="80000"/>
                      </a:schemeClr>
                    </a:solidFill>
                  </a:tcPr>
                </a:tc>
                <a:tc>
                  <a:txBody>
                    <a:bodyPr/>
                    <a:lstStyle/>
                    <a:p>
                      <a:r>
                        <a:rPr kumimoji="1" lang="ja-JP" altLang="en-US" sz="1600" b="0" dirty="0">
                          <a:latin typeface="ＭＳ ゴシック" panose="020B0609070205080204" pitchFamily="49" charset="-128"/>
                          <a:ea typeface="ＭＳ ゴシック" panose="020B0609070205080204" pitchFamily="49" charset="-128"/>
                        </a:rPr>
                        <a:t>備　　　　考</a:t>
                      </a:r>
                      <a:r>
                        <a:rPr kumimoji="1" lang="en-US" altLang="ja-JP" sz="1600" b="0" dirty="0">
                          <a:latin typeface="ＭＳ ゴシック" panose="020B0609070205080204" pitchFamily="49" charset="-128"/>
                          <a:ea typeface="ＭＳ ゴシック" panose="020B0609070205080204" pitchFamily="49" charset="-128"/>
                        </a:rPr>
                        <a:t>1</a:t>
                      </a:r>
                      <a:endParaRPr kumimoji="1" lang="ja-JP" altLang="en-US" sz="1600" b="0" dirty="0">
                        <a:latin typeface="ＭＳ ゴシック" panose="020B0609070205080204" pitchFamily="49" charset="-128"/>
                        <a:ea typeface="ＭＳ ゴシック" panose="020B0609070205080204" pitchFamily="49" charset="-128"/>
                      </a:endParaRPr>
                    </a:p>
                  </a:txBody>
                  <a:tcPr anchor="ctr" anchorCtr="1">
                    <a:solidFill>
                      <a:schemeClr val="accent2">
                        <a:lumMod val="20000"/>
                        <a:lumOff val="80000"/>
                      </a:schemeClr>
                    </a:solidFill>
                  </a:tcPr>
                </a:tc>
                <a:extLst>
                  <a:ext uri="{0D108BD9-81ED-4DB2-BD59-A6C34878D82A}">
                    <a16:rowId xmlns:a16="http://schemas.microsoft.com/office/drawing/2014/main" val="2648356202"/>
                  </a:ext>
                </a:extLst>
              </a:tr>
              <a:tr h="4710847">
                <a:tc>
                  <a:txBody>
                    <a:bodyPr/>
                    <a:lstStyle/>
                    <a:p>
                      <a:r>
                        <a:rPr kumimoji="1" lang="en-US" altLang="ja-JP" sz="1600" b="0" dirty="0">
                          <a:solidFill>
                            <a:schemeClr val="tx1"/>
                          </a:solidFill>
                          <a:latin typeface="ＭＳ ゴシック" panose="020B0609070205080204" pitchFamily="49" charset="-128"/>
                          <a:ea typeface="ＭＳ ゴシック" panose="020B0609070205080204" pitchFamily="49" charset="-128"/>
                        </a:rPr>
                        <a:t>15 </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その他</a:t>
                      </a:r>
                    </a:p>
                  </a:txBody>
                  <a:tcPr>
                    <a:solidFill>
                      <a:schemeClr val="accent2">
                        <a:lumMod val="20000"/>
                        <a:lumOff val="80000"/>
                      </a:schemeClr>
                    </a:solidFill>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・ステージ、足場の腐食対策</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・蒸発器温水用フレキシブルホールの　</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変形による取り換え</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・ホースの保護・養生</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・設備縁切り時の措置</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a:t>
                      </a:r>
                      <a:r>
                        <a:rPr kumimoji="1" lang="en-US" altLang="ja-JP" sz="1600" b="0" dirty="0">
                          <a:solidFill>
                            <a:schemeClr val="tx1"/>
                          </a:solidFill>
                          <a:latin typeface="ＭＳ ゴシック" panose="020B0609070205080204" pitchFamily="49" charset="-128"/>
                          <a:ea typeface="ＭＳ ゴシック" panose="020B0609070205080204" pitchFamily="49" charset="-128"/>
                        </a:rPr>
                        <a:t>SI</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単位への換算に伴う桁数の検討</a:t>
                      </a:r>
                    </a:p>
                  </a:txBody>
                  <a:tcPr/>
                </a:tc>
                <a:tc>
                  <a:txBody>
                    <a:bodyPr/>
                    <a:lstStyle/>
                    <a:p>
                      <a:r>
                        <a:rPr kumimoji="1" lang="ja-JP" altLang="en-US" sz="1600" b="0" dirty="0">
                          <a:solidFill>
                            <a:schemeClr val="tx1"/>
                          </a:solidFill>
                          <a:latin typeface="ＭＳ ゴシック" panose="020B0609070205080204" pitchFamily="49" charset="-128"/>
                          <a:ea typeface="ＭＳ ゴシック" panose="020B0609070205080204" pitchFamily="49" charset="-128"/>
                        </a:rPr>
                        <a:t>・ステージ、足場の鉄板に腐食の貫通穴が多数発生している</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ことから、高圧ガス設備ではないが、安全の観点からも状</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態観察及び補修等適切な管理が求められる。</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・熱媒の状態が高圧ガス設備の運転に影響することから高圧</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ガスラインではないが適切な保全管理が求められる</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・地上又は地盤面上を這っているホースや配管等は、躓きの</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原因となる可能性があるため、適切に保護・養生し跨ぎの</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足場を設けるなどの対策を講じることが望ましい。</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・開放検査そのほか設備保全工事等で機器・配管を縁切りす</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る場合には、計画段階でその位置及び措置方法について所</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定の承認を受けたうえで、フローシート等図面に図示する</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とともに、作業時はそれらが確実に行われていることを確</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認し、災害の防止を図ることが重要</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・圧力単位の</a:t>
                      </a:r>
                      <a:r>
                        <a:rPr kumimoji="1" lang="en-US" altLang="ja-JP" sz="1600" b="0" dirty="0">
                          <a:solidFill>
                            <a:schemeClr val="tx1"/>
                          </a:solidFill>
                          <a:latin typeface="ＭＳ ゴシック" panose="020B0609070205080204" pitchFamily="49" charset="-128"/>
                          <a:ea typeface="ＭＳ ゴシック" panose="020B0609070205080204" pitchFamily="49" charset="-128"/>
                        </a:rPr>
                        <a:t>SI</a:t>
                      </a:r>
                      <a:r>
                        <a:rPr kumimoji="1" lang="ja-JP" altLang="en-US" sz="1600" b="0" dirty="0">
                          <a:solidFill>
                            <a:schemeClr val="tx1"/>
                          </a:solidFill>
                          <a:latin typeface="ＭＳ ゴシック" panose="020B0609070205080204" pitchFamily="49" charset="-128"/>
                          <a:ea typeface="ＭＳ ゴシック" panose="020B0609070205080204" pitchFamily="49" charset="-128"/>
                        </a:rPr>
                        <a:t>単位化時の換算において、管理桁数が圧力計</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で管理（読み）できない桁となり、実運用できない値と</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なっている。有効数字を考慮した現実的な桁数での管理が</a:t>
                      </a:r>
                      <a:endParaRPr kumimoji="1" lang="en-US" altLang="ja-JP" sz="16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b="0" dirty="0">
                          <a:solidFill>
                            <a:schemeClr val="tx1"/>
                          </a:solidFill>
                          <a:latin typeface="ＭＳ ゴシック" panose="020B0609070205080204" pitchFamily="49" charset="-128"/>
                          <a:ea typeface="ＭＳ ゴシック" panose="020B0609070205080204" pitchFamily="49" charset="-128"/>
                        </a:rPr>
                        <a:t>　求められる　</a:t>
                      </a:r>
                    </a:p>
                  </a:txBody>
                  <a:tcPr/>
                </a:tc>
                <a:extLst>
                  <a:ext uri="{0D108BD9-81ED-4DB2-BD59-A6C34878D82A}">
                    <a16:rowId xmlns:a16="http://schemas.microsoft.com/office/drawing/2014/main" val="816357495"/>
                  </a:ext>
                </a:extLst>
              </a:tr>
            </a:tbl>
          </a:graphicData>
        </a:graphic>
      </p:graphicFrame>
    </p:spTree>
    <p:extLst>
      <p:ext uri="{BB962C8B-B14F-4D97-AF65-F5344CB8AC3E}">
        <p14:creationId xmlns:p14="http://schemas.microsoft.com/office/powerpoint/2010/main" val="1937759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D6E9DCA5-D669-3098-4DC1-42798B8CEC3E}"/>
              </a:ext>
            </a:extLst>
          </p:cNvPr>
          <p:cNvSpPr/>
          <p:nvPr/>
        </p:nvSpPr>
        <p:spPr>
          <a:xfrm>
            <a:off x="2429819" y="228528"/>
            <a:ext cx="7215113" cy="720384"/>
          </a:xfrm>
          <a:prstGeom prst="round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000" dirty="0">
                <a:solidFill>
                  <a:schemeClr val="tx1"/>
                </a:solidFill>
                <a:latin typeface="ＭＳ ゴシック" panose="020B0609070205080204" pitchFamily="49" charset="-128"/>
                <a:ea typeface="ＭＳ ゴシック" panose="020B0609070205080204" pitchFamily="49" charset="-128"/>
              </a:rPr>
              <a:t>過去の保安検査における</a:t>
            </a:r>
            <a:r>
              <a:rPr kumimoji="1" lang="ja-JP" altLang="en-US" sz="3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主な指摘事項</a:t>
            </a:r>
          </a:p>
        </p:txBody>
      </p:sp>
      <p:sp>
        <p:nvSpPr>
          <p:cNvPr id="3" name="テキスト ボックス 2">
            <a:extLst>
              <a:ext uri="{FF2B5EF4-FFF2-40B4-BE49-F238E27FC236}">
                <a16:creationId xmlns:a16="http://schemas.microsoft.com/office/drawing/2014/main" id="{7E324225-BCBA-F9F5-09C3-4E84CD251120}"/>
              </a:ext>
            </a:extLst>
          </p:cNvPr>
          <p:cNvSpPr txBox="1"/>
          <p:nvPr/>
        </p:nvSpPr>
        <p:spPr>
          <a:xfrm>
            <a:off x="435006" y="1038204"/>
            <a:ext cx="11336784" cy="5632311"/>
          </a:xfrm>
          <a:prstGeom prst="rect">
            <a:avLst/>
          </a:prstGeom>
          <a:noFill/>
          <a:ln w="19050">
            <a:solidFill>
              <a:schemeClr val="tx1"/>
            </a:solidFill>
          </a:ln>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　令和６年度以前の保安検査の実施状況を振り返ると、同じ事業所が毎年同じような内容の指摘を受けているケースが多い。 </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R</a:t>
            </a:r>
            <a:r>
              <a:rPr lang="ja-JP" altLang="en-US" sz="2400" dirty="0">
                <a:latin typeface="ＭＳ Ｐゴシック" panose="020B0600070205080204" pitchFamily="50" charset="-128"/>
                <a:ea typeface="ＭＳ Ｐゴシック" panose="020B0600070205080204" pitchFamily="50" charset="-128"/>
              </a:rPr>
              <a:t>６年度途中から「保安検査結果通知書」を交付していますので、事後ミーティング　</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等で活用し、是正実施及び是正後状態の維持、更にはスパイラルアップに役立てて</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ください。</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solidFill>
                  <a:srgbClr val="C00000"/>
                </a:solidFill>
                <a:latin typeface="ＭＳ Ｐゴシック" panose="020B0600070205080204" pitchFamily="50" charset="-128"/>
                <a:ea typeface="ＭＳ Ｐゴシック" panose="020B0600070205080204" pitchFamily="50" charset="-128"/>
              </a:rPr>
              <a:t>＜１　技術上の基準に関係すると思われる主な指摘事項＞</a:t>
            </a:r>
            <a:endParaRPr lang="en-US" altLang="ja-JP" sz="2400" dirty="0">
              <a:solidFill>
                <a:srgbClr val="C0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（関係する省令又は例示基準は一般則を、また</a:t>
            </a:r>
            <a:r>
              <a:rPr lang="en-US" altLang="ja-JP" sz="2400" dirty="0">
                <a:latin typeface="ＭＳ Ｐゴシック" panose="020B0600070205080204" pitchFamily="50" charset="-128"/>
                <a:ea typeface="ＭＳ Ｐゴシック" panose="020B0600070205080204" pitchFamily="50" charset="-128"/>
              </a:rPr>
              <a:t>KHK-S</a:t>
            </a:r>
            <a:r>
              <a:rPr lang="ja-JP" altLang="en-US" sz="2400" dirty="0">
                <a:latin typeface="ＭＳ Ｐゴシック" panose="020B0600070205080204" pitchFamily="50" charset="-128"/>
                <a:ea typeface="ＭＳ Ｐゴシック" panose="020B0600070205080204" pitchFamily="50" charset="-128"/>
              </a:rPr>
              <a:t>の項番号は一般則用</a:t>
            </a:r>
            <a:r>
              <a:rPr lang="en-US" altLang="ja-JP" sz="2400" dirty="0">
                <a:latin typeface="ＭＳ Ｐゴシック" panose="020B0600070205080204" pitchFamily="50" charset="-128"/>
                <a:ea typeface="ＭＳ Ｐゴシック" panose="020B0600070205080204" pitchFamily="50" charset="-128"/>
              </a:rPr>
              <a:t>(KHK0850</a:t>
            </a:r>
          </a:p>
          <a:p>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-1/1850-1</a:t>
            </a:r>
            <a:r>
              <a:rPr lang="ja-JP" altLang="en-US" sz="2400" dirty="0">
                <a:latin typeface="ＭＳ Ｐゴシック" panose="020B0600070205080204" pitchFamily="50" charset="-128"/>
                <a:ea typeface="ＭＳ Ｐゴシック" panose="020B0600070205080204" pitchFamily="50" charset="-128"/>
              </a:rPr>
              <a:t>）を代表例としています。）</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①　ポンプの開放検査が未実施もしくは検査周期が不明確（</a:t>
            </a:r>
            <a:r>
              <a:rPr lang="en-US" altLang="ja-JP" sz="2400" dirty="0">
                <a:latin typeface="ＭＳ Ｐゴシック" panose="020B0600070205080204" pitchFamily="50" charset="-128"/>
                <a:ea typeface="ＭＳ Ｐゴシック" panose="020B0600070205080204" pitchFamily="50" charset="-128"/>
              </a:rPr>
              <a:t>4.3.3)</a:t>
            </a:r>
          </a:p>
          <a:p>
            <a:r>
              <a:rPr lang="ja-JP" altLang="en-US" sz="2400" dirty="0">
                <a:latin typeface="ＭＳ Ｐゴシック" panose="020B0600070205080204" pitchFamily="50" charset="-128"/>
                <a:ea typeface="ＭＳ Ｐゴシック" panose="020B0600070205080204" pitchFamily="50" charset="-128"/>
              </a:rPr>
              <a:t>　　　→　同機器の開放検査周期はメーカーにも助言を求められたい</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②　配管類の肉厚測定が未実施</a:t>
            </a:r>
            <a:r>
              <a:rPr lang="en-US" altLang="ja-JP" sz="2400" dirty="0">
                <a:latin typeface="ＭＳ Ｐゴシック" panose="020B0600070205080204" pitchFamily="50" charset="-128"/>
                <a:ea typeface="ＭＳ Ｐゴシック" panose="020B0600070205080204" pitchFamily="50" charset="-128"/>
              </a:rPr>
              <a:t>(4.3.1)</a:t>
            </a:r>
          </a:p>
          <a:p>
            <a:r>
              <a:rPr lang="ja-JP" altLang="en-US" sz="2400" dirty="0">
                <a:latin typeface="ＭＳ Ｐゴシック" panose="020B0600070205080204" pitchFamily="50" charset="-128"/>
                <a:ea typeface="ＭＳ Ｐゴシック" panose="020B0600070205080204" pitchFamily="50" charset="-128"/>
              </a:rPr>
              <a:t>　　　→　強度確認は配管系も必要（圧力容器のみではない）</a:t>
            </a:r>
            <a:endParaRPr lang="en-US" altLang="ja-JP" sz="2000" dirty="0"/>
          </a:p>
        </p:txBody>
      </p:sp>
    </p:spTree>
    <p:extLst>
      <p:ext uri="{BB962C8B-B14F-4D97-AF65-F5344CB8AC3E}">
        <p14:creationId xmlns:p14="http://schemas.microsoft.com/office/powerpoint/2010/main" val="394704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9142413" y="240714"/>
            <a:ext cx="2743199" cy="70788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000" dirty="0">
                <a:latin typeface="ＭＳ Ｐゴシック" panose="020B0600070205080204" pitchFamily="50" charset="-128"/>
              </a:rPr>
              <a:t>法第１４条、２０条３項、</a:t>
            </a:r>
            <a:endParaRPr lang="en-US" altLang="ja-JP" sz="2000" dirty="0">
              <a:latin typeface="ＭＳ Ｐゴシック" panose="020B0600070205080204" pitchFamily="50" charset="-128"/>
            </a:endParaRPr>
          </a:p>
          <a:p>
            <a:pPr eaLnBrk="1" hangingPunct="1">
              <a:spcBef>
                <a:spcPts val="0"/>
              </a:spcBef>
              <a:buFontTx/>
              <a:buNone/>
            </a:pPr>
            <a:r>
              <a:rPr lang="ja-JP" altLang="en-US" sz="2000" dirty="0">
                <a:latin typeface="ＭＳ Ｐゴシック" panose="020B0600070205080204" pitchFamily="50" charset="-128"/>
              </a:rPr>
              <a:t>一般第１５条、３３条</a:t>
            </a:r>
          </a:p>
        </p:txBody>
      </p:sp>
      <p:sp>
        <p:nvSpPr>
          <p:cNvPr id="48132" name="Text Box 2"/>
          <p:cNvSpPr txBox="1">
            <a:spLocks noChangeArrowheads="1"/>
          </p:cNvSpPr>
          <p:nvPr/>
        </p:nvSpPr>
        <p:spPr bwMode="auto">
          <a:xfrm>
            <a:off x="3863976" y="90489"/>
            <a:ext cx="3451225" cy="830997"/>
          </a:xfrm>
          <a:prstGeom prst="rect">
            <a:avLst/>
          </a:prstGeom>
          <a:solidFill>
            <a:schemeClr val="accent2">
              <a:lumMod val="20000"/>
              <a:lumOff val="80000"/>
            </a:schemeClr>
          </a:solidFill>
          <a:ln w="57150" cmpd="thickThin">
            <a:solidFill>
              <a:srgbClr val="C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第一種製造者の製造施設等の変更許可・届出</a:t>
            </a:r>
          </a:p>
        </p:txBody>
      </p:sp>
      <p:sp>
        <p:nvSpPr>
          <p:cNvPr id="48133" name="Text Box 39"/>
          <p:cNvSpPr txBox="1">
            <a:spLocks noChangeArrowheads="1"/>
          </p:cNvSpPr>
          <p:nvPr/>
        </p:nvSpPr>
        <p:spPr bwMode="auto">
          <a:xfrm>
            <a:off x="3656608" y="1119188"/>
            <a:ext cx="923330" cy="1439862"/>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変更許可申請</a:t>
            </a:r>
          </a:p>
        </p:txBody>
      </p:sp>
      <p:sp>
        <p:nvSpPr>
          <p:cNvPr id="48134" name="Text Box 41"/>
          <p:cNvSpPr txBox="1">
            <a:spLocks noChangeArrowheads="1"/>
          </p:cNvSpPr>
          <p:nvPr/>
        </p:nvSpPr>
        <p:spPr bwMode="auto">
          <a:xfrm>
            <a:off x="4975265" y="1335088"/>
            <a:ext cx="553998" cy="792162"/>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許可</a:t>
            </a:r>
          </a:p>
        </p:txBody>
      </p:sp>
      <p:sp>
        <p:nvSpPr>
          <p:cNvPr id="48135" name="AutoShape 42"/>
          <p:cNvSpPr>
            <a:spLocks noChangeArrowheads="1"/>
          </p:cNvSpPr>
          <p:nvPr/>
        </p:nvSpPr>
        <p:spPr bwMode="auto">
          <a:xfrm>
            <a:off x="4559301" y="1611314"/>
            <a:ext cx="360363"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36" name="AutoShape 45"/>
          <p:cNvSpPr>
            <a:spLocks noChangeArrowheads="1"/>
          </p:cNvSpPr>
          <p:nvPr/>
        </p:nvSpPr>
        <p:spPr bwMode="auto">
          <a:xfrm>
            <a:off x="3392488" y="1695450"/>
            <a:ext cx="215900" cy="217488"/>
          </a:xfrm>
          <a:prstGeom prst="chevro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37" name="Text Box 47"/>
          <p:cNvSpPr txBox="1">
            <a:spLocks noChangeArrowheads="1"/>
          </p:cNvSpPr>
          <p:nvPr/>
        </p:nvSpPr>
        <p:spPr bwMode="auto">
          <a:xfrm>
            <a:off x="2087126" y="466725"/>
            <a:ext cx="1292662" cy="2165350"/>
          </a:xfrm>
          <a:prstGeom prst="rect">
            <a:avLst/>
          </a:prstGeom>
          <a:solidFill>
            <a:srgbClr val="FF99FF"/>
          </a:solidFill>
          <a:ln w="76200">
            <a:solidFill>
              <a:schemeClr val="tx1"/>
            </a:solidFill>
            <a:prstDash val="sysDot"/>
            <a:miter lim="800000"/>
            <a:headEnd/>
            <a:tailEnd/>
          </a:ln>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製造の方法の  変更、 ガスの種類変更</a:t>
            </a:r>
          </a:p>
        </p:txBody>
      </p:sp>
      <p:sp>
        <p:nvSpPr>
          <p:cNvPr id="48138" name="Rectangle 48"/>
          <p:cNvSpPr>
            <a:spLocks noChangeArrowheads="1"/>
          </p:cNvSpPr>
          <p:nvPr/>
        </p:nvSpPr>
        <p:spPr bwMode="auto">
          <a:xfrm>
            <a:off x="5591176" y="1654175"/>
            <a:ext cx="4702175" cy="1397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39" name="AutoShape 49"/>
          <p:cNvSpPr>
            <a:spLocks noChangeArrowheads="1"/>
          </p:cNvSpPr>
          <p:nvPr/>
        </p:nvSpPr>
        <p:spPr bwMode="auto">
          <a:xfrm rot="10800000">
            <a:off x="10093325" y="1668464"/>
            <a:ext cx="285750" cy="1830387"/>
          </a:xfrm>
          <a:prstGeom prst="upArrow">
            <a:avLst>
              <a:gd name="adj1" fmla="val 50000"/>
              <a:gd name="adj2" fmla="val 160139"/>
            </a:avLst>
          </a:prstGeom>
          <a:solidFill>
            <a:schemeClr val="tx1"/>
          </a:solidFill>
          <a:ln w="9525">
            <a:solidFill>
              <a:schemeClr val="tx1"/>
            </a:solidFill>
            <a:miter lim="800000"/>
            <a:headEnd/>
            <a:tailEnd/>
          </a:ln>
        </p:spPr>
        <p:txBody>
          <a:bodyPr rot="10800000"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41" name="Text Box 11"/>
          <p:cNvSpPr txBox="1">
            <a:spLocks noChangeArrowheads="1"/>
          </p:cNvSpPr>
          <p:nvPr/>
        </p:nvSpPr>
        <p:spPr bwMode="auto">
          <a:xfrm>
            <a:off x="3291483" y="3068638"/>
            <a:ext cx="923330" cy="1439862"/>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変更許可申請</a:t>
            </a:r>
          </a:p>
        </p:txBody>
      </p:sp>
      <p:sp>
        <p:nvSpPr>
          <p:cNvPr id="48142" name="Text Box 13"/>
          <p:cNvSpPr txBox="1">
            <a:spLocks noChangeArrowheads="1"/>
          </p:cNvSpPr>
          <p:nvPr/>
        </p:nvSpPr>
        <p:spPr bwMode="auto">
          <a:xfrm>
            <a:off x="4660940" y="3341688"/>
            <a:ext cx="553998" cy="792162"/>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許可</a:t>
            </a:r>
          </a:p>
        </p:txBody>
      </p:sp>
      <p:sp>
        <p:nvSpPr>
          <p:cNvPr id="48143" name="AutoShape 19"/>
          <p:cNvSpPr>
            <a:spLocks noChangeArrowheads="1"/>
          </p:cNvSpPr>
          <p:nvPr/>
        </p:nvSpPr>
        <p:spPr bwMode="auto">
          <a:xfrm>
            <a:off x="4205288" y="3613150"/>
            <a:ext cx="360362" cy="287338"/>
          </a:xfrm>
          <a:prstGeom prst="rightArrow">
            <a:avLst>
              <a:gd name="adj1" fmla="val 50000"/>
              <a:gd name="adj2" fmla="val 3135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44" name="Text Box 30"/>
          <p:cNvSpPr txBox="1">
            <a:spLocks noChangeArrowheads="1"/>
          </p:cNvSpPr>
          <p:nvPr/>
        </p:nvSpPr>
        <p:spPr bwMode="auto">
          <a:xfrm>
            <a:off x="2086570" y="2835276"/>
            <a:ext cx="923330" cy="3794125"/>
          </a:xfrm>
          <a:prstGeom prst="rect">
            <a:avLst/>
          </a:prstGeom>
          <a:solidFill>
            <a:srgbClr val="99FF66"/>
          </a:solidFill>
          <a:ln w="76200">
            <a:solidFill>
              <a:schemeClr val="tx1"/>
            </a:solidFill>
            <a:prstDash val="sysDot"/>
            <a:miter lim="800000"/>
            <a:headEnd/>
            <a:tailEnd/>
          </a:ln>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施設の位置、構造、設備の変更</a:t>
            </a:r>
          </a:p>
        </p:txBody>
      </p:sp>
      <p:sp>
        <p:nvSpPr>
          <p:cNvPr id="48145" name="AutoShape 35"/>
          <p:cNvSpPr>
            <a:spLocks noChangeArrowheads="1"/>
          </p:cNvSpPr>
          <p:nvPr/>
        </p:nvSpPr>
        <p:spPr bwMode="auto">
          <a:xfrm>
            <a:off x="3000375" y="3644900"/>
            <a:ext cx="215900" cy="217488"/>
          </a:xfrm>
          <a:prstGeom prst="chevro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46" name="Text Box 33"/>
          <p:cNvSpPr txBox="1">
            <a:spLocks noChangeArrowheads="1"/>
          </p:cNvSpPr>
          <p:nvPr/>
        </p:nvSpPr>
        <p:spPr bwMode="auto">
          <a:xfrm>
            <a:off x="6148389" y="6411913"/>
            <a:ext cx="3209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（処理能力の変更がないもの）</a:t>
            </a:r>
          </a:p>
        </p:txBody>
      </p:sp>
      <p:sp>
        <p:nvSpPr>
          <p:cNvPr id="48147" name="Rectangle 37"/>
          <p:cNvSpPr>
            <a:spLocks noChangeArrowheads="1"/>
          </p:cNvSpPr>
          <p:nvPr/>
        </p:nvSpPr>
        <p:spPr bwMode="auto">
          <a:xfrm>
            <a:off x="5224464" y="6253164"/>
            <a:ext cx="5227637" cy="141287"/>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48" name="AutoShape 38"/>
          <p:cNvSpPr>
            <a:spLocks noChangeArrowheads="1"/>
          </p:cNvSpPr>
          <p:nvPr/>
        </p:nvSpPr>
        <p:spPr bwMode="auto">
          <a:xfrm>
            <a:off x="10239376" y="4343400"/>
            <a:ext cx="284163" cy="1938338"/>
          </a:xfrm>
          <a:prstGeom prst="upArrow">
            <a:avLst>
              <a:gd name="adj1" fmla="val 50000"/>
              <a:gd name="adj2" fmla="val 170530"/>
            </a:avLst>
          </a:prstGeom>
          <a:solidFill>
            <a:schemeClr val="tx1"/>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49" name="Text Box 31"/>
          <p:cNvSpPr txBox="1">
            <a:spLocks noChangeArrowheads="1"/>
          </p:cNvSpPr>
          <p:nvPr/>
        </p:nvSpPr>
        <p:spPr bwMode="auto">
          <a:xfrm>
            <a:off x="5705515" y="5414963"/>
            <a:ext cx="553998" cy="792162"/>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届出</a:t>
            </a:r>
          </a:p>
        </p:txBody>
      </p:sp>
      <p:sp>
        <p:nvSpPr>
          <p:cNvPr id="48150" name="Text Box 32"/>
          <p:cNvSpPr txBox="1">
            <a:spLocks noChangeArrowheads="1"/>
          </p:cNvSpPr>
          <p:nvPr/>
        </p:nvSpPr>
        <p:spPr bwMode="auto">
          <a:xfrm>
            <a:off x="3275608" y="5121275"/>
            <a:ext cx="923330" cy="1504950"/>
          </a:xfrm>
          <a:prstGeom prst="rect">
            <a:avLst/>
          </a:prstGeom>
          <a:solidFill>
            <a:schemeClr val="bg1"/>
          </a:solidFill>
          <a:ln w="57150" cmpd="thickThin">
            <a:solidFill>
              <a:schemeClr val="tx1"/>
            </a:solidFill>
            <a:miter lim="800000"/>
            <a:headEnd/>
            <a:tailEnd/>
          </a:ln>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軽微な変更の工事</a:t>
            </a:r>
          </a:p>
        </p:txBody>
      </p:sp>
      <p:sp>
        <p:nvSpPr>
          <p:cNvPr id="48151" name="AutoShape 34"/>
          <p:cNvSpPr>
            <a:spLocks noChangeArrowheads="1"/>
          </p:cNvSpPr>
          <p:nvPr/>
        </p:nvSpPr>
        <p:spPr bwMode="auto">
          <a:xfrm>
            <a:off x="5218114" y="5557839"/>
            <a:ext cx="433387" cy="287337"/>
          </a:xfrm>
          <a:prstGeom prst="rightArrow">
            <a:avLst>
              <a:gd name="adj1" fmla="val 50000"/>
              <a:gd name="adj2" fmla="val 3770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52" name="AutoShape 36"/>
          <p:cNvSpPr>
            <a:spLocks noChangeArrowheads="1"/>
          </p:cNvSpPr>
          <p:nvPr/>
        </p:nvSpPr>
        <p:spPr bwMode="auto">
          <a:xfrm>
            <a:off x="3009900" y="5562601"/>
            <a:ext cx="247650" cy="220663"/>
          </a:xfrm>
          <a:prstGeom prst="chevron">
            <a:avLst>
              <a:gd name="adj" fmla="val 2805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53" name="Text Box 46"/>
          <p:cNvSpPr txBox="1">
            <a:spLocks noChangeArrowheads="1"/>
          </p:cNvSpPr>
          <p:nvPr/>
        </p:nvSpPr>
        <p:spPr bwMode="auto">
          <a:xfrm>
            <a:off x="6480176" y="5846763"/>
            <a:ext cx="270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t>法１４条１項ただし書</a:t>
            </a:r>
          </a:p>
        </p:txBody>
      </p:sp>
      <p:sp>
        <p:nvSpPr>
          <p:cNvPr id="48154" name="Text Box 28"/>
          <p:cNvSpPr txBox="1">
            <a:spLocks noChangeArrowheads="1"/>
          </p:cNvSpPr>
          <p:nvPr/>
        </p:nvSpPr>
        <p:spPr bwMode="auto">
          <a:xfrm>
            <a:off x="6237586" y="2187576"/>
            <a:ext cx="46166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（特定変更工事）</a:t>
            </a:r>
          </a:p>
        </p:txBody>
      </p:sp>
      <p:sp>
        <p:nvSpPr>
          <p:cNvPr id="48155" name="Text Box 4"/>
          <p:cNvSpPr txBox="1">
            <a:spLocks noChangeArrowheads="1"/>
          </p:cNvSpPr>
          <p:nvPr/>
        </p:nvSpPr>
        <p:spPr bwMode="auto">
          <a:xfrm>
            <a:off x="9960015" y="3514726"/>
            <a:ext cx="553998" cy="779463"/>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使用</a:t>
            </a:r>
          </a:p>
        </p:txBody>
      </p:sp>
      <p:sp>
        <p:nvSpPr>
          <p:cNvPr id="48156" name="AutoShape 10"/>
          <p:cNvSpPr>
            <a:spLocks noChangeArrowheads="1"/>
          </p:cNvSpPr>
          <p:nvPr/>
        </p:nvSpPr>
        <p:spPr bwMode="auto">
          <a:xfrm>
            <a:off x="7407276" y="3754439"/>
            <a:ext cx="360363"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57" name="Text Box 14"/>
          <p:cNvSpPr txBox="1">
            <a:spLocks noChangeArrowheads="1"/>
          </p:cNvSpPr>
          <p:nvPr/>
        </p:nvSpPr>
        <p:spPr bwMode="auto">
          <a:xfrm>
            <a:off x="5716627" y="3024188"/>
            <a:ext cx="553998" cy="15113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変更工事</a:t>
            </a:r>
          </a:p>
        </p:txBody>
      </p:sp>
      <p:sp>
        <p:nvSpPr>
          <p:cNvPr id="48158" name="Text Box 15"/>
          <p:cNvSpPr txBox="1">
            <a:spLocks noChangeArrowheads="1"/>
          </p:cNvSpPr>
          <p:nvPr/>
        </p:nvSpPr>
        <p:spPr bwMode="auto">
          <a:xfrm>
            <a:off x="7875627" y="3182938"/>
            <a:ext cx="553998" cy="1439862"/>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a:t>
            </a:r>
          </a:p>
        </p:txBody>
      </p:sp>
      <p:sp>
        <p:nvSpPr>
          <p:cNvPr id="48159" name="Text Box 16"/>
          <p:cNvSpPr txBox="1">
            <a:spLocks noChangeArrowheads="1"/>
          </p:cNvSpPr>
          <p:nvPr/>
        </p:nvSpPr>
        <p:spPr bwMode="auto">
          <a:xfrm>
            <a:off x="8939252" y="2909889"/>
            <a:ext cx="553998" cy="201612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完成検査合格</a:t>
            </a:r>
          </a:p>
        </p:txBody>
      </p:sp>
      <p:sp>
        <p:nvSpPr>
          <p:cNvPr id="48160" name="Text Box 17"/>
          <p:cNvSpPr txBox="1">
            <a:spLocks noChangeArrowheads="1"/>
          </p:cNvSpPr>
          <p:nvPr/>
        </p:nvSpPr>
        <p:spPr bwMode="auto">
          <a:xfrm>
            <a:off x="6796127" y="2835276"/>
            <a:ext cx="553998" cy="2087563"/>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完成検査申請</a:t>
            </a:r>
          </a:p>
        </p:txBody>
      </p:sp>
      <p:sp>
        <p:nvSpPr>
          <p:cNvPr id="48161" name="AutoShape 20"/>
          <p:cNvSpPr>
            <a:spLocks noChangeArrowheads="1"/>
          </p:cNvSpPr>
          <p:nvPr/>
        </p:nvSpPr>
        <p:spPr bwMode="auto">
          <a:xfrm>
            <a:off x="5262563" y="3668714"/>
            <a:ext cx="360362"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62" name="AutoShape 21"/>
          <p:cNvSpPr>
            <a:spLocks noChangeArrowheads="1"/>
          </p:cNvSpPr>
          <p:nvPr/>
        </p:nvSpPr>
        <p:spPr bwMode="auto">
          <a:xfrm>
            <a:off x="6319838" y="3711575"/>
            <a:ext cx="360362" cy="287338"/>
          </a:xfrm>
          <a:prstGeom prst="rightArrow">
            <a:avLst>
              <a:gd name="adj1" fmla="val 50000"/>
              <a:gd name="adj2" fmla="val 3135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63" name="AutoShape 22"/>
          <p:cNvSpPr>
            <a:spLocks noChangeArrowheads="1"/>
          </p:cNvSpPr>
          <p:nvPr/>
        </p:nvSpPr>
        <p:spPr bwMode="auto">
          <a:xfrm>
            <a:off x="8494713" y="3767139"/>
            <a:ext cx="360362"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64" name="AutoShape 23"/>
          <p:cNvSpPr>
            <a:spLocks noChangeArrowheads="1"/>
          </p:cNvSpPr>
          <p:nvPr/>
        </p:nvSpPr>
        <p:spPr bwMode="auto">
          <a:xfrm>
            <a:off x="9518651" y="3732214"/>
            <a:ext cx="360363"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65" name="Rectangle 6"/>
          <p:cNvSpPr>
            <a:spLocks noChangeArrowheads="1"/>
          </p:cNvSpPr>
          <p:nvPr/>
        </p:nvSpPr>
        <p:spPr bwMode="auto">
          <a:xfrm>
            <a:off x="5884864" y="4564063"/>
            <a:ext cx="130175" cy="652462"/>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66" name="AutoShape 8"/>
          <p:cNvSpPr>
            <a:spLocks noChangeArrowheads="1"/>
          </p:cNvSpPr>
          <p:nvPr/>
        </p:nvSpPr>
        <p:spPr bwMode="auto">
          <a:xfrm>
            <a:off x="9918700" y="4319588"/>
            <a:ext cx="300038" cy="863600"/>
          </a:xfrm>
          <a:prstGeom prst="upArrow">
            <a:avLst>
              <a:gd name="adj1" fmla="val 50000"/>
              <a:gd name="adj2" fmla="val 71958"/>
            </a:avLst>
          </a:prstGeom>
          <a:solidFill>
            <a:schemeClr val="tx1"/>
          </a:solidFill>
          <a:ln w="9525">
            <a:solidFill>
              <a:schemeClr val="tx1"/>
            </a:solidFill>
            <a:miter lim="800000"/>
            <a:headEnd/>
            <a:tailEnd/>
          </a:ln>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67" name="Text Box 9"/>
          <p:cNvSpPr txBox="1">
            <a:spLocks noChangeArrowheads="1"/>
          </p:cNvSpPr>
          <p:nvPr/>
        </p:nvSpPr>
        <p:spPr bwMode="auto">
          <a:xfrm>
            <a:off x="7319963" y="4724401"/>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t>法２０条（３項）</a:t>
            </a:r>
          </a:p>
        </p:txBody>
      </p:sp>
      <p:sp>
        <p:nvSpPr>
          <p:cNvPr id="48168" name="Text Box 29"/>
          <p:cNvSpPr txBox="1">
            <a:spLocks noChangeArrowheads="1"/>
          </p:cNvSpPr>
          <p:nvPr/>
        </p:nvSpPr>
        <p:spPr bwMode="auto">
          <a:xfrm>
            <a:off x="6175375" y="5183188"/>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1800"/>
              <a:t>（処理能力の変更が所定の範囲のもの）</a:t>
            </a:r>
          </a:p>
        </p:txBody>
      </p:sp>
      <p:sp>
        <p:nvSpPr>
          <p:cNvPr id="48169" name="Rectangle 7"/>
          <p:cNvSpPr>
            <a:spLocks noChangeArrowheads="1"/>
          </p:cNvSpPr>
          <p:nvPr/>
        </p:nvSpPr>
        <p:spPr bwMode="auto">
          <a:xfrm>
            <a:off x="6016626" y="5081588"/>
            <a:ext cx="4092575" cy="138112"/>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48170" name="Text Box 14"/>
          <p:cNvSpPr txBox="1">
            <a:spLocks noChangeArrowheads="1"/>
          </p:cNvSpPr>
          <p:nvPr/>
        </p:nvSpPr>
        <p:spPr bwMode="auto">
          <a:xfrm>
            <a:off x="4643477" y="5100638"/>
            <a:ext cx="553998" cy="1511300"/>
          </a:xfrm>
          <a:prstGeom prst="rect">
            <a:avLst/>
          </a:prstGeom>
          <a:solidFill>
            <a:schemeClr val="bg1"/>
          </a:solidFill>
          <a:ln w="57150" cmpd="thickThin">
            <a:solidFill>
              <a:schemeClr val="tx1"/>
            </a:solidFill>
            <a:miter lim="800000"/>
            <a:headEnd/>
            <a:tailEnd/>
          </a:ln>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変更工事</a:t>
            </a:r>
          </a:p>
        </p:txBody>
      </p:sp>
      <p:sp>
        <p:nvSpPr>
          <p:cNvPr id="48171" name="AutoShape 34"/>
          <p:cNvSpPr>
            <a:spLocks noChangeArrowheads="1"/>
          </p:cNvSpPr>
          <p:nvPr/>
        </p:nvSpPr>
        <p:spPr bwMode="auto">
          <a:xfrm>
            <a:off x="4219576" y="5516563"/>
            <a:ext cx="347663" cy="323850"/>
          </a:xfrm>
          <a:prstGeom prst="rightArrow">
            <a:avLst>
              <a:gd name="adj1" fmla="val 50000"/>
              <a:gd name="adj2" fmla="val 26838"/>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22F5E1B-827A-C48D-32D3-E27F2AAF4DE6}"/>
              </a:ext>
            </a:extLst>
          </p:cNvPr>
          <p:cNvSpPr txBox="1"/>
          <p:nvPr/>
        </p:nvSpPr>
        <p:spPr>
          <a:xfrm>
            <a:off x="547456" y="629830"/>
            <a:ext cx="11097087" cy="3785652"/>
          </a:xfrm>
          <a:prstGeom prst="rect">
            <a:avLst/>
          </a:prstGeom>
          <a:noFill/>
          <a:ln w="19050">
            <a:solidFill>
              <a:schemeClr val="tx1"/>
            </a:solidFill>
          </a:ln>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③　安全弁の元弁封印措置がない。</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例示基準第</a:t>
            </a:r>
            <a:r>
              <a:rPr lang="en-US" altLang="ja-JP" sz="2400" dirty="0">
                <a:latin typeface="ＭＳ Ｐゴシック" panose="020B0600070205080204" pitchFamily="50" charset="-128"/>
                <a:ea typeface="ＭＳ Ｐゴシック" panose="020B0600070205080204" pitchFamily="50" charset="-128"/>
              </a:rPr>
              <a:t>33</a:t>
            </a:r>
            <a:r>
              <a:rPr lang="ja-JP" altLang="en-US" sz="2400" dirty="0">
                <a:latin typeface="ＭＳ Ｐゴシック" panose="020B0600070205080204" pitchFamily="50" charset="-128"/>
                <a:ea typeface="ＭＳ Ｐゴシック" panose="020B0600070205080204" pitchFamily="50" charset="-128"/>
              </a:rPr>
              <a:t>節</a:t>
            </a:r>
            <a:r>
              <a:rPr lang="en-US" altLang="ja-JP" sz="2400" dirty="0">
                <a:latin typeface="ＭＳ Ｐゴシック" panose="020B0600070205080204" pitchFamily="50" charset="-128"/>
                <a:ea typeface="ＭＳ Ｐゴシック" panose="020B0600070205080204" pitchFamily="50" charset="-128"/>
              </a:rPr>
              <a:t>1.3(2)</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針金等を活用した方法、バルブの取り外し等適当な方法で措置されたい</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④　自動制御装置の作動検査が実施されていない</a:t>
            </a:r>
            <a:r>
              <a:rPr lang="en-US" altLang="ja-JP" sz="2400" dirty="0">
                <a:latin typeface="ＭＳ Ｐゴシック" panose="020B0600070205080204" pitchFamily="50" charset="-128"/>
                <a:ea typeface="ＭＳ Ｐゴシック" panose="020B0600070205080204" pitchFamily="50" charset="-128"/>
              </a:rPr>
              <a:t>(6.1</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6.2)</a:t>
            </a:r>
          </a:p>
          <a:p>
            <a:r>
              <a:rPr lang="ja-JP" altLang="en-US" sz="2400" dirty="0">
                <a:latin typeface="ＭＳ Ｐゴシック" panose="020B0600070205080204" pitchFamily="50" charset="-128"/>
                <a:ea typeface="ＭＳ Ｐゴシック" panose="020B0600070205080204" pitchFamily="50" charset="-128"/>
              </a:rPr>
              <a:t>　　→　温度又は圧力異常時の措置であり遺漏のないよう計画されたい</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⑤　不等沈下測定用ポイント又は基準点（ベンチマーク）が消失 </a:t>
            </a:r>
            <a:r>
              <a:rPr lang="en-US" altLang="ja-JP" sz="2400" dirty="0">
                <a:latin typeface="ＭＳ Ｐゴシック" panose="020B0600070205080204" pitchFamily="50" charset="-128"/>
                <a:ea typeface="ＭＳ Ｐゴシック" panose="020B0600070205080204" pitchFamily="50" charset="-128"/>
              </a:rPr>
              <a:t>(3.3)</a:t>
            </a:r>
          </a:p>
          <a:p>
            <a:r>
              <a:rPr lang="ja-JP" altLang="en-US" sz="2400" dirty="0">
                <a:latin typeface="ＭＳ Ｐゴシック" panose="020B0600070205080204" pitchFamily="50" charset="-128"/>
                <a:ea typeface="ＭＳ Ｐゴシック" panose="020B0600070205080204" pitchFamily="50" charset="-128"/>
              </a:rPr>
              <a:t>　　→　測定が困難となる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再設定のうえ、測定実施</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過去から蓄積した測定データの活用が困難となる</a:t>
            </a:r>
          </a:p>
        </p:txBody>
      </p:sp>
    </p:spTree>
    <p:extLst>
      <p:ext uri="{BB962C8B-B14F-4D97-AF65-F5344CB8AC3E}">
        <p14:creationId xmlns:p14="http://schemas.microsoft.com/office/powerpoint/2010/main" val="1503576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B1A9D06-C083-E44A-FEAD-B9E034924F03}"/>
              </a:ext>
            </a:extLst>
          </p:cNvPr>
          <p:cNvSpPr txBox="1"/>
          <p:nvPr/>
        </p:nvSpPr>
        <p:spPr>
          <a:xfrm>
            <a:off x="476371" y="360975"/>
            <a:ext cx="11277663" cy="6370975"/>
          </a:xfrm>
          <a:prstGeom prst="rect">
            <a:avLst/>
          </a:prstGeom>
          <a:noFill/>
          <a:ln w="25400">
            <a:solidFill>
              <a:schemeClr val="tx1"/>
            </a:solidFill>
          </a:ln>
        </p:spPr>
        <p:txBody>
          <a:bodyPr wrap="square">
            <a:spAutoFit/>
          </a:bodyPr>
          <a:lstStyle/>
          <a:p>
            <a:r>
              <a:rPr lang="ja-JP" altLang="en-US" sz="2400" dirty="0">
                <a:solidFill>
                  <a:srgbClr val="C00000"/>
                </a:solidFill>
                <a:latin typeface="ＭＳ Ｐゴシック" panose="020B0600070205080204" pitchFamily="50" charset="-128"/>
                <a:ea typeface="ＭＳ Ｐゴシック" panose="020B0600070205080204" pitchFamily="50" charset="-128"/>
              </a:rPr>
              <a:t>＜２　それ以外の指導＞</a:t>
            </a:r>
            <a:endParaRPr lang="en-US" altLang="ja-JP" sz="2400" dirty="0">
              <a:solidFill>
                <a:srgbClr val="C0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①　予備安全弁の法的手続きがなされていない</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第</a:t>
            </a:r>
            <a:r>
              <a:rPr lang="en-US" altLang="ja-JP" sz="2400" dirty="0">
                <a:latin typeface="ＭＳ Ｐゴシック" panose="020B0600070205080204" pitchFamily="50" charset="-128"/>
                <a:ea typeface="ＭＳ Ｐゴシック" panose="020B0600070205080204" pitchFamily="50" charset="-128"/>
              </a:rPr>
              <a:t>14</a:t>
            </a:r>
            <a:r>
              <a:rPr lang="ja-JP" altLang="en-US" sz="2400" dirty="0">
                <a:latin typeface="ＭＳ Ｐゴシック" panose="020B0600070205080204" pitchFamily="50" charset="-128"/>
                <a:ea typeface="ＭＳ Ｐゴシック" panose="020B0600070205080204" pitchFamily="50" charset="-128"/>
              </a:rPr>
              <a:t>条</a:t>
            </a:r>
            <a:r>
              <a:rPr lang="en-US" altLang="ja-JP" sz="2400" dirty="0">
                <a:latin typeface="ＭＳ Ｐゴシック" panose="020B0600070205080204" pitchFamily="50" charset="-128"/>
                <a:ea typeface="ＭＳ Ｐゴシック" panose="020B0600070205080204" pitchFamily="50" charset="-128"/>
              </a:rPr>
              <a:t>)</a:t>
            </a:r>
          </a:p>
          <a:p>
            <a:r>
              <a:rPr lang="ja-JP" altLang="en-US" sz="2400" dirty="0">
                <a:latin typeface="ＭＳ Ｐゴシック" panose="020B0600070205080204" pitchFamily="50" charset="-128"/>
                <a:ea typeface="ＭＳ Ｐゴシック" panose="020B0600070205080204" pitchFamily="50" charset="-128"/>
              </a:rPr>
              <a:t>　　　→　許可を受けていない予備品への取り換えは、その都度、変更許可申請が必要</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許可取得については所管行政庁に相談</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②　期限切れ容器を使用している</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法第</a:t>
            </a:r>
            <a:r>
              <a:rPr lang="en-US" altLang="ja-JP" sz="2400" dirty="0">
                <a:latin typeface="ＭＳ Ｐゴシック" panose="020B0600070205080204" pitchFamily="50" charset="-128"/>
                <a:ea typeface="ＭＳ Ｐゴシック" panose="020B0600070205080204" pitchFamily="50" charset="-128"/>
              </a:rPr>
              <a:t>48</a:t>
            </a:r>
            <a:r>
              <a:rPr lang="ja-JP" altLang="en-US" sz="2400" dirty="0">
                <a:latin typeface="ＭＳ Ｐゴシック" panose="020B0600070205080204" pitchFamily="50" charset="-128"/>
                <a:ea typeface="ＭＳ Ｐゴシック" panose="020B0600070205080204" pitchFamily="50" charset="-128"/>
              </a:rPr>
              <a:t>条第</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項第</a:t>
            </a:r>
            <a:r>
              <a:rPr lang="en-US" altLang="ja-JP" sz="2400" dirty="0">
                <a:latin typeface="ＭＳ Ｐゴシック" panose="020B0600070205080204" pitchFamily="50" charset="-128"/>
                <a:ea typeface="ＭＳ Ｐゴシック" panose="020B0600070205080204" pitchFamily="50" charset="-128"/>
              </a:rPr>
              <a:t>5</a:t>
            </a:r>
            <a:r>
              <a:rPr lang="ja-JP" altLang="en-US" sz="2400" dirty="0">
                <a:latin typeface="ＭＳ Ｐゴシック" panose="020B0600070205080204" pitchFamily="50" charset="-128"/>
                <a:ea typeface="ＭＳ Ｐゴシック" panose="020B0600070205080204" pitchFamily="50" charset="-128"/>
              </a:rPr>
              <a:t>号</a:t>
            </a:r>
            <a:r>
              <a:rPr lang="en-US" altLang="ja-JP" sz="2400" dirty="0">
                <a:latin typeface="ＭＳ Ｐゴシック" panose="020B0600070205080204" pitchFamily="50" charset="-128"/>
                <a:ea typeface="ＭＳ Ｐゴシック" panose="020B0600070205080204" pitchFamily="50" charset="-128"/>
              </a:rPr>
              <a:t>)</a:t>
            </a:r>
          </a:p>
          <a:p>
            <a:r>
              <a:rPr lang="ja-JP" altLang="en-US" sz="2400" dirty="0">
                <a:latin typeface="ＭＳ Ｐゴシック" panose="020B0600070205080204" pitchFamily="50" charset="-128"/>
                <a:ea typeface="ＭＳ Ｐゴシック" panose="020B0600070205080204" pitchFamily="50" charset="-128"/>
              </a:rPr>
              <a:t>　　　→　自社容器の場合、その管理台帳を備えるとともに、充填発注の際には容器再</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検査周期が到来していないか確認することが必要</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他社容器である場合、再検査周期到来容器は充填できない措置が取られて</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いるか容器所有者等に確認することが望まれる</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③　運転圧力が常用の圧力を超えている</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法第</a:t>
            </a:r>
            <a:r>
              <a:rPr lang="en-US" altLang="ja-JP" sz="2400" dirty="0">
                <a:latin typeface="ＭＳ Ｐゴシック" panose="020B0600070205080204" pitchFamily="50" charset="-128"/>
                <a:ea typeface="ＭＳ Ｐゴシック" panose="020B0600070205080204" pitchFamily="50" charset="-128"/>
              </a:rPr>
              <a:t>11</a:t>
            </a:r>
            <a:r>
              <a:rPr lang="ja-JP" altLang="en-US" sz="2400" dirty="0">
                <a:latin typeface="ＭＳ Ｐゴシック" panose="020B0600070205080204" pitchFamily="50" charset="-128"/>
                <a:ea typeface="ＭＳ Ｐゴシック" panose="020B0600070205080204" pitchFamily="50" charset="-128"/>
              </a:rPr>
              <a:t>条第</a:t>
            </a:r>
            <a:r>
              <a:rPr lang="en-US" altLang="ja-JP" sz="2400" dirty="0">
                <a:latin typeface="ＭＳ Ｐゴシック" panose="020B0600070205080204" pitchFamily="50" charset="-128"/>
                <a:ea typeface="ＭＳ Ｐゴシック" panose="020B0600070205080204" pitchFamily="50" charset="-128"/>
              </a:rPr>
              <a:t>3</a:t>
            </a:r>
            <a:r>
              <a:rPr lang="ja-JP" altLang="en-US" sz="2400" dirty="0">
                <a:latin typeface="ＭＳ Ｐゴシック" panose="020B0600070205080204" pitchFamily="50" charset="-128"/>
                <a:ea typeface="ＭＳ Ｐゴシック" panose="020B0600070205080204" pitchFamily="50" charset="-128"/>
              </a:rPr>
              <a:t>項</a:t>
            </a:r>
            <a:r>
              <a:rPr lang="en-US" altLang="ja-JP" sz="2400" dirty="0">
                <a:latin typeface="ＭＳ Ｐゴシック" panose="020B0600070205080204" pitchFamily="50" charset="-128"/>
                <a:ea typeface="ＭＳ Ｐゴシック" panose="020B0600070205080204" pitchFamily="50" charset="-128"/>
              </a:rPr>
              <a:t>)</a:t>
            </a:r>
          </a:p>
          <a:p>
            <a:r>
              <a:rPr lang="ja-JP" altLang="en-US" sz="2400" dirty="0">
                <a:latin typeface="ＭＳ Ｐゴシック" panose="020B0600070205080204" pitchFamily="50" charset="-128"/>
                <a:ea typeface="ＭＳ Ｐゴシック" panose="020B0600070205080204" pitchFamily="50" charset="-128"/>
              </a:rPr>
              <a:t>　　　→　管理値は許可を受けた「常用の圧力」及び「常用の温度」が管理上限（常用の</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温度で低温側も規制されている場合は下限）である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圧力又は温度が許可の範囲を超える場合は範囲内におさまるように運転条</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件を見直すか常用の圧力、常用の温度の変更にかかる許可を受ける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許可の取得にあっては所管行政庁に相談されたい</a:t>
            </a:r>
            <a:endParaRPr lang="en-US" altLang="ja-JP" sz="2000" dirty="0"/>
          </a:p>
        </p:txBody>
      </p:sp>
    </p:spTree>
    <p:extLst>
      <p:ext uri="{BB962C8B-B14F-4D97-AF65-F5344CB8AC3E}">
        <p14:creationId xmlns:p14="http://schemas.microsoft.com/office/powerpoint/2010/main" val="21489758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3A6E7BC-03F7-7BF6-CF84-28ABD9AFAB1F}"/>
              </a:ext>
            </a:extLst>
          </p:cNvPr>
          <p:cNvSpPr txBox="1"/>
          <p:nvPr/>
        </p:nvSpPr>
        <p:spPr>
          <a:xfrm>
            <a:off x="476371" y="360975"/>
            <a:ext cx="11277663" cy="4524315"/>
          </a:xfrm>
          <a:prstGeom prst="rect">
            <a:avLst/>
          </a:prstGeom>
          <a:noFill/>
          <a:ln w="25400">
            <a:solidFill>
              <a:schemeClr val="tx1"/>
            </a:solidFill>
          </a:ln>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　④　ローリー容器への過充填</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容器則第</a:t>
            </a:r>
            <a:r>
              <a:rPr lang="en-US" altLang="ja-JP" sz="2400" dirty="0">
                <a:latin typeface="ＭＳ Ｐゴシック" panose="020B0600070205080204" pitchFamily="50" charset="-128"/>
                <a:ea typeface="ＭＳ Ｐゴシック" panose="020B0600070205080204" pitchFamily="50" charset="-128"/>
              </a:rPr>
              <a:t>48</a:t>
            </a:r>
            <a:r>
              <a:rPr lang="ja-JP" altLang="en-US" sz="2400" dirty="0">
                <a:latin typeface="ＭＳ Ｐゴシック" panose="020B0600070205080204" pitchFamily="50" charset="-128"/>
                <a:ea typeface="ＭＳ Ｐゴシック" panose="020B0600070205080204" pitchFamily="50" charset="-128"/>
              </a:rPr>
              <a:t>条第</a:t>
            </a:r>
            <a:r>
              <a:rPr lang="en-US" altLang="ja-JP" sz="2400" dirty="0">
                <a:latin typeface="ＭＳ Ｐゴシック" panose="020B0600070205080204" pitchFamily="50" charset="-128"/>
                <a:ea typeface="ＭＳ Ｐゴシック" panose="020B0600070205080204" pitchFamily="50" charset="-128"/>
              </a:rPr>
              <a:t>4</a:t>
            </a:r>
            <a:r>
              <a:rPr lang="ja-JP" altLang="en-US" sz="2400" dirty="0">
                <a:latin typeface="ＭＳ Ｐゴシック" panose="020B0600070205080204" pitchFamily="50" charset="-128"/>
                <a:ea typeface="ＭＳ Ｐゴシック" panose="020B0600070205080204" pitchFamily="50" charset="-128"/>
              </a:rPr>
              <a:t>項第</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号</a:t>
            </a:r>
            <a:r>
              <a:rPr lang="en-US" altLang="ja-JP" sz="2400" dirty="0">
                <a:latin typeface="ＭＳ Ｐゴシック" panose="020B0600070205080204" pitchFamily="50" charset="-128"/>
                <a:ea typeface="ＭＳ Ｐゴシック" panose="020B0600070205080204" pitchFamily="50" charset="-128"/>
              </a:rPr>
              <a:t>)</a:t>
            </a:r>
          </a:p>
          <a:p>
            <a:r>
              <a:rPr lang="ja-JP" altLang="en-US" sz="2400" dirty="0">
                <a:latin typeface="ＭＳ Ｐゴシック" panose="020B0600070205080204" pitchFamily="50" charset="-128"/>
                <a:ea typeface="ＭＳ Ｐゴシック" panose="020B0600070205080204" pitchFamily="50" charset="-128"/>
              </a:rPr>
              <a:t>　　　→　自動充填システムの導入等検討の余地あり</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（液化ガスの充填質量は容器保安規則第</a:t>
            </a:r>
            <a:r>
              <a:rPr lang="en-US" altLang="ja-JP" sz="2400" dirty="0">
                <a:latin typeface="ＭＳ Ｐゴシック" panose="020B0600070205080204" pitchFamily="50" charset="-128"/>
                <a:ea typeface="ＭＳ Ｐゴシック" panose="020B0600070205080204" pitchFamily="50" charset="-128"/>
              </a:rPr>
              <a:t>22</a:t>
            </a:r>
            <a:r>
              <a:rPr lang="ja-JP" altLang="en-US" sz="2400" dirty="0">
                <a:latin typeface="ＭＳ Ｐゴシック" panose="020B0600070205080204" pitchFamily="50" charset="-128"/>
                <a:ea typeface="ＭＳ Ｐゴシック" panose="020B0600070205080204" pitchFamily="50" charset="-128"/>
              </a:rPr>
              <a:t>条に規定されている。）</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⑤　ガス漏れ警報器の月例点検（回路テスト）が未実施</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例示基準第</a:t>
            </a:r>
            <a:r>
              <a:rPr lang="en-US" altLang="ja-JP" sz="2400" dirty="0">
                <a:latin typeface="ＭＳ Ｐゴシック" panose="020B0600070205080204" pitchFamily="50" charset="-128"/>
                <a:ea typeface="ＭＳ Ｐゴシック" panose="020B0600070205080204" pitchFamily="50" charset="-128"/>
              </a:rPr>
              <a:t>23</a:t>
            </a:r>
            <a:r>
              <a:rPr lang="ja-JP" altLang="en-US" sz="2400" dirty="0">
                <a:latin typeface="ＭＳ Ｐゴシック" panose="020B0600070205080204" pitchFamily="50" charset="-128"/>
                <a:ea typeface="ＭＳ Ｐゴシック" panose="020B0600070205080204" pitchFamily="50" charset="-128"/>
              </a:rPr>
              <a:t>節</a:t>
            </a:r>
            <a:r>
              <a:rPr lang="en-US" altLang="ja-JP" sz="2400" dirty="0">
                <a:latin typeface="ＭＳ Ｐゴシック" panose="020B0600070205080204" pitchFamily="50" charset="-128"/>
                <a:ea typeface="ＭＳ Ｐゴシック" panose="020B0600070205080204" pitchFamily="50" charset="-128"/>
              </a:rPr>
              <a:t>1.10)</a:t>
            </a:r>
          </a:p>
          <a:p>
            <a:r>
              <a:rPr lang="ja-JP" altLang="en-US" sz="2400" dirty="0">
                <a:latin typeface="ＭＳ Ｐゴシック" panose="020B0600070205080204" pitchFamily="50" charset="-128"/>
                <a:ea typeface="ＭＳ Ｐゴシック" panose="020B0600070205080204" pitchFamily="50" charset="-128"/>
              </a:rPr>
              <a:t>　　　→　例示基準で規定された点検であり、ガス漏洩検知警報システムの取扱説明書</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も熟読のこと</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⑥　保安教育の計画なし、実施記録なし</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法第</a:t>
            </a:r>
            <a:r>
              <a:rPr lang="en-US" altLang="ja-JP" sz="2400" dirty="0">
                <a:latin typeface="ＭＳ Ｐゴシック" panose="020B0600070205080204" pitchFamily="50" charset="-128"/>
                <a:ea typeface="ＭＳ Ｐゴシック" panose="020B0600070205080204" pitchFamily="50" charset="-128"/>
              </a:rPr>
              <a:t>27</a:t>
            </a:r>
            <a:r>
              <a:rPr lang="ja-JP" altLang="en-US" sz="2400" dirty="0">
                <a:latin typeface="ＭＳ Ｐゴシック" panose="020B0600070205080204" pitchFamily="50" charset="-128"/>
                <a:ea typeface="ＭＳ Ｐゴシック" panose="020B0600070205080204" pitchFamily="50" charset="-128"/>
              </a:rPr>
              <a:t>条</a:t>
            </a:r>
            <a:r>
              <a:rPr lang="en-US" altLang="ja-JP" sz="2400" dirty="0">
                <a:latin typeface="ＭＳ Ｐゴシック" panose="020B0600070205080204" pitchFamily="50" charset="-128"/>
                <a:ea typeface="ＭＳ Ｐゴシック" panose="020B0600070205080204" pitchFamily="50" charset="-128"/>
              </a:rPr>
              <a:t>)</a:t>
            </a:r>
          </a:p>
          <a:p>
            <a:r>
              <a:rPr lang="ja-JP" altLang="en-US" sz="2400" dirty="0">
                <a:latin typeface="ＭＳ Ｐゴシック" panose="020B0600070205080204" pitchFamily="50" charset="-128"/>
                <a:ea typeface="ＭＳ Ｐゴシック" panose="020B0600070205080204" pitchFamily="50" charset="-128"/>
              </a:rPr>
              <a:t>　　　→　保安教育計画は法で作成が義務付けられた文書である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各従業員の力量把握のためにも確実に記録を残すよう努められたい</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154201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362E44-DF6C-B658-EC4C-7D8916A47CC3}"/>
              </a:ext>
            </a:extLst>
          </p:cNvPr>
          <p:cNvSpPr txBox="1"/>
          <p:nvPr/>
        </p:nvSpPr>
        <p:spPr>
          <a:xfrm>
            <a:off x="375920" y="2010444"/>
            <a:ext cx="11573163" cy="4275273"/>
          </a:xfrm>
          <a:prstGeom prst="rect">
            <a:avLst/>
          </a:prstGeom>
          <a:solidFill>
            <a:schemeClr val="accent2">
              <a:lumMod val="20000"/>
              <a:lumOff val="80000"/>
            </a:schemeClr>
          </a:solidFill>
          <a:ln w="34925">
            <a:solidFill>
              <a:schemeClr val="tx1"/>
            </a:solidFill>
          </a:ln>
        </p:spPr>
        <p:txBody>
          <a:bodyPr wrap="square" rtlCol="0">
            <a:spAutoFit/>
          </a:bodyPr>
          <a:lstStyle/>
          <a:p>
            <a:pPr>
              <a:lnSpc>
                <a:spcPts val="4000"/>
              </a:lnSpc>
              <a:spcBef>
                <a:spcPts val="1800"/>
              </a:spcBef>
            </a:pPr>
            <a:r>
              <a:rPr lang="ja-JP" altLang="en-US" sz="2400" dirty="0">
                <a:latin typeface="ＭＳ ゴシック" panose="020B0609070205080204" pitchFamily="49" charset="-128"/>
                <a:ea typeface="ＭＳ ゴシック" panose="020B0609070205080204" pitchFamily="49" charset="-128"/>
              </a:rPr>
              <a:t>１　冷凍保安規則等の一部改正（目検査におけるドローン等の活用）</a:t>
            </a:r>
            <a:endParaRPr lang="en-US" altLang="ja-JP" sz="2400" dirty="0">
              <a:latin typeface="ＭＳ ゴシック" panose="020B0609070205080204" pitchFamily="49" charset="-128"/>
              <a:ea typeface="ＭＳ ゴシック" panose="020B0609070205080204" pitchFamily="49" charset="-128"/>
            </a:endParaRPr>
          </a:p>
          <a:p>
            <a:pPr>
              <a:lnSpc>
                <a:spcPts val="4000"/>
              </a:lnSpc>
              <a:spcBef>
                <a:spcPts val="1800"/>
              </a:spcBef>
            </a:pPr>
            <a:r>
              <a:rPr kumimoji="1" lang="ja-JP" altLang="en-US" sz="2400" dirty="0">
                <a:solidFill>
                  <a:schemeClr val="tx1"/>
                </a:solidFill>
                <a:latin typeface="ＭＳ ゴシック" panose="020B0609070205080204" pitchFamily="49" charset="-128"/>
                <a:ea typeface="ＭＳ ゴシック" panose="020B0609070205080204" pitchFamily="49" charset="-128"/>
              </a:rPr>
              <a:t>２　押印を求める手続の見直し等のための経済産業省関係省令の一部改正</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spcBef>
                <a:spcPts val="1800"/>
              </a:spcBef>
            </a:pPr>
            <a:r>
              <a:rPr kumimoji="1" lang="ja-JP" altLang="en-US" sz="2400" dirty="0">
                <a:solidFill>
                  <a:schemeClr val="tx1"/>
                </a:solidFill>
                <a:latin typeface="ＭＳ ゴシック" panose="020B0609070205080204" pitchFamily="49" charset="-128"/>
                <a:ea typeface="ＭＳ ゴシック" panose="020B0609070205080204" pitchFamily="49" charset="-128"/>
              </a:rPr>
              <a:t>３　一般高圧ガス保安規則等の一部改正（ＣＥの定義見直し）</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spcBef>
                <a:spcPts val="1800"/>
              </a:spcBef>
            </a:pPr>
            <a:r>
              <a:rPr lang="ja-JP" altLang="en-US" sz="2400" dirty="0">
                <a:latin typeface="ＭＳ ゴシック" panose="020B0609070205080204" pitchFamily="49" charset="-128"/>
                <a:ea typeface="ＭＳ ゴシック" panose="020B0609070205080204" pitchFamily="49" charset="-128"/>
              </a:rPr>
              <a:t>４</a:t>
            </a:r>
            <a:r>
              <a:rPr kumimoji="1" lang="ja-JP" altLang="en-US" sz="2400" dirty="0">
                <a:solidFill>
                  <a:schemeClr val="tx1"/>
                </a:solidFill>
                <a:latin typeface="ＭＳ ゴシック" panose="020B0609070205080204" pitchFamily="49" charset="-128"/>
                <a:ea typeface="ＭＳ ゴシック" panose="020B0609070205080204" pitchFamily="49" charset="-128"/>
              </a:rPr>
              <a:t>　容器保安規則等の一部改正（特定不活性ガスの性能規定化）</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spcBef>
                <a:spcPts val="1800"/>
              </a:spcBef>
            </a:pPr>
            <a:r>
              <a:rPr lang="ja-JP" altLang="en-US" sz="2400" dirty="0">
                <a:latin typeface="ＭＳ ゴシック" panose="020B0609070205080204" pitchFamily="49" charset="-128"/>
                <a:ea typeface="ＭＳ ゴシック" panose="020B0609070205080204" pitchFamily="49" charset="-128"/>
              </a:rPr>
              <a:t>５</a:t>
            </a:r>
            <a:r>
              <a:rPr kumimoji="1" lang="ja-JP" altLang="en-US" sz="2400" dirty="0">
                <a:solidFill>
                  <a:schemeClr val="tx1"/>
                </a:solidFill>
                <a:latin typeface="ＭＳ ゴシック" panose="020B0609070205080204" pitchFamily="49" charset="-128"/>
                <a:ea typeface="ＭＳ ゴシック" panose="020B0609070205080204" pitchFamily="49" charset="-128"/>
              </a:rPr>
              <a:t>　容器保安規則等の一部改正（刻印・表示方法合理化等）</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spcBef>
                <a:spcPts val="1800"/>
              </a:spcBef>
            </a:pPr>
            <a:r>
              <a:rPr kumimoji="1" lang="ja-JP" altLang="en-US" sz="2400" dirty="0">
                <a:solidFill>
                  <a:schemeClr val="tx1"/>
                </a:solidFill>
                <a:latin typeface="ＭＳ ゴシック" panose="020B0609070205080204" pitchFamily="49" charset="-128"/>
                <a:ea typeface="ＭＳ ゴシック" panose="020B0609070205080204" pitchFamily="49" charset="-128"/>
              </a:rPr>
              <a:t>６　高圧ガス保安法に基づく資格に係る旧姓使用</a:t>
            </a:r>
            <a:endParaRPr kumimoji="1" lang="ja-JP" altLang="en-US" sz="2400" dirty="0"/>
          </a:p>
        </p:txBody>
      </p:sp>
      <p:sp>
        <p:nvSpPr>
          <p:cNvPr id="3" name="角丸四角形 1">
            <a:extLst>
              <a:ext uri="{FF2B5EF4-FFF2-40B4-BE49-F238E27FC236}">
                <a16:creationId xmlns:a16="http://schemas.microsoft.com/office/drawing/2014/main" id="{8B2E3455-39C8-9A1D-0A11-BA3CCBC68E7C}"/>
              </a:ext>
            </a:extLst>
          </p:cNvPr>
          <p:cNvSpPr/>
          <p:nvPr/>
        </p:nvSpPr>
        <p:spPr>
          <a:xfrm>
            <a:off x="2399154" y="671376"/>
            <a:ext cx="7701578" cy="937593"/>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３．最近の法令改正の動向</a:t>
            </a:r>
          </a:p>
        </p:txBody>
      </p:sp>
    </p:spTree>
    <p:extLst>
      <p:ext uri="{BB962C8B-B14F-4D97-AF65-F5344CB8AC3E}">
        <p14:creationId xmlns:p14="http://schemas.microsoft.com/office/powerpoint/2010/main" val="443937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66A1B45-449F-90F4-2C63-FB2565970554}"/>
              </a:ext>
            </a:extLst>
          </p:cNvPr>
          <p:cNvSpPr txBox="1"/>
          <p:nvPr/>
        </p:nvSpPr>
        <p:spPr>
          <a:xfrm>
            <a:off x="337128" y="586692"/>
            <a:ext cx="11517744" cy="4487960"/>
          </a:xfrm>
          <a:prstGeom prst="rect">
            <a:avLst/>
          </a:prstGeom>
          <a:solidFill>
            <a:schemeClr val="accent2">
              <a:lumMod val="20000"/>
              <a:lumOff val="80000"/>
            </a:schemeClr>
          </a:solidFill>
          <a:ln w="34925">
            <a:solidFill>
              <a:schemeClr val="tx1"/>
            </a:solidFill>
          </a:ln>
        </p:spPr>
        <p:txBody>
          <a:bodyPr wrap="square" rtlCol="0">
            <a:spAutoFit/>
          </a:bodyPr>
          <a:lstStyle/>
          <a:p>
            <a:pPr>
              <a:lnSpc>
                <a:spcPts val="4000"/>
              </a:lnSpc>
              <a:spcBef>
                <a:spcPts val="1800"/>
              </a:spcBef>
            </a:pPr>
            <a:r>
              <a:rPr kumimoji="1" lang="ja-JP" altLang="en-US" sz="2400" dirty="0">
                <a:solidFill>
                  <a:schemeClr val="tx1"/>
                </a:solidFill>
                <a:latin typeface="ＭＳ ゴシック" panose="020B0609070205080204" pitchFamily="49" charset="-128"/>
                <a:ea typeface="ＭＳ ゴシック" panose="020B0609070205080204" pitchFamily="49" charset="-128"/>
              </a:rPr>
              <a:t>７　高圧ガス保安法施行令の一部改正及び冷凍保安規則等の一部改正</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pPr>
            <a:r>
              <a:rPr lang="ja-JP" altLang="en-US" sz="2400" dirty="0">
                <a:latin typeface="ＭＳ ゴシック" panose="020B0609070205080204" pitchFamily="49" charset="-128"/>
                <a:ea typeface="ＭＳ ゴシック" panose="020B0609070205080204" pitchFamily="49" charset="-128"/>
              </a:rPr>
              <a:t>　 </a:t>
            </a:r>
            <a:r>
              <a:rPr kumimoji="1" lang="ja-JP" altLang="en-US" sz="2400" dirty="0">
                <a:solidFill>
                  <a:schemeClr val="tx1"/>
                </a:solidFill>
                <a:latin typeface="ＭＳ ゴシック" panose="020B0609070205080204" pitchFamily="49" charset="-128"/>
                <a:ea typeface="ＭＳ ゴシック" panose="020B0609070205080204" pitchFamily="49" charset="-128"/>
              </a:rPr>
              <a:t>（冷凍設備内で使用されるヘリウム等の規制の緩和）</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spcBef>
                <a:spcPts val="1200"/>
              </a:spcBef>
            </a:pPr>
            <a:r>
              <a:rPr lang="ja-JP" altLang="en-US" sz="2400" dirty="0">
                <a:latin typeface="ＭＳ ゴシック" panose="020B0609070205080204" pitchFamily="49" charset="-128"/>
                <a:ea typeface="ＭＳ ゴシック" panose="020B0609070205080204" pitchFamily="49" charset="-128"/>
              </a:rPr>
              <a:t>８</a:t>
            </a:r>
            <a:r>
              <a:rPr kumimoji="1" lang="ja-JP" altLang="en-US" sz="2400" dirty="0">
                <a:solidFill>
                  <a:schemeClr val="tx1"/>
                </a:solidFill>
                <a:latin typeface="ＭＳ ゴシック" panose="020B0609070205080204" pitchFamily="49" charset="-128"/>
                <a:ea typeface="ＭＳ ゴシック" panose="020B0609070205080204" pitchFamily="49" charset="-128"/>
              </a:rPr>
              <a:t>　容器保安規則の一部改正（一般複合容器に係る改正等）</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spcBef>
                <a:spcPts val="1800"/>
              </a:spcBef>
            </a:pPr>
            <a:r>
              <a:rPr kumimoji="1" lang="ja-JP" altLang="en-US" sz="2400" dirty="0">
                <a:solidFill>
                  <a:schemeClr val="tx1"/>
                </a:solidFill>
                <a:latin typeface="ＭＳ ゴシック" panose="020B0609070205080204" pitchFamily="49" charset="-128"/>
                <a:ea typeface="ＭＳ ゴシック" panose="020B0609070205080204" pitchFamily="49" charset="-128"/>
              </a:rPr>
              <a:t>９　電磁的方法による保存等をする場合に確保するよう努めなければならない基準　</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pPr>
            <a:r>
              <a:rPr lang="ja-JP" altLang="en-US" sz="2400" dirty="0">
                <a:latin typeface="ＭＳ ゴシック" panose="020B0609070205080204" pitchFamily="49" charset="-128"/>
                <a:ea typeface="ＭＳ ゴシック" panose="020B0609070205080204" pitchFamily="49" charset="-128"/>
              </a:rPr>
              <a:t>　　</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2400" dirty="0">
                <a:solidFill>
                  <a:schemeClr val="tx1"/>
                </a:solidFill>
                <a:latin typeface="ＭＳ ゴシック" panose="020B0609070205080204" pitchFamily="49" charset="-128"/>
                <a:ea typeface="ＭＳ ゴシック" panose="020B0609070205080204" pitchFamily="49" charset="-128"/>
              </a:rPr>
              <a:t>17</a:t>
            </a:r>
            <a:r>
              <a:rPr kumimoji="1" lang="ja-JP" altLang="en-US" sz="2400" dirty="0">
                <a:solidFill>
                  <a:schemeClr val="tx1"/>
                </a:solidFill>
                <a:latin typeface="ＭＳ ゴシック" panose="020B0609070205080204" pitchFamily="49" charset="-128"/>
                <a:ea typeface="ＭＳ ゴシック" panose="020B0609070205080204" pitchFamily="49" charset="-128"/>
              </a:rPr>
              <a:t>年</a:t>
            </a:r>
            <a:r>
              <a:rPr kumimoji="1" lang="en-US" altLang="ja-JP" sz="2400" dirty="0">
                <a:solidFill>
                  <a:schemeClr val="tx1"/>
                </a:solidFill>
                <a:latin typeface="ＭＳ ゴシック" panose="020B0609070205080204" pitchFamily="49" charset="-128"/>
                <a:ea typeface="ＭＳ ゴシック" panose="020B0609070205080204" pitchFamily="49" charset="-128"/>
              </a:rPr>
              <a:t>3</a:t>
            </a:r>
            <a:r>
              <a:rPr kumimoji="1" lang="ja-JP" altLang="en-US" sz="2400" dirty="0">
                <a:solidFill>
                  <a:schemeClr val="tx1"/>
                </a:solidFill>
                <a:latin typeface="ＭＳ ゴシック" panose="020B0609070205080204" pitchFamily="49" charset="-128"/>
                <a:ea typeface="ＭＳ ゴシック" panose="020B0609070205080204" pitchFamily="49" charset="-128"/>
              </a:rPr>
              <a:t>月</a:t>
            </a:r>
            <a:r>
              <a:rPr kumimoji="1" lang="en-US" altLang="ja-JP" sz="2400" dirty="0">
                <a:solidFill>
                  <a:schemeClr val="tx1"/>
                </a:solidFill>
                <a:latin typeface="ＭＳ ゴシック" panose="020B0609070205080204" pitchFamily="49" charset="-128"/>
                <a:ea typeface="ＭＳ ゴシック" panose="020B0609070205080204" pitchFamily="49" charset="-128"/>
              </a:rPr>
              <a:t>29</a:t>
            </a:r>
            <a:r>
              <a:rPr kumimoji="1" lang="ja-JP" altLang="en-US" sz="2400" dirty="0">
                <a:solidFill>
                  <a:schemeClr val="tx1"/>
                </a:solidFill>
                <a:latin typeface="ＭＳ ゴシック" panose="020B0609070205080204" pitchFamily="49" charset="-128"/>
                <a:ea typeface="ＭＳ ゴシック" panose="020B0609070205080204" pitchFamily="49" charset="-128"/>
              </a:rPr>
              <a:t>日経済産業省・環境省告示第</a:t>
            </a:r>
            <a:r>
              <a:rPr kumimoji="1" lang="en-US" altLang="ja-JP" sz="2400" dirty="0">
                <a:solidFill>
                  <a:schemeClr val="tx1"/>
                </a:solidFill>
                <a:latin typeface="ＭＳ ゴシック" panose="020B0609070205080204" pitchFamily="49" charset="-128"/>
                <a:ea typeface="ＭＳ ゴシック" panose="020B0609070205080204" pitchFamily="49" charset="-128"/>
              </a:rPr>
              <a:t>2</a:t>
            </a:r>
            <a:r>
              <a:rPr kumimoji="1" lang="ja-JP" altLang="en-US" sz="2400" dirty="0">
                <a:solidFill>
                  <a:schemeClr val="tx1"/>
                </a:solidFill>
                <a:latin typeface="ＭＳ ゴシック" panose="020B0609070205080204" pitchFamily="49" charset="-128"/>
                <a:ea typeface="ＭＳ ゴシック" panose="020B0609070205080204" pitchFamily="49" charset="-128"/>
              </a:rPr>
              <a:t>号</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a:solidFill>
                  <a:schemeClr val="tx1"/>
                </a:solidFill>
                <a:latin typeface="ＭＳ ゴシック" panose="020B0609070205080204" pitchFamily="49" charset="-128"/>
                <a:ea typeface="ＭＳ ゴシック" panose="020B0609070205080204" pitchFamily="49" charset="-128"/>
              </a:rPr>
              <a:t>の運用について</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a:solidFill>
                  <a:schemeClr val="tx1"/>
                </a:solidFill>
                <a:latin typeface="ＭＳ ゴシック" panose="020B0609070205080204" pitchFamily="49" charset="-128"/>
                <a:ea typeface="ＭＳ ゴシック" panose="020B0609070205080204" pitchFamily="49" charset="-128"/>
              </a:rPr>
              <a:t>周知</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p>
          <a:p>
            <a:pPr>
              <a:lnSpc>
                <a:spcPts val="4000"/>
              </a:lnSpc>
              <a:spcBef>
                <a:spcPts val="1800"/>
              </a:spcBef>
            </a:pPr>
            <a:r>
              <a:rPr lang="en-US" altLang="ja-JP" sz="2400" dirty="0">
                <a:latin typeface="ＭＳ ゴシック" panose="020B0609070205080204" pitchFamily="49" charset="-128"/>
                <a:ea typeface="ＭＳ ゴシック" panose="020B0609070205080204" pitchFamily="49" charset="-128"/>
              </a:rPr>
              <a:t>10</a:t>
            </a:r>
            <a:r>
              <a:rPr kumimoji="1" lang="ja-JP" altLang="en-US" sz="2400" dirty="0">
                <a:latin typeface="ＭＳ ゴシック" panose="020B0609070205080204" pitchFamily="49" charset="-128"/>
                <a:ea typeface="ＭＳ ゴシック" panose="020B0609070205080204" pitchFamily="49" charset="-128"/>
              </a:rPr>
              <a:t>　</a:t>
            </a:r>
            <a:r>
              <a:rPr lang="ja-JP" altLang="en-US" sz="2400" dirty="0">
                <a:solidFill>
                  <a:schemeClr val="tx1"/>
                </a:solidFill>
                <a:latin typeface="ＭＳ ゴシック" panose="020B0609070205080204" pitchFamily="49" charset="-128"/>
                <a:ea typeface="ＭＳ ゴシック" panose="020B0609070205080204" pitchFamily="49" charset="-128"/>
              </a:rPr>
              <a:t>冷凍</a:t>
            </a:r>
            <a:r>
              <a:rPr kumimoji="1" lang="ja-JP" altLang="en-US" sz="2400" dirty="0">
                <a:solidFill>
                  <a:schemeClr val="tx1"/>
                </a:solidFill>
                <a:latin typeface="ＭＳ ゴシック" panose="020B0609070205080204" pitchFamily="49" charset="-128"/>
                <a:ea typeface="ＭＳ ゴシック" panose="020B0609070205080204" pitchFamily="49" charset="-128"/>
              </a:rPr>
              <a:t>保安規則等の一部改正</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nSpc>
                <a:spcPts val="4000"/>
              </a:lnSpc>
              <a:spcBef>
                <a:spcPts val="1800"/>
              </a:spcBef>
            </a:pPr>
            <a:r>
              <a:rPr lang="en-US" altLang="ja-JP" sz="2400" dirty="0">
                <a:latin typeface="ＭＳ ゴシック" panose="020B0609070205080204" pitchFamily="49" charset="-128"/>
                <a:ea typeface="ＭＳ ゴシック" panose="020B0609070205080204" pitchFamily="49" charset="-128"/>
              </a:rPr>
              <a:t>11</a:t>
            </a:r>
            <a:r>
              <a:rPr lang="ja-JP" altLang="en-US" sz="2400" dirty="0">
                <a:latin typeface="ＭＳ ゴシック" panose="020B0609070205080204" pitchFamily="49" charset="-128"/>
                <a:ea typeface="ＭＳ ゴシック" panose="020B0609070205080204" pitchFamily="49" charset="-128"/>
              </a:rPr>
              <a:t>　保安検査の方法を定める告示の一部改正</a:t>
            </a:r>
            <a:endParaRPr kumimoji="1" lang="ja-JP" altLang="en-US" sz="2400" dirty="0"/>
          </a:p>
        </p:txBody>
      </p:sp>
    </p:spTree>
    <p:extLst>
      <p:ext uri="{BB962C8B-B14F-4D97-AF65-F5344CB8AC3E}">
        <p14:creationId xmlns:p14="http://schemas.microsoft.com/office/powerpoint/2010/main" val="27295853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
            <a:extLst>
              <a:ext uri="{FF2B5EF4-FFF2-40B4-BE49-F238E27FC236}">
                <a16:creationId xmlns:a16="http://schemas.microsoft.com/office/drawing/2014/main" id="{361429D7-E702-C5E4-3DF3-459926349E81}"/>
              </a:ext>
            </a:extLst>
          </p:cNvPr>
          <p:cNvSpPr/>
          <p:nvPr/>
        </p:nvSpPr>
        <p:spPr>
          <a:xfrm>
            <a:off x="738331" y="212534"/>
            <a:ext cx="11348374" cy="1041094"/>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１．冷凍保安規則等の一部改正（目検査におけるドローン等の活用）</a:t>
            </a:r>
          </a:p>
        </p:txBody>
      </p:sp>
      <p:sp>
        <p:nvSpPr>
          <p:cNvPr id="5" name="正方形/長方形 4">
            <a:extLst>
              <a:ext uri="{FF2B5EF4-FFF2-40B4-BE49-F238E27FC236}">
                <a16:creationId xmlns:a16="http://schemas.microsoft.com/office/drawing/2014/main" id="{8CF950E0-1070-0DE7-4E0B-7152515016D4}"/>
              </a:ext>
            </a:extLst>
          </p:cNvPr>
          <p:cNvSpPr/>
          <p:nvPr/>
        </p:nvSpPr>
        <p:spPr>
          <a:xfrm>
            <a:off x="738332" y="1586254"/>
            <a:ext cx="5662468"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省令第８２号　令和２年１０月３０日交付・施行</a:t>
            </a:r>
            <a:endParaRPr kumimoji="1" lang="ja-JP" altLang="en-US"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E607EAAD-9988-0D86-04FB-E9B30DDA005E}"/>
              </a:ext>
            </a:extLst>
          </p:cNvPr>
          <p:cNvSpPr txBox="1"/>
          <p:nvPr/>
        </p:nvSpPr>
        <p:spPr>
          <a:xfrm>
            <a:off x="738331" y="2104728"/>
            <a:ext cx="10708294" cy="1127709"/>
          </a:xfrm>
          <a:prstGeom prst="rect">
            <a:avLst/>
          </a:prstGeom>
          <a:solidFill>
            <a:schemeClr val="accent2">
              <a:lumMod val="40000"/>
              <a:lumOff val="60000"/>
            </a:schemeClr>
          </a:solidFill>
          <a:ln w="19050">
            <a:solidFill>
              <a:schemeClr val="accent1">
                <a:shade val="15000"/>
              </a:schemeClr>
            </a:solidFill>
          </a:ln>
        </p:spPr>
        <p:txBody>
          <a:bodyPr wrap="square" rtlCol="0" anchor="ctr" anchorCtr="0">
            <a:noAutofit/>
          </a:bodyPr>
          <a:lstStyle/>
          <a:p>
            <a:r>
              <a:rPr kumimoji="1" lang="ja-JP" altLang="en-US" sz="2000" dirty="0">
                <a:latin typeface="ＭＳ ゴシック" panose="020B0609070205080204" pitchFamily="49" charset="-128"/>
                <a:ea typeface="ＭＳ ゴシック" panose="020B0609070205080204" pitchFamily="49" charset="-128"/>
              </a:rPr>
              <a:t>　完成検査及び保安検査の目視検査でカメラを搭載したドローン等を活用した検査を可能とするため、完成検査の方法及び保安検査の方法が改正された。</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（別途、基本通達も改正）</a:t>
            </a:r>
          </a:p>
        </p:txBody>
      </p:sp>
      <p:sp>
        <p:nvSpPr>
          <p:cNvPr id="7" name="正方形/長方形 6">
            <a:extLst>
              <a:ext uri="{FF2B5EF4-FFF2-40B4-BE49-F238E27FC236}">
                <a16:creationId xmlns:a16="http://schemas.microsoft.com/office/drawing/2014/main" id="{E779E946-CD72-2FF2-E843-AB36B1A081A0}"/>
              </a:ext>
            </a:extLst>
          </p:cNvPr>
          <p:cNvSpPr/>
          <p:nvPr/>
        </p:nvSpPr>
        <p:spPr>
          <a:xfrm>
            <a:off x="738331" y="5410024"/>
            <a:ext cx="5782541"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省令第９２号　令和２年１２月２８日交付・施行</a:t>
            </a:r>
            <a:endParaRPr kumimoji="1" lang="ja-JP" altLang="en-US"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633AE2EC-D366-9D4C-4A7E-9D46C8439836}"/>
              </a:ext>
            </a:extLst>
          </p:cNvPr>
          <p:cNvSpPr txBox="1"/>
          <p:nvPr/>
        </p:nvSpPr>
        <p:spPr>
          <a:xfrm>
            <a:off x="738330" y="5957455"/>
            <a:ext cx="10708293" cy="604852"/>
          </a:xfrm>
          <a:prstGeom prst="rect">
            <a:avLst/>
          </a:prstGeom>
          <a:solidFill>
            <a:schemeClr val="accent2">
              <a:lumMod val="40000"/>
              <a:lumOff val="60000"/>
            </a:schemeClr>
          </a:solidFill>
          <a:ln w="19050">
            <a:solidFill>
              <a:schemeClr val="accent1">
                <a:shade val="15000"/>
              </a:schemeClr>
            </a:solidFill>
          </a:ln>
        </p:spPr>
        <p:txBody>
          <a:bodyPr wrap="square" rtlCol="0" anchor="ctr" anchorCtr="0">
            <a:noAutofit/>
          </a:bodyPr>
          <a:lstStyle/>
          <a:p>
            <a:r>
              <a:rPr kumimoji="1" lang="ja-JP" altLang="en-US" sz="2000" dirty="0">
                <a:latin typeface="ＭＳ ゴシック" panose="020B0609070205080204" pitchFamily="49" charset="-128"/>
                <a:ea typeface="ＭＳ ゴシック" panose="020B0609070205080204" pitchFamily="49" charset="-128"/>
              </a:rPr>
              <a:t>申請等手続きにかかる書面への押印が不要となった。</a:t>
            </a:r>
          </a:p>
        </p:txBody>
      </p:sp>
      <p:sp>
        <p:nvSpPr>
          <p:cNvPr id="2" name="角丸四角形 4">
            <a:extLst>
              <a:ext uri="{FF2B5EF4-FFF2-40B4-BE49-F238E27FC236}">
                <a16:creationId xmlns:a16="http://schemas.microsoft.com/office/drawing/2014/main" id="{33A2940A-E713-6FC5-A09D-F9F7F6891774}"/>
              </a:ext>
            </a:extLst>
          </p:cNvPr>
          <p:cNvSpPr/>
          <p:nvPr/>
        </p:nvSpPr>
        <p:spPr>
          <a:xfrm>
            <a:off x="741853" y="4050396"/>
            <a:ext cx="10708294" cy="1041094"/>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２．押印を求める手続の見直し等のための経済産業省関係省令の </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r>
              <a:rPr lang="en-US" altLang="ja-JP" sz="2800" dirty="0">
                <a:solidFill>
                  <a:schemeClr val="tx1"/>
                </a:solidFill>
                <a:latin typeface="ＭＳ ゴシック" panose="020B0609070205080204" pitchFamily="49" charset="-128"/>
                <a:ea typeface="ＭＳ ゴシック" panose="020B0609070205080204" pitchFamily="49" charset="-128"/>
              </a:rPr>
              <a:t>    </a:t>
            </a:r>
            <a:r>
              <a:rPr kumimoji="1" lang="ja-JP" altLang="en-US" sz="2800" dirty="0">
                <a:solidFill>
                  <a:schemeClr val="tx1"/>
                </a:solidFill>
                <a:latin typeface="ＭＳ ゴシック" panose="020B0609070205080204" pitchFamily="49" charset="-128"/>
                <a:ea typeface="ＭＳ ゴシック" panose="020B0609070205080204" pitchFamily="49" charset="-128"/>
              </a:rPr>
              <a:t>一部を改正</a:t>
            </a:r>
          </a:p>
        </p:txBody>
      </p:sp>
    </p:spTree>
    <p:extLst>
      <p:ext uri="{BB962C8B-B14F-4D97-AF65-F5344CB8AC3E}">
        <p14:creationId xmlns:p14="http://schemas.microsoft.com/office/powerpoint/2010/main" val="3774084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
            <a:extLst>
              <a:ext uri="{FF2B5EF4-FFF2-40B4-BE49-F238E27FC236}">
                <a16:creationId xmlns:a16="http://schemas.microsoft.com/office/drawing/2014/main" id="{0BB7D1C9-7F79-1FCA-BAC1-BC236620324F}"/>
              </a:ext>
            </a:extLst>
          </p:cNvPr>
          <p:cNvSpPr/>
          <p:nvPr/>
        </p:nvSpPr>
        <p:spPr>
          <a:xfrm>
            <a:off x="838201" y="224288"/>
            <a:ext cx="10291618" cy="67164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３．一般高圧ガス保安規則等の一部改正（</a:t>
            </a:r>
            <a:r>
              <a:rPr lang="ja-JP" altLang="en-US" sz="2800" dirty="0">
                <a:solidFill>
                  <a:schemeClr val="tx1"/>
                </a:solidFill>
                <a:latin typeface="ＭＳ ゴシック" panose="020B0609070205080204" pitchFamily="49" charset="-128"/>
                <a:ea typeface="ＭＳ ゴシック" panose="020B0609070205080204" pitchFamily="49" charset="-128"/>
              </a:rPr>
              <a:t>ＣＥ</a:t>
            </a:r>
            <a:r>
              <a:rPr kumimoji="1" lang="ja-JP" altLang="en-US" sz="2800" dirty="0">
                <a:solidFill>
                  <a:schemeClr val="tx1"/>
                </a:solidFill>
                <a:latin typeface="ＭＳ ゴシック" panose="020B0609070205080204" pitchFamily="49" charset="-128"/>
                <a:ea typeface="ＭＳ ゴシック" panose="020B0609070205080204" pitchFamily="49" charset="-128"/>
              </a:rPr>
              <a:t>の定義見直し） </a:t>
            </a:r>
          </a:p>
        </p:txBody>
      </p:sp>
      <p:sp>
        <p:nvSpPr>
          <p:cNvPr id="5" name="正方形/長方形 4">
            <a:extLst>
              <a:ext uri="{FF2B5EF4-FFF2-40B4-BE49-F238E27FC236}">
                <a16:creationId xmlns:a16="http://schemas.microsoft.com/office/drawing/2014/main" id="{810EA0ED-A758-30FB-F931-CFC566B0FC50}"/>
              </a:ext>
            </a:extLst>
          </p:cNvPr>
          <p:cNvSpPr/>
          <p:nvPr/>
        </p:nvSpPr>
        <p:spPr>
          <a:xfrm>
            <a:off x="838200" y="1168848"/>
            <a:ext cx="7207827"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省令第２０号　令和３年３月２９日交付・令和３年４月１日施行</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5B18E719-D027-B8E5-162A-BB31AAC6112E}"/>
              </a:ext>
            </a:extLst>
          </p:cNvPr>
          <p:cNvGraphicFramePr>
            <a:graphicFrameLocks noGrp="1"/>
          </p:cNvGraphicFramePr>
          <p:nvPr/>
        </p:nvGraphicFramePr>
        <p:xfrm>
          <a:off x="838200" y="1631475"/>
          <a:ext cx="10721009" cy="2557086"/>
        </p:xfrm>
        <a:graphic>
          <a:graphicData uri="http://schemas.openxmlformats.org/drawingml/2006/table">
            <a:tbl>
              <a:tblPr/>
              <a:tblGrid>
                <a:gridCol w="854766">
                  <a:extLst>
                    <a:ext uri="{9D8B030D-6E8A-4147-A177-3AD203B41FA5}">
                      <a16:colId xmlns:a16="http://schemas.microsoft.com/office/drawing/2014/main" val="130252882"/>
                    </a:ext>
                  </a:extLst>
                </a:gridCol>
                <a:gridCol w="9866243">
                  <a:extLst>
                    <a:ext uri="{9D8B030D-6E8A-4147-A177-3AD203B41FA5}">
                      <a16:colId xmlns:a16="http://schemas.microsoft.com/office/drawing/2014/main" val="3091787590"/>
                    </a:ext>
                  </a:extLst>
                </a:gridCol>
              </a:tblGrid>
              <a:tr h="677430">
                <a:tc gridSpan="2">
                  <a:txBody>
                    <a:bodyPr/>
                    <a:lstStyle/>
                    <a:p>
                      <a:pPr algn="l">
                        <a:buFont typeface="+mj-lt"/>
                        <a:buNone/>
                      </a:pPr>
                      <a:r>
                        <a:rPr kumimoji="1" lang="ja-JP" altLang="en-US" sz="2000" b="0" i="0" kern="1200" dirty="0">
                          <a:solidFill>
                            <a:schemeClr val="tx1"/>
                          </a:solidFill>
                          <a:effectLst/>
                          <a:latin typeface="ＭＳ ゴシック" panose="020B0609070205080204" pitchFamily="49" charset="-128"/>
                          <a:ea typeface="ＭＳ ゴシック" panose="020B0609070205080204" pitchFamily="49" charset="-128"/>
                          <a:cs typeface="+mn-cs"/>
                        </a:rPr>
                        <a:t>　コールド・エバポレータ（ＣＥ）は、近年、様々な設備構成のものが現れ、法令上の運用に差異が生じている状況に鑑み、定義を明確化された。</a:t>
                      </a:r>
                      <a:endParaRPr kumimoji="1" lang="en-US" altLang="ja-JP" sz="2000" b="0" i="0" kern="1200" dirty="0">
                        <a:solidFill>
                          <a:schemeClr val="tx1"/>
                        </a:solidFill>
                        <a:effectLst/>
                        <a:latin typeface="ＭＳ ゴシック" panose="020B0609070205080204" pitchFamily="49" charset="-128"/>
                        <a:ea typeface="ＭＳ ゴシック" panose="020B0609070205080204" pitchFamily="49" charset="-128"/>
                        <a:cs typeface="+mn-cs"/>
                      </a:endParaRPr>
                    </a:p>
                  </a:txBody>
                  <a:tcPr marL="31350" marR="31350" marT="31350" marB="31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3215324868"/>
                  </a:ext>
                </a:extLst>
              </a:tr>
              <a:tr h="987637">
                <a:tc>
                  <a:txBody>
                    <a:bodyPr/>
                    <a:lstStyle/>
                    <a:p>
                      <a:pPr algn="ctr"/>
                      <a:r>
                        <a:rPr lang="ja-JP" altLang="en-US" sz="1800" dirty="0">
                          <a:effectLst/>
                          <a:latin typeface="ＭＳ ゴシック" panose="020B0609070205080204" pitchFamily="49" charset="-128"/>
                          <a:ea typeface="ＭＳ ゴシック" panose="020B0609070205080204" pitchFamily="49" charset="-128"/>
                        </a:rPr>
                        <a:t>変更後</a:t>
                      </a:r>
                    </a:p>
                  </a:txBody>
                  <a:tcPr marL="31350" marR="31350" marT="31350" marB="31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ja-JP" altLang="en-US" sz="1800" dirty="0">
                          <a:effectLst/>
                          <a:latin typeface="ＭＳ ゴシック" panose="020B0609070205080204" pitchFamily="49" charset="-128"/>
                          <a:ea typeface="ＭＳ ゴシック" panose="020B0609070205080204" pitchFamily="49" charset="-128"/>
                        </a:rPr>
                        <a:t>液化アルゴン、液化炭酸ガス、液化窒素又は液化酸素の加圧蒸発器付低温貯槽（二重殻真空断熱式構造のものに限る。）を有する定置式製造設備（加圧蒸発器付低温貯槽以外の処理設備（一般則にあっては第</a:t>
                      </a:r>
                      <a:r>
                        <a:rPr lang="en-US" altLang="ja-JP" sz="1800" dirty="0">
                          <a:effectLst/>
                          <a:latin typeface="ＭＳ ゴシック" panose="020B0609070205080204" pitchFamily="49" charset="-128"/>
                          <a:ea typeface="ＭＳ ゴシック" panose="020B0609070205080204" pitchFamily="49" charset="-128"/>
                        </a:rPr>
                        <a:t>18</a:t>
                      </a:r>
                      <a:r>
                        <a:rPr lang="ja-JP" altLang="en-US" sz="1800" dirty="0">
                          <a:effectLst/>
                          <a:latin typeface="ＭＳ ゴシック" panose="020B0609070205080204" pitchFamily="49" charset="-128"/>
                          <a:ea typeface="ＭＳ ゴシック" panose="020B0609070205080204" pitchFamily="49" charset="-128"/>
                        </a:rPr>
                        <a:t>号ハ、コンビ則にあっては第</a:t>
                      </a:r>
                      <a:r>
                        <a:rPr lang="en-US" altLang="ja-JP" sz="1800" dirty="0">
                          <a:effectLst/>
                          <a:latin typeface="ＭＳ ゴシック" panose="020B0609070205080204" pitchFamily="49" charset="-128"/>
                          <a:ea typeface="ＭＳ ゴシック" panose="020B0609070205080204" pitchFamily="49" charset="-128"/>
                        </a:rPr>
                        <a:t>19</a:t>
                      </a:r>
                      <a:r>
                        <a:rPr lang="ja-JP" altLang="en-US" sz="1800" dirty="0">
                          <a:effectLst/>
                          <a:latin typeface="ＭＳ ゴシック" panose="020B0609070205080204" pitchFamily="49" charset="-128"/>
                          <a:ea typeface="ＭＳ ゴシック" panose="020B0609070205080204" pitchFamily="49" charset="-128"/>
                        </a:rPr>
                        <a:t>号ハの処理設備</a:t>
                      </a:r>
                      <a:r>
                        <a:rPr lang="en-US" altLang="ja-JP" sz="1800" dirty="0">
                          <a:effectLst/>
                          <a:latin typeface="ＭＳ ゴシック" panose="020B0609070205080204" pitchFamily="49" charset="-128"/>
                          <a:ea typeface="ＭＳ ゴシック" panose="020B0609070205080204" pitchFamily="49" charset="-128"/>
                        </a:rPr>
                        <a:t>※</a:t>
                      </a:r>
                      <a:r>
                        <a:rPr lang="ja-JP" altLang="en-US" sz="1800" dirty="0">
                          <a:effectLst/>
                          <a:latin typeface="ＭＳ ゴシック" panose="020B0609070205080204" pitchFamily="49" charset="-128"/>
                          <a:ea typeface="ＭＳ ゴシック" panose="020B0609070205080204" pitchFamily="49" charset="-128"/>
                        </a:rPr>
                        <a:t>を除く。）を有するものを除く。）　　　　　　　　　　　　　　　　　　　　　　　　　　　　　　</a:t>
                      </a:r>
                      <a:r>
                        <a:rPr lang="en-US" altLang="ja-JP" sz="1800" dirty="0">
                          <a:effectLst/>
                          <a:latin typeface="ＭＳ ゴシック" panose="020B0609070205080204" pitchFamily="49" charset="-128"/>
                          <a:ea typeface="ＭＳ ゴシック" panose="020B0609070205080204" pitchFamily="49" charset="-128"/>
                        </a:rPr>
                        <a:t>※</a:t>
                      </a:r>
                      <a:r>
                        <a:rPr lang="ja-JP" altLang="en-US" sz="1800" dirty="0">
                          <a:effectLst/>
                          <a:latin typeface="ＭＳ ゴシック" panose="020B0609070205080204" pitchFamily="49" charset="-128"/>
                          <a:ea typeface="ＭＳ ゴシック" panose="020B0609070205080204" pitchFamily="49" charset="-128"/>
                        </a:rPr>
                        <a:t>：蒸発器</a:t>
                      </a:r>
                    </a:p>
                  </a:txBody>
                  <a:tcPr marL="31350" marR="31350" marT="31350" marB="31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18959635"/>
                  </a:ext>
                </a:extLst>
              </a:tr>
              <a:tr h="719676">
                <a:tc>
                  <a:txBody>
                    <a:bodyPr/>
                    <a:lstStyle/>
                    <a:p>
                      <a:pPr algn="ctr"/>
                      <a:r>
                        <a:rPr lang="ja-JP" altLang="en-US" sz="1800" dirty="0">
                          <a:effectLst/>
                          <a:latin typeface="ＭＳ ゴシック" panose="020B0609070205080204" pitchFamily="49" charset="-128"/>
                          <a:ea typeface="ＭＳ ゴシック" panose="020B0609070205080204" pitchFamily="49" charset="-128"/>
                        </a:rPr>
                        <a:t>変更前</a:t>
                      </a:r>
                    </a:p>
                  </a:txBody>
                  <a:tcPr marL="31350" marR="31350" marT="31350" marB="31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液化アルゴン、液化炭酸ガス、液化窒素又は液化酸素の貯槽（二重殻真空断熱式構造のものに限る。）に接続された蒸発器により当該液化ガスを気化するための高圧ガス設備</a:t>
                      </a:r>
                      <a:endParaRPr lang="ja-JP" altLang="en-US" sz="1800" dirty="0">
                        <a:effectLst/>
                        <a:latin typeface="ＭＳ ゴシック" panose="020B0609070205080204" pitchFamily="49" charset="-128"/>
                        <a:ea typeface="ＭＳ ゴシック" panose="020B0609070205080204" pitchFamily="49" charset="-128"/>
                      </a:endParaRPr>
                    </a:p>
                  </a:txBody>
                  <a:tcPr marL="31350" marR="31350" marT="31350" marB="31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38569673"/>
                  </a:ext>
                </a:extLst>
              </a:tr>
            </a:tbl>
          </a:graphicData>
        </a:graphic>
      </p:graphicFrame>
      <p:sp>
        <p:nvSpPr>
          <p:cNvPr id="3" name="角丸四角形 5">
            <a:extLst>
              <a:ext uri="{FF2B5EF4-FFF2-40B4-BE49-F238E27FC236}">
                <a16:creationId xmlns:a16="http://schemas.microsoft.com/office/drawing/2014/main" id="{BF599979-AE88-7BFC-8E7E-A7F10ADE1710}"/>
              </a:ext>
            </a:extLst>
          </p:cNvPr>
          <p:cNvSpPr/>
          <p:nvPr/>
        </p:nvSpPr>
        <p:spPr>
          <a:xfrm>
            <a:off x="2035953" y="5013814"/>
            <a:ext cx="521716" cy="913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9CFB90E-6156-62B9-61B8-4F076F501379}"/>
              </a:ext>
            </a:extLst>
          </p:cNvPr>
          <p:cNvCxnSpPr>
            <a:cxnSpLocks/>
          </p:cNvCxnSpPr>
          <p:nvPr/>
        </p:nvCxnSpPr>
        <p:spPr>
          <a:xfrm>
            <a:off x="2429771" y="5917022"/>
            <a:ext cx="0" cy="3238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7D742AFF-D4C5-5D06-9FDB-4ACF05B69FAB}"/>
              </a:ext>
            </a:extLst>
          </p:cNvPr>
          <p:cNvCxnSpPr>
            <a:cxnSpLocks/>
          </p:cNvCxnSpPr>
          <p:nvPr/>
        </p:nvCxnSpPr>
        <p:spPr>
          <a:xfrm>
            <a:off x="2434133" y="6215139"/>
            <a:ext cx="83053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86F68497-F23E-59D6-1EBB-4919FC6C7F52}"/>
              </a:ext>
            </a:extLst>
          </p:cNvPr>
          <p:cNvSpPr/>
          <p:nvPr/>
        </p:nvSpPr>
        <p:spPr>
          <a:xfrm>
            <a:off x="2685314" y="5910845"/>
            <a:ext cx="247650" cy="274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91E3AF18-E926-66B5-D01F-A96170E54279}"/>
              </a:ext>
            </a:extLst>
          </p:cNvPr>
          <p:cNvSpPr/>
          <p:nvPr/>
        </p:nvSpPr>
        <p:spPr>
          <a:xfrm>
            <a:off x="2647760" y="6201469"/>
            <a:ext cx="314817" cy="2506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2EA4CCEF-72CB-3C87-C6F7-614D634B5EBE}"/>
              </a:ext>
            </a:extLst>
          </p:cNvPr>
          <p:cNvCxnSpPr>
            <a:cxnSpLocks/>
          </p:cNvCxnSpPr>
          <p:nvPr/>
        </p:nvCxnSpPr>
        <p:spPr>
          <a:xfrm flipV="1">
            <a:off x="4120526" y="6326769"/>
            <a:ext cx="381624" cy="72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1D3DF20-3A30-AD7E-55CE-4665CB3B5F32}"/>
              </a:ext>
            </a:extLst>
          </p:cNvPr>
          <p:cNvCxnSpPr>
            <a:cxnSpLocks/>
          </p:cNvCxnSpPr>
          <p:nvPr/>
        </p:nvCxnSpPr>
        <p:spPr>
          <a:xfrm>
            <a:off x="2209366" y="5901986"/>
            <a:ext cx="18029" cy="3536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B3BD5CF-9362-BDFA-81A2-CB65D3AC7609}"/>
              </a:ext>
            </a:extLst>
          </p:cNvPr>
          <p:cNvCxnSpPr>
            <a:cxnSpLocks/>
          </p:cNvCxnSpPr>
          <p:nvPr/>
        </p:nvCxnSpPr>
        <p:spPr>
          <a:xfrm flipV="1">
            <a:off x="1908568" y="6240836"/>
            <a:ext cx="297180" cy="17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5A5D843-202F-0B61-F1DB-9DAB8D3A48A4}"/>
              </a:ext>
            </a:extLst>
          </p:cNvPr>
          <p:cNvCxnSpPr>
            <a:cxnSpLocks/>
          </p:cNvCxnSpPr>
          <p:nvPr/>
        </p:nvCxnSpPr>
        <p:spPr>
          <a:xfrm>
            <a:off x="1046456" y="6206112"/>
            <a:ext cx="105609" cy="1950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228D602-85F5-23FC-245D-FB3316E2011A}"/>
              </a:ext>
            </a:extLst>
          </p:cNvPr>
          <p:cNvCxnSpPr>
            <a:cxnSpLocks/>
          </p:cNvCxnSpPr>
          <p:nvPr/>
        </p:nvCxnSpPr>
        <p:spPr>
          <a:xfrm flipV="1">
            <a:off x="1178468" y="6037967"/>
            <a:ext cx="98750" cy="3632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FF46AAA-384D-EBFF-9366-1E88CCA36CFB}"/>
              </a:ext>
            </a:extLst>
          </p:cNvPr>
          <p:cNvCxnSpPr>
            <a:cxnSpLocks/>
          </p:cNvCxnSpPr>
          <p:nvPr/>
        </p:nvCxnSpPr>
        <p:spPr>
          <a:xfrm>
            <a:off x="1259004" y="6048356"/>
            <a:ext cx="169690" cy="31769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853DA6F-0D19-4399-19E3-51860BE92A0B}"/>
              </a:ext>
            </a:extLst>
          </p:cNvPr>
          <p:cNvCxnSpPr>
            <a:cxnSpLocks/>
          </p:cNvCxnSpPr>
          <p:nvPr/>
        </p:nvCxnSpPr>
        <p:spPr>
          <a:xfrm flipV="1">
            <a:off x="1432403" y="6049937"/>
            <a:ext cx="122140" cy="2934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93FBD84-6D95-F7B7-0459-9B52BD8CF66C}"/>
              </a:ext>
            </a:extLst>
          </p:cNvPr>
          <p:cNvCxnSpPr>
            <a:cxnSpLocks/>
          </p:cNvCxnSpPr>
          <p:nvPr/>
        </p:nvCxnSpPr>
        <p:spPr>
          <a:xfrm>
            <a:off x="1550758" y="6037967"/>
            <a:ext cx="121669" cy="3053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4B37365-B185-C28D-E18C-7746447FE58F}"/>
              </a:ext>
            </a:extLst>
          </p:cNvPr>
          <p:cNvCxnSpPr>
            <a:cxnSpLocks/>
          </p:cNvCxnSpPr>
          <p:nvPr/>
        </p:nvCxnSpPr>
        <p:spPr>
          <a:xfrm flipV="1">
            <a:off x="1680935" y="6054324"/>
            <a:ext cx="148129" cy="31330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DFF42B1-2350-E043-4C18-2D5D39B64C1C}"/>
              </a:ext>
            </a:extLst>
          </p:cNvPr>
          <p:cNvCxnSpPr>
            <a:cxnSpLocks/>
          </p:cNvCxnSpPr>
          <p:nvPr/>
        </p:nvCxnSpPr>
        <p:spPr>
          <a:xfrm>
            <a:off x="1817861" y="6037967"/>
            <a:ext cx="101104" cy="2425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995C4C2-A318-9424-0E4B-F075151B92B7}"/>
              </a:ext>
            </a:extLst>
          </p:cNvPr>
          <p:cNvCxnSpPr>
            <a:cxnSpLocks/>
          </p:cNvCxnSpPr>
          <p:nvPr/>
        </p:nvCxnSpPr>
        <p:spPr>
          <a:xfrm flipH="1" flipV="1">
            <a:off x="1033533" y="4831339"/>
            <a:ext cx="3440" cy="13851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C8E352B-75C7-C889-C240-BD60B49F42E9}"/>
              </a:ext>
            </a:extLst>
          </p:cNvPr>
          <p:cNvCxnSpPr>
            <a:cxnSpLocks/>
          </p:cNvCxnSpPr>
          <p:nvPr/>
        </p:nvCxnSpPr>
        <p:spPr>
          <a:xfrm>
            <a:off x="994861" y="4810944"/>
            <a:ext cx="116478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05C5F8F-7AA4-A767-ACBE-B690ED929208}"/>
              </a:ext>
            </a:extLst>
          </p:cNvPr>
          <p:cNvCxnSpPr>
            <a:cxnSpLocks/>
          </p:cNvCxnSpPr>
          <p:nvPr/>
        </p:nvCxnSpPr>
        <p:spPr>
          <a:xfrm>
            <a:off x="2155898" y="4777336"/>
            <a:ext cx="0" cy="2364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角丸四角形 67">
            <a:extLst>
              <a:ext uri="{FF2B5EF4-FFF2-40B4-BE49-F238E27FC236}">
                <a16:creationId xmlns:a16="http://schemas.microsoft.com/office/drawing/2014/main" id="{76FC5087-930B-3D81-ECD8-0F2557E5EB8C}"/>
              </a:ext>
            </a:extLst>
          </p:cNvPr>
          <p:cNvSpPr/>
          <p:nvPr/>
        </p:nvSpPr>
        <p:spPr>
          <a:xfrm>
            <a:off x="7137262" y="4688249"/>
            <a:ext cx="621292" cy="1048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90ED1A85-51FE-84BB-0FB1-9A3A2EB8F3B9}"/>
              </a:ext>
            </a:extLst>
          </p:cNvPr>
          <p:cNvCxnSpPr>
            <a:cxnSpLocks/>
          </p:cNvCxnSpPr>
          <p:nvPr/>
        </p:nvCxnSpPr>
        <p:spPr>
          <a:xfrm>
            <a:off x="7536881" y="5736579"/>
            <a:ext cx="0" cy="2986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C2DBF32-268C-E9E8-0287-43E8FA7DCAFC}"/>
              </a:ext>
            </a:extLst>
          </p:cNvPr>
          <p:cNvCxnSpPr>
            <a:cxnSpLocks/>
          </p:cNvCxnSpPr>
          <p:nvPr/>
        </p:nvCxnSpPr>
        <p:spPr>
          <a:xfrm>
            <a:off x="7493413" y="6017351"/>
            <a:ext cx="1264228"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04F3F2E5-FBE3-14CD-23E6-D1A75BAE6AAC}"/>
              </a:ext>
            </a:extLst>
          </p:cNvPr>
          <p:cNvCxnSpPr>
            <a:cxnSpLocks/>
          </p:cNvCxnSpPr>
          <p:nvPr/>
        </p:nvCxnSpPr>
        <p:spPr>
          <a:xfrm>
            <a:off x="8771311" y="5992997"/>
            <a:ext cx="100697" cy="2269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B201947-3580-6D6E-7E2F-141A65153992}"/>
              </a:ext>
            </a:extLst>
          </p:cNvPr>
          <p:cNvCxnSpPr>
            <a:cxnSpLocks/>
          </p:cNvCxnSpPr>
          <p:nvPr/>
        </p:nvCxnSpPr>
        <p:spPr>
          <a:xfrm flipV="1">
            <a:off x="8862531" y="5871716"/>
            <a:ext cx="136006" cy="3482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3249BBA-3594-8E39-7E54-B06FE3DFAAA5}"/>
              </a:ext>
            </a:extLst>
          </p:cNvPr>
          <p:cNvCxnSpPr>
            <a:cxnSpLocks/>
          </p:cNvCxnSpPr>
          <p:nvPr/>
        </p:nvCxnSpPr>
        <p:spPr>
          <a:xfrm>
            <a:off x="8992467" y="5892982"/>
            <a:ext cx="162167" cy="3147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BE7DC-7CD3-8549-6DB0-879028AEF3EB}"/>
              </a:ext>
            </a:extLst>
          </p:cNvPr>
          <p:cNvCxnSpPr>
            <a:cxnSpLocks/>
          </p:cNvCxnSpPr>
          <p:nvPr/>
        </p:nvCxnSpPr>
        <p:spPr>
          <a:xfrm flipV="1">
            <a:off x="9161670" y="5902356"/>
            <a:ext cx="102240" cy="2974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71EF985-E3DB-36CB-535D-7FA632FD1AFF}"/>
              </a:ext>
            </a:extLst>
          </p:cNvPr>
          <p:cNvCxnSpPr>
            <a:cxnSpLocks/>
          </p:cNvCxnSpPr>
          <p:nvPr/>
        </p:nvCxnSpPr>
        <p:spPr>
          <a:xfrm>
            <a:off x="9259524" y="5879290"/>
            <a:ext cx="221838" cy="3530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E5902F8-9427-026C-A6E2-A4B98C8A8D77}"/>
              </a:ext>
            </a:extLst>
          </p:cNvPr>
          <p:cNvCxnSpPr>
            <a:cxnSpLocks/>
          </p:cNvCxnSpPr>
          <p:nvPr/>
        </p:nvCxnSpPr>
        <p:spPr>
          <a:xfrm flipV="1">
            <a:off x="9481362" y="5871716"/>
            <a:ext cx="97854" cy="3280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237C550-9805-3E07-0C77-B62083440E76}"/>
              </a:ext>
            </a:extLst>
          </p:cNvPr>
          <p:cNvCxnSpPr>
            <a:cxnSpLocks/>
          </p:cNvCxnSpPr>
          <p:nvPr/>
        </p:nvCxnSpPr>
        <p:spPr>
          <a:xfrm>
            <a:off x="9553572" y="5871716"/>
            <a:ext cx="154188" cy="2425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A852496C-2671-E909-8045-7E2D4A0B528E}"/>
              </a:ext>
            </a:extLst>
          </p:cNvPr>
          <p:cNvCxnSpPr>
            <a:cxnSpLocks/>
          </p:cNvCxnSpPr>
          <p:nvPr/>
        </p:nvCxnSpPr>
        <p:spPr>
          <a:xfrm flipV="1">
            <a:off x="9715378" y="6106852"/>
            <a:ext cx="431929" cy="74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0CC75DE-9BD4-3173-44FD-53D8A13D338E}"/>
              </a:ext>
            </a:extLst>
          </p:cNvPr>
          <p:cNvCxnSpPr>
            <a:cxnSpLocks/>
          </p:cNvCxnSpPr>
          <p:nvPr/>
        </p:nvCxnSpPr>
        <p:spPr>
          <a:xfrm>
            <a:off x="3275335" y="6255591"/>
            <a:ext cx="61410" cy="1455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CEF2C4E-79FF-81ED-798F-4793BACAA8A0}"/>
              </a:ext>
            </a:extLst>
          </p:cNvPr>
          <p:cNvCxnSpPr>
            <a:cxnSpLocks/>
          </p:cNvCxnSpPr>
          <p:nvPr/>
        </p:nvCxnSpPr>
        <p:spPr>
          <a:xfrm flipV="1">
            <a:off x="3360488" y="6059233"/>
            <a:ext cx="84914" cy="3632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5E86413-C720-04F7-04E0-592202A9F660}"/>
              </a:ext>
            </a:extLst>
          </p:cNvPr>
          <p:cNvCxnSpPr>
            <a:cxnSpLocks/>
          </p:cNvCxnSpPr>
          <p:nvPr/>
        </p:nvCxnSpPr>
        <p:spPr>
          <a:xfrm>
            <a:off x="3441382" y="6056294"/>
            <a:ext cx="169690" cy="31769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D43C4C1-0619-77E5-A251-15086467FD94}"/>
              </a:ext>
            </a:extLst>
          </p:cNvPr>
          <p:cNvCxnSpPr>
            <a:cxnSpLocks/>
          </p:cNvCxnSpPr>
          <p:nvPr/>
        </p:nvCxnSpPr>
        <p:spPr>
          <a:xfrm flipV="1">
            <a:off x="3649954" y="6068607"/>
            <a:ext cx="114646" cy="31769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E63866D-2EB8-575E-AD96-B0F261CAC3CB}"/>
              </a:ext>
            </a:extLst>
          </p:cNvPr>
          <p:cNvCxnSpPr>
            <a:cxnSpLocks/>
          </p:cNvCxnSpPr>
          <p:nvPr/>
        </p:nvCxnSpPr>
        <p:spPr>
          <a:xfrm>
            <a:off x="3759201" y="6070469"/>
            <a:ext cx="146584" cy="3280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16D0C48-C540-9289-199D-DDE443931808}"/>
              </a:ext>
            </a:extLst>
          </p:cNvPr>
          <p:cNvCxnSpPr>
            <a:cxnSpLocks/>
          </p:cNvCxnSpPr>
          <p:nvPr/>
        </p:nvCxnSpPr>
        <p:spPr>
          <a:xfrm flipV="1">
            <a:off x="3911665" y="6056294"/>
            <a:ext cx="142249" cy="32994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69809F4-247B-79BF-1541-155172DAB21A}"/>
              </a:ext>
            </a:extLst>
          </p:cNvPr>
          <p:cNvCxnSpPr>
            <a:cxnSpLocks/>
          </p:cNvCxnSpPr>
          <p:nvPr/>
        </p:nvCxnSpPr>
        <p:spPr>
          <a:xfrm>
            <a:off x="4038469" y="6059401"/>
            <a:ext cx="80358" cy="2744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99F36EAF-E992-5967-4F54-0359B1493FDB}"/>
              </a:ext>
            </a:extLst>
          </p:cNvPr>
          <p:cNvSpPr txBox="1"/>
          <p:nvPr/>
        </p:nvSpPr>
        <p:spPr>
          <a:xfrm>
            <a:off x="7137262" y="6174700"/>
            <a:ext cx="3885509" cy="584775"/>
          </a:xfrm>
          <a:prstGeom prst="rect">
            <a:avLst/>
          </a:prstGeom>
          <a:noFill/>
        </p:spPr>
        <p:txBody>
          <a:bodyPr wrap="square">
            <a:spAutoFit/>
          </a:bodyPr>
          <a:lstStyle/>
          <a:p>
            <a:r>
              <a:rPr kumimoji="1" lang="ja-JP" altLang="en-US" sz="1600" dirty="0"/>
              <a:t>加圧蒸発器付低温貯槽を有しない設備</a:t>
            </a:r>
            <a:endParaRPr kumimoji="1" lang="en-US" altLang="ja-JP" sz="1600" dirty="0"/>
          </a:p>
          <a:p>
            <a:r>
              <a:rPr kumimoji="1" lang="ja-JP" altLang="en-US" sz="1600" dirty="0"/>
              <a:t>（加圧器のない液化炭酸ガス貯槽）</a:t>
            </a:r>
            <a:endParaRPr lang="ja-JP" altLang="en-US" sz="1600" dirty="0"/>
          </a:p>
        </p:txBody>
      </p:sp>
      <p:sp>
        <p:nvSpPr>
          <p:cNvPr id="45" name="正方形/長方形 44">
            <a:extLst>
              <a:ext uri="{FF2B5EF4-FFF2-40B4-BE49-F238E27FC236}">
                <a16:creationId xmlns:a16="http://schemas.microsoft.com/office/drawing/2014/main" id="{F89B0ACC-713B-1A92-7B91-120ED38904F5}"/>
              </a:ext>
            </a:extLst>
          </p:cNvPr>
          <p:cNvSpPr/>
          <p:nvPr/>
        </p:nvSpPr>
        <p:spPr>
          <a:xfrm>
            <a:off x="838200" y="4338619"/>
            <a:ext cx="10721009" cy="2423354"/>
          </a:xfrm>
          <a:prstGeom prst="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8A36EE3D-5312-D51D-8620-EE329B32AAAC}"/>
              </a:ext>
            </a:extLst>
          </p:cNvPr>
          <p:cNvSpPr txBox="1"/>
          <p:nvPr/>
        </p:nvSpPr>
        <p:spPr>
          <a:xfrm>
            <a:off x="963435" y="6400856"/>
            <a:ext cx="3771930" cy="338554"/>
          </a:xfrm>
          <a:prstGeom prst="rect">
            <a:avLst/>
          </a:prstGeom>
          <a:noFill/>
        </p:spPr>
        <p:txBody>
          <a:bodyPr wrap="square">
            <a:spAutoFit/>
          </a:bodyPr>
          <a:lstStyle/>
          <a:p>
            <a:r>
              <a:rPr kumimoji="1" lang="ja-JP" altLang="en-US" sz="1600" dirty="0">
                <a:latin typeface="ＭＳ ゴシック" panose="020B0609070205080204" pitchFamily="49" charset="-128"/>
                <a:ea typeface="ＭＳ ゴシック" panose="020B0609070205080204" pitchFamily="49" charset="-128"/>
              </a:rPr>
              <a:t>ポンプを有する製造設備（充填設備）</a:t>
            </a:r>
            <a:endParaRPr kumimoji="1" lang="en-US" altLang="ja-JP" sz="1600" dirty="0">
              <a:latin typeface="ＭＳ ゴシック" panose="020B0609070205080204" pitchFamily="49" charset="-128"/>
              <a:ea typeface="ＭＳ ゴシック" panose="020B0609070205080204" pitchFamily="49" charset="-128"/>
            </a:endParaRPr>
          </a:p>
        </p:txBody>
      </p:sp>
      <p:sp>
        <p:nvSpPr>
          <p:cNvPr id="47" name="正方形/長方形 46">
            <a:extLst>
              <a:ext uri="{FF2B5EF4-FFF2-40B4-BE49-F238E27FC236}">
                <a16:creationId xmlns:a16="http://schemas.microsoft.com/office/drawing/2014/main" id="{4F6DB39E-7363-C1C4-9F9D-3CB1808FA332}"/>
              </a:ext>
            </a:extLst>
          </p:cNvPr>
          <p:cNvSpPr/>
          <p:nvPr/>
        </p:nvSpPr>
        <p:spPr>
          <a:xfrm>
            <a:off x="3905785" y="4426000"/>
            <a:ext cx="2863272" cy="3707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ＣＥとならない設備の例</a:t>
            </a:r>
          </a:p>
        </p:txBody>
      </p:sp>
    </p:spTree>
    <p:extLst>
      <p:ext uri="{BB962C8B-B14F-4D97-AF65-F5344CB8AC3E}">
        <p14:creationId xmlns:p14="http://schemas.microsoft.com/office/powerpoint/2010/main" val="54257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
            <a:extLst>
              <a:ext uri="{FF2B5EF4-FFF2-40B4-BE49-F238E27FC236}">
                <a16:creationId xmlns:a16="http://schemas.microsoft.com/office/drawing/2014/main" id="{0BB7D1C9-7F79-1FCA-BAC1-BC236620324F}"/>
              </a:ext>
            </a:extLst>
          </p:cNvPr>
          <p:cNvSpPr/>
          <p:nvPr/>
        </p:nvSpPr>
        <p:spPr>
          <a:xfrm>
            <a:off x="800099" y="224288"/>
            <a:ext cx="10591800" cy="62019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ＭＳ ゴシック" panose="020B0609070205080204" pitchFamily="49" charset="-128"/>
                <a:ea typeface="ＭＳ ゴシック" panose="020B0609070205080204" pitchFamily="49" charset="-128"/>
              </a:rPr>
              <a:t>４</a:t>
            </a:r>
            <a:r>
              <a:rPr kumimoji="1" lang="ja-JP" altLang="en-US" sz="2800" dirty="0">
                <a:solidFill>
                  <a:schemeClr val="tx1"/>
                </a:solidFill>
                <a:latin typeface="ＭＳ ゴシック" panose="020B0609070205080204" pitchFamily="49" charset="-128"/>
                <a:ea typeface="ＭＳ ゴシック" panose="020B0609070205080204" pitchFamily="49" charset="-128"/>
              </a:rPr>
              <a:t>．容器保安規則等の一部改正（特定不活性ガスの性能規定化）</a:t>
            </a:r>
          </a:p>
        </p:txBody>
      </p:sp>
      <p:sp>
        <p:nvSpPr>
          <p:cNvPr id="5" name="正方形/長方形 4">
            <a:extLst>
              <a:ext uri="{FF2B5EF4-FFF2-40B4-BE49-F238E27FC236}">
                <a16:creationId xmlns:a16="http://schemas.microsoft.com/office/drawing/2014/main" id="{810EA0ED-A758-30FB-F931-CFC566B0FC50}"/>
              </a:ext>
            </a:extLst>
          </p:cNvPr>
          <p:cNvSpPr/>
          <p:nvPr/>
        </p:nvSpPr>
        <p:spPr>
          <a:xfrm>
            <a:off x="800100" y="1115199"/>
            <a:ext cx="5188070"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省令第４４号　令和３年４月２３日交付・施行</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C73EF185-268B-DE6F-5B0E-1E0AC759994B}"/>
              </a:ext>
            </a:extLst>
          </p:cNvPr>
          <p:cNvSpPr txBox="1"/>
          <p:nvPr/>
        </p:nvSpPr>
        <p:spPr>
          <a:xfrm>
            <a:off x="800100" y="1587782"/>
            <a:ext cx="10591800" cy="1453350"/>
          </a:xfrm>
          <a:prstGeom prst="rect">
            <a:avLst/>
          </a:prstGeom>
          <a:noFill/>
          <a:ln w="19050">
            <a:solidFill>
              <a:schemeClr val="accent1">
                <a:shade val="15000"/>
              </a:schemeClr>
            </a:solidFill>
          </a:ln>
        </p:spPr>
        <p:txBody>
          <a:bodyPr wrap="square" rtlCol="0" anchor="ctr" anchorCtr="0">
            <a:noAutofit/>
          </a:bodyPr>
          <a:lstStyle/>
          <a:p>
            <a:r>
              <a:rPr kumimoji="1" lang="ja-JP" altLang="en-US" sz="2000" dirty="0">
                <a:latin typeface="ＭＳ ゴシック" panose="020B0609070205080204" pitchFamily="49" charset="-128"/>
                <a:ea typeface="ＭＳ ゴシック" panose="020B0609070205080204" pitchFamily="49" charset="-128"/>
              </a:rPr>
              <a:t>高圧ガス保安法令で規定されている特定不活性ガスについて、今後も地球温暖化係数の低いフルオロカーボンが新たに開発・使用されていくことが想定されるため、諸外国で既に使用されている定量的な判定方法を参考として、掲名による規定から定量的な判定方法による規定（性能規定）に改められた。</a:t>
            </a:r>
          </a:p>
        </p:txBody>
      </p:sp>
      <p:graphicFrame>
        <p:nvGraphicFramePr>
          <p:cNvPr id="10" name="表 9">
            <a:extLst>
              <a:ext uri="{FF2B5EF4-FFF2-40B4-BE49-F238E27FC236}">
                <a16:creationId xmlns:a16="http://schemas.microsoft.com/office/drawing/2014/main" id="{1CEFC80E-92E4-D13C-C592-FF4D2B32711E}"/>
              </a:ext>
            </a:extLst>
          </p:cNvPr>
          <p:cNvGraphicFramePr>
            <a:graphicFrameLocks noGrp="1"/>
          </p:cNvGraphicFramePr>
          <p:nvPr/>
        </p:nvGraphicFramePr>
        <p:xfrm>
          <a:off x="800100" y="3558289"/>
          <a:ext cx="10591800" cy="3087947"/>
        </p:xfrm>
        <a:graphic>
          <a:graphicData uri="http://schemas.openxmlformats.org/drawingml/2006/table">
            <a:tbl>
              <a:tblPr firstRow="1" bandRow="1">
                <a:tableStyleId>{5940675A-B579-460E-94D1-54222C63F5DA}</a:tableStyleId>
              </a:tblPr>
              <a:tblGrid>
                <a:gridCol w="5248275">
                  <a:extLst>
                    <a:ext uri="{9D8B030D-6E8A-4147-A177-3AD203B41FA5}">
                      <a16:colId xmlns:a16="http://schemas.microsoft.com/office/drawing/2014/main" val="714658913"/>
                    </a:ext>
                  </a:extLst>
                </a:gridCol>
                <a:gridCol w="5343525">
                  <a:extLst>
                    <a:ext uri="{9D8B030D-6E8A-4147-A177-3AD203B41FA5}">
                      <a16:colId xmlns:a16="http://schemas.microsoft.com/office/drawing/2014/main" val="1090249103"/>
                    </a:ext>
                  </a:extLst>
                </a:gridCol>
              </a:tblGrid>
              <a:tr h="433911">
                <a:tc>
                  <a:txBody>
                    <a:bodyPr/>
                    <a:lstStyle/>
                    <a:p>
                      <a:r>
                        <a:rPr kumimoji="1" lang="ja-JP" altLang="en-US" sz="1600" dirty="0">
                          <a:latin typeface="ＭＳ ゴシック" panose="020B0609070205080204" pitchFamily="49" charset="-128"/>
                          <a:ea typeface="ＭＳ ゴシック" panose="020B0609070205080204" pitchFamily="49" charset="-128"/>
                        </a:rPr>
                        <a:t>改　正　後</a:t>
                      </a:r>
                    </a:p>
                  </a:txBody>
                  <a:tcPr anchor="ctr" anchorCtr="1">
                    <a:solidFill>
                      <a:schemeClr val="accent2">
                        <a:lumMod val="20000"/>
                        <a:lumOff val="80000"/>
                      </a:schemeClr>
                    </a:solidFill>
                  </a:tcPr>
                </a:tc>
                <a:tc>
                  <a:txBody>
                    <a:bodyPr/>
                    <a:lstStyle/>
                    <a:p>
                      <a:r>
                        <a:rPr kumimoji="1" lang="ja-JP" altLang="en-US" sz="1600" dirty="0">
                          <a:latin typeface="ＭＳ ゴシック" panose="020B0609070205080204" pitchFamily="49" charset="-128"/>
                          <a:ea typeface="ＭＳ ゴシック" panose="020B0609070205080204" pitchFamily="49" charset="-128"/>
                        </a:rPr>
                        <a:t>改　正　前</a:t>
                      </a:r>
                    </a:p>
                  </a:txBody>
                  <a:tcPr anchor="ctr" anchorCtr="1">
                    <a:solidFill>
                      <a:schemeClr val="accent2">
                        <a:lumMod val="20000"/>
                        <a:lumOff val="80000"/>
                      </a:schemeClr>
                    </a:solidFill>
                  </a:tcPr>
                </a:tc>
                <a:extLst>
                  <a:ext uri="{0D108BD9-81ED-4DB2-BD59-A6C34878D82A}">
                    <a16:rowId xmlns:a16="http://schemas.microsoft.com/office/drawing/2014/main" val="521701523"/>
                  </a:ext>
                </a:extLst>
              </a:tr>
              <a:tr h="2654036">
                <a:tc>
                  <a:txBody>
                    <a:bodyPr/>
                    <a:lstStyle/>
                    <a:p>
                      <a:r>
                        <a:rPr kumimoji="1" lang="ja-JP" altLang="en-US" sz="1600" dirty="0">
                          <a:latin typeface="ＭＳ ゴシック" panose="020B0609070205080204" pitchFamily="49" charset="-128"/>
                          <a:ea typeface="ＭＳ ゴシック" panose="020B0609070205080204" pitchFamily="49" charset="-128"/>
                        </a:rPr>
                        <a:t>（用語の定義）</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第二条　この規則において次の各号に掲げる用語の意　</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義は、それぞれ当該各号に定めるところによる。</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略　）</a:t>
                      </a:r>
                      <a:endParaRPr kumimoji="1" lang="en-US" altLang="ja-JP" sz="1600" dirty="0">
                        <a:latin typeface="ＭＳ ゴシック" panose="020B0609070205080204" pitchFamily="49" charset="-128"/>
                        <a:ea typeface="ＭＳ ゴシック" panose="020B0609070205080204" pitchFamily="49" charset="-128"/>
                      </a:endParaRPr>
                    </a:p>
                    <a:p>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四の二　特定不活性ガス　不活性ガスのうち、</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フル</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ロカーボンであって、温度６０度、圧力零パスカ</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ルにおいて着火したときに火炎伝ぱを発生させる</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もの。</a:t>
                      </a:r>
                    </a:p>
                  </a:txBody>
                  <a:tcPr/>
                </a:tc>
                <a:tc>
                  <a:txBody>
                    <a:bodyPr/>
                    <a:lstStyle/>
                    <a:p>
                      <a:r>
                        <a:rPr kumimoji="1" lang="ja-JP" altLang="en-US" sz="1600" dirty="0">
                          <a:latin typeface="ＭＳ ゴシック" panose="020B0609070205080204" pitchFamily="49" charset="-128"/>
                          <a:ea typeface="ＭＳ ゴシック" panose="020B0609070205080204" pitchFamily="49" charset="-128"/>
                        </a:rPr>
                        <a:t>（用語の定義）</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第二条　この規則において次の各号に掲げる用語の意　</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義は、それぞれ当該各号に定めるところによる。</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略　）</a:t>
                      </a:r>
                      <a:endParaRPr kumimoji="1" lang="en-US" altLang="ja-JP" sz="1600" dirty="0">
                        <a:latin typeface="ＭＳ ゴシック" panose="020B0609070205080204" pitchFamily="49" charset="-128"/>
                        <a:ea typeface="ＭＳ ゴシック" panose="020B0609070205080204" pitchFamily="49" charset="-128"/>
                      </a:endParaRPr>
                    </a:p>
                    <a:p>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四の二　特定不活性ガス　不活性ガスのうち、</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次に</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掲げるもの。</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イ　フルオロオレフィン１２３４ｙｆ</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ロ　フルオロオレフィン１２３４ｚｅ</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ハ　フルオロオレフィン３２</a:t>
                      </a:r>
                    </a:p>
                  </a:txBody>
                  <a:tcPr/>
                </a:tc>
                <a:extLst>
                  <a:ext uri="{0D108BD9-81ED-4DB2-BD59-A6C34878D82A}">
                    <a16:rowId xmlns:a16="http://schemas.microsoft.com/office/drawing/2014/main" val="1288327995"/>
                  </a:ext>
                </a:extLst>
              </a:tr>
            </a:tbl>
          </a:graphicData>
        </a:graphic>
      </p:graphicFrame>
      <p:sp>
        <p:nvSpPr>
          <p:cNvPr id="11" name="正方形/長方形 10">
            <a:extLst>
              <a:ext uri="{FF2B5EF4-FFF2-40B4-BE49-F238E27FC236}">
                <a16:creationId xmlns:a16="http://schemas.microsoft.com/office/drawing/2014/main" id="{A389060C-8F24-3BD3-901E-80FBDF2D0221}"/>
              </a:ext>
            </a:extLst>
          </p:cNvPr>
          <p:cNvSpPr/>
          <p:nvPr/>
        </p:nvSpPr>
        <p:spPr>
          <a:xfrm>
            <a:off x="522341" y="3168457"/>
            <a:ext cx="3038475" cy="352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（一般高圧ガス保安規則）</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359835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9A4D-C913-4FFF-BA5D-35430EBF399D}"/>
            </a:ext>
          </a:extLst>
        </p:cNvPr>
        <p:cNvGrpSpPr/>
        <p:nvPr/>
      </p:nvGrpSpPr>
      <p:grpSpPr>
        <a:xfrm>
          <a:off x="0" y="0"/>
          <a:ext cx="0" cy="0"/>
          <a:chOff x="0" y="0"/>
          <a:chExt cx="0" cy="0"/>
        </a:xfrm>
      </p:grpSpPr>
      <p:sp>
        <p:nvSpPr>
          <p:cNvPr id="4" name="角丸四角形 4">
            <a:extLst>
              <a:ext uri="{FF2B5EF4-FFF2-40B4-BE49-F238E27FC236}">
                <a16:creationId xmlns:a16="http://schemas.microsoft.com/office/drawing/2014/main" id="{F80AA0FE-2959-A449-7379-83A8F8A39689}"/>
              </a:ext>
            </a:extLst>
          </p:cNvPr>
          <p:cNvSpPr/>
          <p:nvPr/>
        </p:nvSpPr>
        <p:spPr>
          <a:xfrm>
            <a:off x="705654" y="265162"/>
            <a:ext cx="10257910" cy="62019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ＭＳ ゴシック" panose="020B0609070205080204" pitchFamily="49" charset="-128"/>
                <a:ea typeface="ＭＳ ゴシック" panose="020B0609070205080204" pitchFamily="49" charset="-128"/>
              </a:rPr>
              <a:t>５</a:t>
            </a:r>
            <a:r>
              <a:rPr kumimoji="1" lang="ja-JP" altLang="en-US" sz="2800" dirty="0">
                <a:solidFill>
                  <a:schemeClr val="tx1"/>
                </a:solidFill>
                <a:latin typeface="ＭＳ ゴシック" panose="020B0609070205080204" pitchFamily="49" charset="-128"/>
                <a:ea typeface="ＭＳ ゴシック" panose="020B0609070205080204" pitchFamily="49" charset="-128"/>
              </a:rPr>
              <a:t>．容器保安規則等の一部改正（刻印・表示方法合理化等）</a:t>
            </a:r>
          </a:p>
        </p:txBody>
      </p:sp>
      <p:sp>
        <p:nvSpPr>
          <p:cNvPr id="5" name="正方形/長方形 4">
            <a:extLst>
              <a:ext uri="{FF2B5EF4-FFF2-40B4-BE49-F238E27FC236}">
                <a16:creationId xmlns:a16="http://schemas.microsoft.com/office/drawing/2014/main" id="{BCF91C89-8189-3151-FE8C-443FD11E3056}"/>
              </a:ext>
            </a:extLst>
          </p:cNvPr>
          <p:cNvSpPr/>
          <p:nvPr/>
        </p:nvSpPr>
        <p:spPr>
          <a:xfrm>
            <a:off x="705654" y="1189856"/>
            <a:ext cx="5055067"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省令第４８号　令和３年５月１８日交付・施行　</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57BB2308-F3B1-6F05-0D3A-4E2AA52EB939}"/>
              </a:ext>
            </a:extLst>
          </p:cNvPr>
          <p:cNvSpPr txBox="1"/>
          <p:nvPr/>
        </p:nvSpPr>
        <p:spPr>
          <a:xfrm>
            <a:off x="705654" y="1587782"/>
            <a:ext cx="10838244" cy="864473"/>
          </a:xfrm>
          <a:prstGeom prst="rect">
            <a:avLst/>
          </a:prstGeom>
          <a:noFill/>
          <a:ln w="19050">
            <a:solidFill>
              <a:schemeClr val="accent1">
                <a:shade val="15000"/>
              </a:schemeClr>
            </a:solidFill>
          </a:ln>
        </p:spPr>
        <p:txBody>
          <a:bodyPr wrap="square" rtlCol="0" anchor="ctr" anchorCtr="0">
            <a:noAutofit/>
          </a:bodyPr>
          <a:lstStyle/>
          <a:p>
            <a:r>
              <a:rPr kumimoji="1" lang="ja-JP" altLang="en-US" sz="2000" dirty="0">
                <a:latin typeface="ＭＳ ゴシック" panose="020B0609070205080204" pitchFamily="49" charset="-128"/>
                <a:ea typeface="ＭＳ ゴシック" panose="020B0609070205080204" pitchFamily="49" charset="-128"/>
              </a:rPr>
              <a:t>超低温容器、金属ライナー性一般複合容器、液化石油ガス用一般複合容器において、刻印及び表示の方法の規制合理化を行うため、省令及び通達が見直された。</a:t>
            </a:r>
          </a:p>
        </p:txBody>
      </p:sp>
      <p:sp>
        <p:nvSpPr>
          <p:cNvPr id="2" name="テキスト ボックス 1">
            <a:extLst>
              <a:ext uri="{FF2B5EF4-FFF2-40B4-BE49-F238E27FC236}">
                <a16:creationId xmlns:a16="http://schemas.microsoft.com/office/drawing/2014/main" id="{09763D05-E2BB-DB57-3CF2-7078CE0BA886}"/>
              </a:ext>
            </a:extLst>
          </p:cNvPr>
          <p:cNvSpPr txBox="1"/>
          <p:nvPr/>
        </p:nvSpPr>
        <p:spPr>
          <a:xfrm>
            <a:off x="705654" y="2883631"/>
            <a:ext cx="10838244" cy="3877017"/>
          </a:xfrm>
          <a:prstGeom prst="rect">
            <a:avLst/>
          </a:prstGeom>
          <a:solidFill>
            <a:schemeClr val="accent2">
              <a:lumMod val="20000"/>
              <a:lumOff val="80000"/>
            </a:schemeClr>
          </a:solidFill>
          <a:ln w="19050">
            <a:solidFill>
              <a:schemeClr val="accent1">
                <a:shade val="15000"/>
              </a:schemeClr>
            </a:solidFill>
          </a:ln>
        </p:spPr>
        <p:txBody>
          <a:bodyPr wrap="square" rtlCol="0" anchor="ctr" anchorCtr="0">
            <a:noAutofit/>
          </a:bodyPr>
          <a:lstStyle/>
          <a:p>
            <a:r>
              <a:rPr lang="ja-JP" altLang="en-US" dirty="0">
                <a:latin typeface="ＭＳ ゴシック" panose="020B0609070205080204" pitchFamily="49" charset="-128"/>
                <a:ea typeface="ＭＳ ゴシック" panose="020B0609070205080204" pitchFamily="49" charset="-128"/>
              </a:rPr>
              <a:t>①　超低温容器・金属ライナー製一般複合容器・液化石油ガス用一般複合容器における容器検査時の刻</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印について、アルミニウム箔に刻印する方式に加え、印字による表示も認める。</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容器則</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基本通達</a:t>
            </a:r>
            <a:r>
              <a:rPr lang="en-US" altLang="ja-JP" dirty="0">
                <a:latin typeface="ＭＳ ゴシック" panose="020B0609070205080204" pitchFamily="49" charset="-128"/>
                <a:ea typeface="ＭＳ ゴシック" panose="020B0609070205080204" pitchFamily="49" charset="-128"/>
              </a:rPr>
              <a:t>】</a:t>
            </a:r>
          </a:p>
          <a:p>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②</a:t>
            </a:r>
            <a:r>
              <a:rPr lang="ja-JP" altLang="en-US" dirty="0">
                <a:latin typeface="ＭＳ ゴシック" panose="020B0609070205080204" pitchFamily="49" charset="-128"/>
                <a:ea typeface="ＭＳ ゴシック" panose="020B0609070205080204" pitchFamily="49" charset="-128"/>
              </a:rPr>
              <a:t>　液化石油ガス用一般複合容器について、実測値に加え代表値による内容積の表示も認める。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基本通達</a:t>
            </a:r>
            <a:r>
              <a:rPr lang="en-US" altLang="ja-JP" dirty="0">
                <a:latin typeface="ＭＳ ゴシック" panose="020B0609070205080204" pitchFamily="49" charset="-128"/>
                <a:ea typeface="ＭＳ ゴシック" panose="020B0609070205080204" pitchFamily="49" charset="-128"/>
              </a:rPr>
              <a:t>】 </a:t>
            </a:r>
          </a:p>
          <a:p>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③</a:t>
            </a:r>
            <a:r>
              <a:rPr lang="ja-JP" altLang="en-US" dirty="0">
                <a:latin typeface="ＭＳ ゴシック" panose="020B0609070205080204" pitchFamily="49" charset="-128"/>
                <a:ea typeface="ＭＳ ゴシック" panose="020B0609070205080204" pitchFamily="49" charset="-128"/>
              </a:rPr>
              <a:t>　液化石油ガス用一般複合容器について、氏名等の表示において黒色のインクの使用も認める。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基本通達</a:t>
            </a:r>
            <a:r>
              <a:rPr lang="en-US" altLang="ja-JP" dirty="0">
                <a:latin typeface="ＭＳ ゴシック" panose="020B0609070205080204" pitchFamily="49" charset="-128"/>
                <a:ea typeface="ＭＳ ゴシック" panose="020B0609070205080204" pitchFamily="49" charset="-128"/>
              </a:rPr>
              <a:t>】</a:t>
            </a:r>
          </a:p>
          <a:p>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④</a:t>
            </a:r>
            <a:r>
              <a:rPr lang="ja-JP" altLang="en-US" dirty="0">
                <a:latin typeface="ＭＳ ゴシック" panose="020B0609070205080204" pitchFamily="49" charset="-128"/>
                <a:ea typeface="ＭＳ ゴシック" panose="020B0609070205080204" pitchFamily="49" charset="-128"/>
              </a:rPr>
              <a:t>　英国の</a:t>
            </a:r>
            <a:r>
              <a:rPr lang="en-US" altLang="ja-JP" dirty="0">
                <a:latin typeface="ＭＳ ゴシック" panose="020B0609070205080204" pitchFamily="49" charset="-128"/>
                <a:ea typeface="ＭＳ ゴシック" panose="020B0609070205080204" pitchFamily="49" charset="-128"/>
              </a:rPr>
              <a:t>EU</a:t>
            </a:r>
            <a:r>
              <a:rPr lang="ja-JP" altLang="en-US" dirty="0">
                <a:latin typeface="ＭＳ ゴシック" panose="020B0609070205080204" pitchFamily="49" charset="-128"/>
                <a:ea typeface="ＭＳ ゴシック" panose="020B0609070205080204" pitchFamily="49" charset="-128"/>
              </a:rPr>
              <a:t>離脱を踏まえて、「ＥＵ指令に基づきグレート・ブリテン及び北部アイルランド連合王国、</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フランス共和国及びドイツ連邦共和国が採用する」とされている点について、「グレート・ブリテン</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及び北部アイルランド連合王国、フランス共和国及びドイツ連邦共和国がそれぞれの国内法令に基づ</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き採用する」と改正する。</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保税通達</a:t>
            </a:r>
            <a:r>
              <a:rPr lang="en-US" altLang="ja-JP" dirty="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矢印: 下 2">
            <a:extLst>
              <a:ext uri="{FF2B5EF4-FFF2-40B4-BE49-F238E27FC236}">
                <a16:creationId xmlns:a16="http://schemas.microsoft.com/office/drawing/2014/main" id="{8EA4A163-383B-D7F7-FEA9-09EA1D913DD5}"/>
              </a:ext>
            </a:extLst>
          </p:cNvPr>
          <p:cNvSpPr/>
          <p:nvPr/>
        </p:nvSpPr>
        <p:spPr>
          <a:xfrm>
            <a:off x="5760721" y="2531206"/>
            <a:ext cx="485775" cy="352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8206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2CFE0-528E-B5C8-56A4-13930CB55C7B}"/>
            </a:ext>
          </a:extLst>
        </p:cNvPr>
        <p:cNvGrpSpPr/>
        <p:nvPr/>
      </p:nvGrpSpPr>
      <p:grpSpPr>
        <a:xfrm>
          <a:off x="0" y="0"/>
          <a:ext cx="0" cy="0"/>
          <a:chOff x="0" y="0"/>
          <a:chExt cx="0" cy="0"/>
        </a:xfrm>
      </p:grpSpPr>
      <p:sp>
        <p:nvSpPr>
          <p:cNvPr id="4" name="角丸四角形 4">
            <a:extLst>
              <a:ext uri="{FF2B5EF4-FFF2-40B4-BE49-F238E27FC236}">
                <a16:creationId xmlns:a16="http://schemas.microsoft.com/office/drawing/2014/main" id="{A9B33023-F9B3-AC12-8370-AB1E83FDDE4B}"/>
              </a:ext>
            </a:extLst>
          </p:cNvPr>
          <p:cNvSpPr/>
          <p:nvPr/>
        </p:nvSpPr>
        <p:spPr>
          <a:xfrm>
            <a:off x="705654" y="265162"/>
            <a:ext cx="9851510" cy="62019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６．高圧ガス保安法に基づく資格に係る旧姓使用について</a:t>
            </a:r>
          </a:p>
        </p:txBody>
      </p:sp>
      <p:sp>
        <p:nvSpPr>
          <p:cNvPr id="5" name="正方形/長方形 4">
            <a:extLst>
              <a:ext uri="{FF2B5EF4-FFF2-40B4-BE49-F238E27FC236}">
                <a16:creationId xmlns:a16="http://schemas.microsoft.com/office/drawing/2014/main" id="{56C6639D-311E-A116-096A-299D47A8E5C4}"/>
              </a:ext>
            </a:extLst>
          </p:cNvPr>
          <p:cNvSpPr/>
          <p:nvPr/>
        </p:nvSpPr>
        <p:spPr>
          <a:xfrm>
            <a:off x="705654" y="1114425"/>
            <a:ext cx="2161371"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令和３年９月９日</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C4CFEEE2-5BE6-303F-B9D7-8A675C391124}"/>
              </a:ext>
            </a:extLst>
          </p:cNvPr>
          <p:cNvSpPr txBox="1"/>
          <p:nvPr/>
        </p:nvSpPr>
        <p:spPr>
          <a:xfrm>
            <a:off x="705653" y="1560278"/>
            <a:ext cx="10848171" cy="2778965"/>
          </a:xfrm>
          <a:prstGeom prst="rect">
            <a:avLst/>
          </a:prstGeom>
          <a:noFill/>
          <a:ln w="19050">
            <a:solidFill>
              <a:schemeClr val="accent1">
                <a:shade val="15000"/>
              </a:schemeClr>
            </a:solidFill>
          </a:ln>
        </p:spPr>
        <p:txBody>
          <a:bodyPr wrap="square" rtlCol="0" anchor="ctr" anchorCtr="0">
            <a:noAutofit/>
          </a:bodyPr>
          <a:lstStyle/>
          <a:p>
            <a:pPr>
              <a:lnSpc>
                <a:spcPts val="3000"/>
              </a:lnSpc>
            </a:pPr>
            <a:r>
              <a:rPr lang="ja-JP" altLang="en-US" b="0" i="0" dirty="0">
                <a:solidFill>
                  <a:srgbClr val="333333"/>
                </a:solidFill>
                <a:effectLst/>
                <a:latin typeface="ＭＳ ゴシック" panose="020B0609070205080204" pitchFamily="49" charset="-128"/>
                <a:ea typeface="ＭＳ ゴシック" panose="020B0609070205080204" pitchFamily="49" charset="-128"/>
              </a:rPr>
              <a:t>　</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第５次男女共同参画基本計画（令和</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12</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25</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日閣議決定）及び「女性活躍・男女共同参画の重点方針</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2021</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」（令和</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3</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6</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16</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日すべての女性が輝く社会づくり本部・男女共同参画推進本部合同会議決定）において、「婚姻により改姓した人が不便さや不利益を感じることのないよう、引き続き旧姓の通称使用の拡大やその周知に取り組む。」とされていることを踏まえ、政府全体として各種国家資格等についての旧姓の使用が進められている。</a:t>
            </a:r>
            <a:br>
              <a:rPr lang="ja-JP" altLang="en-US" sz="2000" dirty="0">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この度、上記のような政府全体の動きを踏まえて、高圧ガス保安法（昭和</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26</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年法律第</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204</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号。以下「高圧法」という。）の国家資格の旧姓の扱いについて以下のとおりとなった。</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6A766429-0674-86E1-04BC-67D853F46C2C}"/>
              </a:ext>
            </a:extLst>
          </p:cNvPr>
          <p:cNvSpPr txBox="1"/>
          <p:nvPr/>
        </p:nvSpPr>
        <p:spPr>
          <a:xfrm>
            <a:off x="705653" y="4789535"/>
            <a:ext cx="10848171" cy="1803303"/>
          </a:xfrm>
          <a:prstGeom prst="rect">
            <a:avLst/>
          </a:prstGeom>
          <a:solidFill>
            <a:schemeClr val="accent2">
              <a:lumMod val="40000"/>
              <a:lumOff val="60000"/>
            </a:schemeClr>
          </a:solidFill>
          <a:ln w="15875">
            <a:solidFill>
              <a:schemeClr val="accent1">
                <a:shade val="15000"/>
              </a:schemeClr>
            </a:solidFill>
          </a:ln>
        </p:spPr>
        <p:txBody>
          <a:bodyPr wrap="square" anchor="ctr" anchorCtr="0">
            <a:noAutofit/>
          </a:bodyPr>
          <a:lstStyle/>
          <a:p>
            <a:pPr>
              <a:lnSpc>
                <a:spcPts val="3000"/>
              </a:lnSpc>
            </a:pP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高圧法における国家資格は、製造保安責任者及び販売主任者が規定されており（高圧法第</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29</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条）、これらの資格については、高圧法上、その試験や免状に記載する氏名について旧姓の使用を制限する規定はなく、旧姓の使用が可能である。また、現在の性を旧姓に氏名変更することについても高圧法上、これを制限する規定はなく、旧姓への氏名変更が可能である。</a:t>
            </a:r>
            <a:endParaRPr lang="ja-JP" altLang="en-US" sz="2000" dirty="0">
              <a:latin typeface="ＭＳ ゴシック" panose="020B0609070205080204" pitchFamily="49" charset="-128"/>
              <a:ea typeface="ＭＳ ゴシック" panose="020B0609070205080204" pitchFamily="49" charset="-128"/>
            </a:endParaRPr>
          </a:p>
        </p:txBody>
      </p:sp>
      <p:sp>
        <p:nvSpPr>
          <p:cNvPr id="6" name="矢印: 下 5">
            <a:extLst>
              <a:ext uri="{FF2B5EF4-FFF2-40B4-BE49-F238E27FC236}">
                <a16:creationId xmlns:a16="http://schemas.microsoft.com/office/drawing/2014/main" id="{C27E89FB-A24B-5661-DE89-865336E42B28}"/>
              </a:ext>
            </a:extLst>
          </p:cNvPr>
          <p:cNvSpPr/>
          <p:nvPr/>
        </p:nvSpPr>
        <p:spPr>
          <a:xfrm>
            <a:off x="5853112" y="4437110"/>
            <a:ext cx="485775" cy="352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642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5073651" y="4991101"/>
            <a:ext cx="4752975" cy="1223963"/>
          </a:xfrm>
          <a:prstGeom prst="horizontalScroll">
            <a:avLst>
              <a:gd name="adj" fmla="val 12500"/>
            </a:avLst>
          </a:prstGeom>
          <a:solidFill>
            <a:schemeClr val="accent1">
              <a:lumMod val="20000"/>
              <a:lumOff val="80000"/>
            </a:schemeClr>
          </a:solidFill>
          <a:ln w="28575">
            <a:solidFill>
              <a:srgbClr val="FF0000"/>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23" name="Text Box 5"/>
          <p:cNvSpPr txBox="1">
            <a:spLocks noChangeArrowheads="1"/>
          </p:cNvSpPr>
          <p:nvPr/>
        </p:nvSpPr>
        <p:spPr bwMode="auto">
          <a:xfrm>
            <a:off x="3071814" y="333376"/>
            <a:ext cx="4968875" cy="461665"/>
          </a:xfrm>
          <a:prstGeom prst="rect">
            <a:avLst/>
          </a:prstGeom>
          <a:solidFill>
            <a:schemeClr val="accent2">
              <a:lumMod val="20000"/>
              <a:lumOff val="80000"/>
            </a:schemeClr>
          </a:solidFill>
          <a:ln w="57150" cmpd="thickThin">
            <a:solidFill>
              <a:srgbClr val="C00000"/>
            </a:solidFill>
            <a:miter lim="800000"/>
            <a:headEnd/>
            <a:tailEnd/>
          </a:ln>
          <a:effec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製造施設設置許可に係る完成検査</a:t>
            </a:r>
          </a:p>
        </p:txBody>
      </p:sp>
      <p:sp>
        <p:nvSpPr>
          <p:cNvPr id="56324" name="Text Box 6"/>
          <p:cNvSpPr txBox="1">
            <a:spLocks noChangeArrowheads="1"/>
          </p:cNvSpPr>
          <p:nvPr/>
        </p:nvSpPr>
        <p:spPr bwMode="auto">
          <a:xfrm>
            <a:off x="10070470" y="210265"/>
            <a:ext cx="1869997" cy="70788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dirty="0"/>
              <a:t>法第２０条１項、　　（８条１号）</a:t>
            </a:r>
          </a:p>
        </p:txBody>
      </p:sp>
      <p:sp>
        <p:nvSpPr>
          <p:cNvPr id="56325" name="Text Box 7"/>
          <p:cNvSpPr txBox="1">
            <a:spLocks noChangeArrowheads="1"/>
          </p:cNvSpPr>
          <p:nvPr/>
        </p:nvSpPr>
        <p:spPr bwMode="auto">
          <a:xfrm>
            <a:off x="1944688" y="2681289"/>
            <a:ext cx="20891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第一種製造者</a:t>
            </a:r>
          </a:p>
        </p:txBody>
      </p:sp>
      <p:sp>
        <p:nvSpPr>
          <p:cNvPr id="56326" name="Text Box 9"/>
          <p:cNvSpPr txBox="1">
            <a:spLocks noChangeArrowheads="1"/>
          </p:cNvSpPr>
          <p:nvPr/>
        </p:nvSpPr>
        <p:spPr bwMode="auto">
          <a:xfrm>
            <a:off x="4320183" y="1812925"/>
            <a:ext cx="923330" cy="2305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製造施設の設置工事完成</a:t>
            </a:r>
          </a:p>
        </p:txBody>
      </p:sp>
      <p:sp>
        <p:nvSpPr>
          <p:cNvPr id="56327" name="AutoShape 16"/>
          <p:cNvSpPr>
            <a:spLocks noChangeArrowheads="1"/>
          </p:cNvSpPr>
          <p:nvPr/>
        </p:nvSpPr>
        <p:spPr bwMode="auto">
          <a:xfrm>
            <a:off x="4033839" y="2667001"/>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28" name="AutoShape 19"/>
          <p:cNvSpPr>
            <a:spLocks noChangeArrowheads="1"/>
          </p:cNvSpPr>
          <p:nvPr/>
        </p:nvSpPr>
        <p:spPr bwMode="auto">
          <a:xfrm>
            <a:off x="5249864" y="264477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29" name="Text Box 20"/>
          <p:cNvSpPr txBox="1">
            <a:spLocks noChangeArrowheads="1"/>
          </p:cNvSpPr>
          <p:nvPr/>
        </p:nvSpPr>
        <p:spPr bwMode="auto">
          <a:xfrm>
            <a:off x="8693190" y="1773239"/>
            <a:ext cx="553998" cy="2232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製造施設の使用</a:t>
            </a:r>
          </a:p>
        </p:txBody>
      </p:sp>
      <p:sp>
        <p:nvSpPr>
          <p:cNvPr id="56330" name="Oval 21"/>
          <p:cNvSpPr>
            <a:spLocks noChangeArrowheads="1"/>
          </p:cNvSpPr>
          <p:nvPr/>
        </p:nvSpPr>
        <p:spPr bwMode="auto">
          <a:xfrm>
            <a:off x="5534025" y="1944688"/>
            <a:ext cx="1079500" cy="18716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31" name="Text Box 22"/>
          <p:cNvSpPr txBox="1">
            <a:spLocks noChangeArrowheads="1"/>
          </p:cNvSpPr>
          <p:nvPr/>
        </p:nvSpPr>
        <p:spPr bwMode="auto">
          <a:xfrm>
            <a:off x="5596533" y="2089151"/>
            <a:ext cx="92333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知事等に完成検査申請</a:t>
            </a:r>
          </a:p>
        </p:txBody>
      </p:sp>
      <p:sp>
        <p:nvSpPr>
          <p:cNvPr id="56332" name="Oval 23"/>
          <p:cNvSpPr>
            <a:spLocks noChangeArrowheads="1"/>
          </p:cNvSpPr>
          <p:nvPr/>
        </p:nvSpPr>
        <p:spPr bwMode="auto">
          <a:xfrm>
            <a:off x="6897689" y="1855788"/>
            <a:ext cx="617537"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33" name="Text Box 24"/>
          <p:cNvSpPr txBox="1">
            <a:spLocks noChangeArrowheads="1"/>
          </p:cNvSpPr>
          <p:nvPr/>
        </p:nvSpPr>
        <p:spPr bwMode="auto">
          <a:xfrm>
            <a:off x="6902490" y="1927225"/>
            <a:ext cx="55399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完成検査実施</a:t>
            </a:r>
          </a:p>
        </p:txBody>
      </p:sp>
      <p:sp>
        <p:nvSpPr>
          <p:cNvPr id="56334" name="AutoShape 25"/>
          <p:cNvSpPr>
            <a:spLocks noChangeArrowheads="1"/>
          </p:cNvSpPr>
          <p:nvPr/>
        </p:nvSpPr>
        <p:spPr bwMode="auto">
          <a:xfrm>
            <a:off x="6626225" y="2536826"/>
            <a:ext cx="287338"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35" name="AutoShape 26"/>
          <p:cNvSpPr>
            <a:spLocks noChangeArrowheads="1"/>
          </p:cNvSpPr>
          <p:nvPr/>
        </p:nvSpPr>
        <p:spPr bwMode="auto">
          <a:xfrm>
            <a:off x="8378825" y="2551113"/>
            <a:ext cx="287338"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36" name="Oval 27"/>
          <p:cNvSpPr>
            <a:spLocks noChangeArrowheads="1"/>
          </p:cNvSpPr>
          <p:nvPr/>
        </p:nvSpPr>
        <p:spPr bwMode="auto">
          <a:xfrm>
            <a:off x="7764464" y="1881188"/>
            <a:ext cx="617537"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37" name="Text Box 28"/>
          <p:cNvSpPr txBox="1">
            <a:spLocks noChangeArrowheads="1"/>
          </p:cNvSpPr>
          <p:nvPr/>
        </p:nvSpPr>
        <p:spPr bwMode="auto">
          <a:xfrm>
            <a:off x="7769265" y="1952625"/>
            <a:ext cx="55399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完成検査合格</a:t>
            </a:r>
          </a:p>
        </p:txBody>
      </p:sp>
      <p:sp>
        <p:nvSpPr>
          <p:cNvPr id="56338" name="AutoShape 29"/>
          <p:cNvSpPr>
            <a:spLocks noChangeArrowheads="1"/>
          </p:cNvSpPr>
          <p:nvPr/>
        </p:nvSpPr>
        <p:spPr bwMode="auto">
          <a:xfrm>
            <a:off x="7493000" y="2562226"/>
            <a:ext cx="287338"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6340" name="Text Box 34"/>
          <p:cNvSpPr txBox="1">
            <a:spLocks noChangeArrowheads="1"/>
          </p:cNvSpPr>
          <p:nvPr/>
        </p:nvSpPr>
        <p:spPr bwMode="auto">
          <a:xfrm>
            <a:off x="5153026" y="5133975"/>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許可の基準（技術上の基準）</a:t>
            </a:r>
          </a:p>
        </p:txBody>
      </p:sp>
      <p:sp>
        <p:nvSpPr>
          <p:cNvPr id="56341" name="Text Box 35"/>
          <p:cNvSpPr txBox="1">
            <a:spLocks noChangeArrowheads="1"/>
          </p:cNvSpPr>
          <p:nvPr/>
        </p:nvSpPr>
        <p:spPr bwMode="auto">
          <a:xfrm>
            <a:off x="5232400" y="5516563"/>
            <a:ext cx="460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・製造施設の位置、構造及び設備</a:t>
            </a:r>
          </a:p>
        </p:txBody>
      </p:sp>
      <p:sp>
        <p:nvSpPr>
          <p:cNvPr id="56342" name="Line 38"/>
          <p:cNvSpPr>
            <a:spLocks noChangeShapeType="1"/>
          </p:cNvSpPr>
          <p:nvPr/>
        </p:nvSpPr>
        <p:spPr bwMode="auto">
          <a:xfrm flipV="1">
            <a:off x="7177088" y="3932238"/>
            <a:ext cx="0" cy="12239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97ED5-745B-72DE-4330-B0E1E053BEBA}"/>
            </a:ext>
          </a:extLst>
        </p:cNvPr>
        <p:cNvGrpSpPr/>
        <p:nvPr/>
      </p:nvGrpSpPr>
      <p:grpSpPr>
        <a:xfrm>
          <a:off x="0" y="0"/>
          <a:ext cx="0" cy="0"/>
          <a:chOff x="0" y="0"/>
          <a:chExt cx="0" cy="0"/>
        </a:xfrm>
      </p:grpSpPr>
      <p:sp>
        <p:nvSpPr>
          <p:cNvPr id="4" name="角丸四角形 4">
            <a:extLst>
              <a:ext uri="{FF2B5EF4-FFF2-40B4-BE49-F238E27FC236}">
                <a16:creationId xmlns:a16="http://schemas.microsoft.com/office/drawing/2014/main" id="{3B557C2F-F76C-369D-5F3B-978F44D50CB9}"/>
              </a:ext>
            </a:extLst>
          </p:cNvPr>
          <p:cNvSpPr/>
          <p:nvPr/>
        </p:nvSpPr>
        <p:spPr>
          <a:xfrm>
            <a:off x="590141" y="113042"/>
            <a:ext cx="11355248" cy="117294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７．高圧ガス保安法施行令の一部改正及び冷凍保安規則等の一部改正</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r>
              <a:rPr lang="en-US" altLang="ja-JP" sz="2800" dirty="0">
                <a:solidFill>
                  <a:schemeClr val="tx1"/>
                </a:solidFill>
                <a:latin typeface="ＭＳ ゴシック" panose="020B0609070205080204" pitchFamily="49" charset="-128"/>
                <a:ea typeface="ＭＳ ゴシック" panose="020B0609070205080204" pitchFamily="49" charset="-128"/>
              </a:rPr>
              <a:t>  </a:t>
            </a:r>
            <a:r>
              <a:rPr kumimoji="1" lang="ja-JP" altLang="en-US" sz="2800" dirty="0">
                <a:solidFill>
                  <a:schemeClr val="tx1"/>
                </a:solidFill>
                <a:latin typeface="ＭＳ ゴシック" panose="020B0609070205080204" pitchFamily="49" charset="-128"/>
                <a:ea typeface="ＭＳ ゴシック" panose="020B0609070205080204" pitchFamily="49" charset="-128"/>
              </a:rPr>
              <a:t>（冷凍設備内で使用されるヘリウム等の規制の緩和）</a:t>
            </a:r>
          </a:p>
        </p:txBody>
      </p:sp>
      <p:sp>
        <p:nvSpPr>
          <p:cNvPr id="5" name="正方形/長方形 4">
            <a:extLst>
              <a:ext uri="{FF2B5EF4-FFF2-40B4-BE49-F238E27FC236}">
                <a16:creationId xmlns:a16="http://schemas.microsoft.com/office/drawing/2014/main" id="{9C2FC97E-296A-0263-6FA7-B022123DB2DE}"/>
              </a:ext>
            </a:extLst>
          </p:cNvPr>
          <p:cNvSpPr/>
          <p:nvPr/>
        </p:nvSpPr>
        <p:spPr>
          <a:xfrm>
            <a:off x="590140" y="1404404"/>
            <a:ext cx="7672711"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省令第７６号　令和３年１０月２０日交付、令和３年１０月２７日施行</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1D54644-9157-7907-F6C8-9D09A3BBABB8}"/>
              </a:ext>
            </a:extLst>
          </p:cNvPr>
          <p:cNvSpPr txBox="1"/>
          <p:nvPr/>
        </p:nvSpPr>
        <p:spPr>
          <a:xfrm>
            <a:off x="590140" y="1838455"/>
            <a:ext cx="10952546" cy="1353632"/>
          </a:xfrm>
          <a:prstGeom prst="rect">
            <a:avLst/>
          </a:prstGeom>
          <a:noFill/>
          <a:ln w="19050">
            <a:solidFill>
              <a:schemeClr val="accent1">
                <a:shade val="15000"/>
              </a:schemeClr>
            </a:solidFill>
          </a:ln>
        </p:spPr>
        <p:txBody>
          <a:bodyPr wrap="square" rtlCol="0" anchor="ctr" anchorCtr="0">
            <a:noAutofit/>
          </a:bodyPr>
          <a:lstStyle/>
          <a:p>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冷凍設備内における高圧ガスであるヘリウム、ネオン、アルゴン、クリプトン、キセノン、ラドン、窒素及び空気（以下「ヘリウム等」という。）について、二硫化炭素及びフルオロカーボン（難燃性を有するものとして経済産業省令で定める難燃性の基準に適合するものに限る。）と同じ扱いとする旨の改正が行われた。</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06013EE9-27DF-3B1D-4015-E97A39A56370}"/>
              </a:ext>
            </a:extLst>
          </p:cNvPr>
          <p:cNvSpPr txBox="1"/>
          <p:nvPr/>
        </p:nvSpPr>
        <p:spPr>
          <a:xfrm>
            <a:off x="590141" y="3539463"/>
            <a:ext cx="10952547" cy="3187037"/>
          </a:xfrm>
          <a:prstGeom prst="rect">
            <a:avLst/>
          </a:prstGeom>
          <a:solidFill>
            <a:schemeClr val="accent2">
              <a:lumMod val="40000"/>
              <a:lumOff val="60000"/>
            </a:schemeClr>
          </a:solidFill>
          <a:ln w="15875">
            <a:solidFill>
              <a:schemeClr val="accent1">
                <a:shade val="15000"/>
              </a:schemeClr>
            </a:solidFill>
          </a:ln>
        </p:spPr>
        <p:txBody>
          <a:bodyPr wrap="square" anchor="t" anchorCtr="0">
            <a:noAutofit/>
          </a:bodyPr>
          <a:lstStyle/>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１ 不活性ガスの種類の追加</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冷凍則第</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条第</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項第</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号</a:t>
            </a:r>
            <a:r>
              <a:rPr lang="en-US" altLang="ja-JP" sz="1600" dirty="0">
                <a:latin typeface="ＭＳ ゴシック" panose="020B0609070205080204" pitchFamily="49" charset="-128"/>
                <a:ea typeface="ＭＳ ゴシック" panose="020B0609070205080204" pitchFamily="49" charset="-128"/>
              </a:rPr>
              <a:t>】</a:t>
            </a: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不活性ガスの定義に、ネオン、アルゴン、クリプトン、キセノン、ラドン及び窒素が加えられた。</a:t>
            </a:r>
            <a:endParaRPr lang="en-US" altLang="ja-JP" sz="1600" dirty="0">
              <a:latin typeface="ＭＳ ゴシック" panose="020B0609070205080204" pitchFamily="49" charset="-128"/>
              <a:ea typeface="ＭＳ ゴシック" panose="020B0609070205080204" pitchFamily="49" charset="-128"/>
            </a:endParaRPr>
          </a:p>
          <a:p>
            <a:pPr marL="0" indent="0">
              <a:lnSpc>
                <a:spcPts val="2000"/>
              </a:lnSpc>
              <a:buNone/>
            </a:pPr>
            <a:endParaRPr lang="ja-JP" altLang="en-US" sz="1600" dirty="0">
              <a:latin typeface="ＭＳ ゴシック" panose="020B0609070205080204" pitchFamily="49" charset="-128"/>
              <a:ea typeface="ＭＳ ゴシック" panose="020B0609070205080204" pitchFamily="49" charset="-128"/>
            </a:endParaRPr>
          </a:p>
          <a:p>
            <a:pPr marL="0" indent="0">
              <a:lnSpc>
                <a:spcPts val="700"/>
              </a:lnSpc>
              <a:buNone/>
            </a:pPr>
            <a:endParaRPr lang="en-US" altLang="ja-JP" sz="1600" dirty="0">
              <a:latin typeface="ＭＳ ゴシック" panose="020B0609070205080204" pitchFamily="49" charset="-128"/>
              <a:ea typeface="ＭＳ ゴシック" panose="020B0609070205080204" pitchFamily="49" charset="-128"/>
            </a:endParaRPr>
          </a:p>
          <a:p>
            <a:pPr marL="0" indent="0">
              <a:lnSpc>
                <a:spcPts val="700"/>
              </a:lnSpc>
              <a:buNone/>
            </a:pPr>
            <a:r>
              <a:rPr lang="ja-JP" altLang="en-US" sz="1600" dirty="0">
                <a:latin typeface="ＭＳ ゴシック" panose="020B0609070205080204" pitchFamily="49" charset="-128"/>
                <a:ea typeface="ＭＳ ゴシック" panose="020B0609070205080204" pitchFamily="49" charset="-128"/>
              </a:rPr>
              <a:t>２ 冷凍保安責任者の選任範囲の変更</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冷凍則第</a:t>
            </a:r>
            <a:r>
              <a:rPr lang="en-US" altLang="ja-JP" sz="1600" dirty="0">
                <a:latin typeface="ＭＳ ゴシック" panose="020B0609070205080204" pitchFamily="49" charset="-128"/>
                <a:ea typeface="ＭＳ ゴシック" panose="020B0609070205080204" pitchFamily="49" charset="-128"/>
              </a:rPr>
              <a:t>36</a:t>
            </a:r>
            <a:r>
              <a:rPr lang="ja-JP" altLang="en-US" sz="1600" dirty="0">
                <a:latin typeface="ＭＳ ゴシック" panose="020B0609070205080204" pitchFamily="49" charset="-128"/>
                <a:ea typeface="ＭＳ ゴシック" panose="020B0609070205080204" pitchFamily="49" charset="-128"/>
              </a:rPr>
              <a:t>条第</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項第</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号</a:t>
            </a:r>
            <a:r>
              <a:rPr lang="en-US" altLang="ja-JP" sz="1600" dirty="0">
                <a:latin typeface="ＭＳ ゴシック" panose="020B0609070205080204" pitchFamily="49" charset="-128"/>
                <a:ea typeface="ＭＳ ゴシック" panose="020B0609070205080204" pitchFamily="49" charset="-128"/>
              </a:rPr>
              <a:t>】</a:t>
            </a: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二酸化炭素又はフルオロカーボン</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可燃性ガスを除く。</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の製造業者は、一定規模（</a:t>
            </a:r>
            <a:r>
              <a:rPr lang="en-US" altLang="ja-JP" sz="1600" dirty="0">
                <a:latin typeface="ＭＳ ゴシック" panose="020B0609070205080204" pitchFamily="49" charset="-128"/>
                <a:ea typeface="ＭＳ ゴシック" panose="020B0609070205080204" pitchFamily="49" charset="-128"/>
              </a:rPr>
              <a:t>20</a:t>
            </a:r>
            <a:r>
              <a:rPr lang="ja-JP" altLang="en-US" sz="1600" dirty="0">
                <a:latin typeface="ＭＳ ゴシック" panose="020B0609070205080204" pitchFamily="49" charset="-128"/>
                <a:ea typeface="ＭＳ ゴシック" panose="020B0609070205080204" pitchFamily="49" charset="-128"/>
              </a:rPr>
              <a:t>冷凍トン以上</a:t>
            </a:r>
            <a:r>
              <a:rPr lang="en-US" altLang="ja-JP" sz="1600" dirty="0">
                <a:latin typeface="ＭＳ ゴシック" panose="020B0609070205080204" pitchFamily="49" charset="-128"/>
                <a:ea typeface="ＭＳ ゴシック" panose="020B0609070205080204" pitchFamily="49" charset="-128"/>
              </a:rPr>
              <a:t>50</a:t>
            </a:r>
            <a:r>
              <a:rPr lang="ja-JP" altLang="en-US" sz="1600" dirty="0">
                <a:latin typeface="ＭＳ ゴシック" panose="020B0609070205080204" pitchFamily="49" charset="-128"/>
                <a:ea typeface="ＭＳ ゴシック" panose="020B0609070205080204" pitchFamily="49" charset="-128"/>
              </a:rPr>
              <a:t>冷凍トン</a:t>
            </a:r>
            <a:endParaRPr lang="en-US" altLang="ja-JP" sz="1600" dirty="0">
              <a:latin typeface="ＭＳ ゴシック" panose="020B0609070205080204" pitchFamily="49" charset="-128"/>
              <a:ea typeface="ＭＳ ゴシック" panose="020B0609070205080204" pitchFamily="49" charset="-128"/>
            </a:endParaRP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未満）のガスの製造設備については、冷凍保安責任者の選任義務が免除されている。今回の政令改正を踏まえ、ヘ</a:t>
            </a:r>
            <a:endParaRPr lang="en-US" altLang="ja-JP" sz="1600" dirty="0">
              <a:latin typeface="ＭＳ ゴシック" panose="020B0609070205080204" pitchFamily="49" charset="-128"/>
              <a:ea typeface="ＭＳ ゴシック" panose="020B0609070205080204" pitchFamily="49" charset="-128"/>
            </a:endParaRP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ウム等のガスの製造施設に係る冷凍保安責任者の選任義務についても、規模が</a:t>
            </a:r>
            <a:r>
              <a:rPr lang="en-US" altLang="ja-JP" sz="1600" dirty="0">
                <a:latin typeface="ＭＳ ゴシック" panose="020B0609070205080204" pitchFamily="49" charset="-128"/>
                <a:ea typeface="ＭＳ ゴシック" panose="020B0609070205080204" pitchFamily="49" charset="-128"/>
              </a:rPr>
              <a:t>20</a:t>
            </a:r>
            <a:r>
              <a:rPr lang="ja-JP" altLang="en-US" sz="1600" dirty="0">
                <a:latin typeface="ＭＳ ゴシック" panose="020B0609070205080204" pitchFamily="49" charset="-128"/>
                <a:ea typeface="ＭＳ ゴシック" panose="020B0609070205080204" pitchFamily="49" charset="-128"/>
              </a:rPr>
              <a:t>冷凍トン以上</a:t>
            </a:r>
            <a:r>
              <a:rPr lang="en-US" altLang="ja-JP" sz="1600" dirty="0">
                <a:latin typeface="ＭＳ ゴシック" panose="020B0609070205080204" pitchFamily="49" charset="-128"/>
                <a:ea typeface="ＭＳ ゴシック" panose="020B0609070205080204" pitchFamily="49" charset="-128"/>
              </a:rPr>
              <a:t>50</a:t>
            </a:r>
            <a:r>
              <a:rPr lang="ja-JP" altLang="en-US" sz="1600" dirty="0">
                <a:latin typeface="ＭＳ ゴシック" panose="020B0609070205080204" pitchFamily="49" charset="-128"/>
                <a:ea typeface="ＭＳ ゴシック" panose="020B0609070205080204" pitchFamily="49" charset="-128"/>
              </a:rPr>
              <a:t>冷凍トン未満であれ　</a:t>
            </a:r>
            <a:endParaRPr lang="en-US" altLang="ja-JP" sz="1600" dirty="0">
              <a:latin typeface="ＭＳ ゴシック" panose="020B0609070205080204" pitchFamily="49" charset="-128"/>
              <a:ea typeface="ＭＳ ゴシック" panose="020B0609070205080204" pitchFamily="49" charset="-128"/>
            </a:endParaRP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ば、当義務を免除された。</a:t>
            </a:r>
            <a:endParaRPr lang="en-US" altLang="ja-JP" sz="1600" dirty="0">
              <a:latin typeface="ＭＳ ゴシック" panose="020B0609070205080204" pitchFamily="49" charset="-128"/>
              <a:ea typeface="ＭＳ ゴシック" panose="020B0609070205080204" pitchFamily="49" charset="-128"/>
            </a:endParaRPr>
          </a:p>
          <a:p>
            <a:pPr marL="0" indent="0">
              <a:lnSpc>
                <a:spcPts val="2000"/>
              </a:lnSpc>
              <a:buNone/>
            </a:pPr>
            <a:endParaRPr lang="en-US" altLang="ja-JP" sz="1600" dirty="0">
              <a:latin typeface="ＭＳ ゴシック" panose="020B0609070205080204" pitchFamily="49" charset="-128"/>
              <a:ea typeface="ＭＳ ゴシック" panose="020B0609070205080204" pitchFamily="49" charset="-128"/>
            </a:endParaRPr>
          </a:p>
          <a:p>
            <a:pPr marL="0" indent="0">
              <a:lnSpc>
                <a:spcPts val="700"/>
              </a:lnSpc>
              <a:buNone/>
            </a:pPr>
            <a:r>
              <a:rPr lang="en-US" altLang="ja-JP" sz="1600" dirty="0">
                <a:latin typeface="ＭＳ ゴシック" panose="020B0609070205080204" pitchFamily="49" charset="-128"/>
                <a:ea typeface="ＭＳ ゴシック" panose="020B0609070205080204" pitchFamily="49" charset="-128"/>
              </a:rPr>
              <a:t> </a:t>
            </a:r>
          </a:p>
          <a:p>
            <a:pPr marL="0" indent="0">
              <a:lnSpc>
                <a:spcPts val="700"/>
              </a:lnSpc>
              <a:buNone/>
            </a:pPr>
            <a:r>
              <a:rPr lang="ja-JP" altLang="en-US" sz="1600" dirty="0">
                <a:latin typeface="ＭＳ ゴシック" panose="020B0609070205080204" pitchFamily="49" charset="-128"/>
                <a:ea typeface="ＭＳ ゴシック" panose="020B0609070205080204" pitchFamily="49" charset="-128"/>
              </a:rPr>
              <a:t>３ 冷凍施設に用いる機器の指定</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冷凍則第</a:t>
            </a:r>
            <a:r>
              <a:rPr lang="en-US" altLang="ja-JP" sz="1600" dirty="0">
                <a:latin typeface="ＭＳ ゴシック" panose="020B0609070205080204" pitchFamily="49" charset="-128"/>
                <a:ea typeface="ＭＳ ゴシック" panose="020B0609070205080204" pitchFamily="49" charset="-128"/>
              </a:rPr>
              <a:t>63</a:t>
            </a:r>
            <a:r>
              <a:rPr lang="ja-JP" altLang="en-US" sz="1600" dirty="0">
                <a:latin typeface="ＭＳ ゴシック" panose="020B0609070205080204" pitchFamily="49" charset="-128"/>
                <a:ea typeface="ＭＳ ゴシック" panose="020B0609070205080204" pitchFamily="49" charset="-128"/>
              </a:rPr>
              <a:t>条</a:t>
            </a:r>
            <a:r>
              <a:rPr lang="en-US" altLang="ja-JP" sz="1600" dirty="0">
                <a:latin typeface="ＭＳ ゴシック" panose="020B0609070205080204" pitchFamily="49" charset="-128"/>
                <a:ea typeface="ＭＳ ゴシック" panose="020B0609070205080204" pitchFamily="49" charset="-128"/>
              </a:rPr>
              <a:t>】</a:t>
            </a: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二酸化炭素又はフルオロカーボン（可燃性ガスを除く）の製造業者は、一定規模（</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冷凍トン以上</a:t>
            </a:r>
            <a:r>
              <a:rPr lang="en-US" altLang="ja-JP" sz="1600" dirty="0">
                <a:latin typeface="ＭＳ ゴシック" panose="020B0609070205080204" pitchFamily="49" charset="-128"/>
                <a:ea typeface="ＭＳ ゴシック" panose="020B0609070205080204" pitchFamily="49" charset="-128"/>
              </a:rPr>
              <a:t>5</a:t>
            </a:r>
            <a:r>
              <a:rPr lang="ja-JP" altLang="en-US" sz="1600" dirty="0">
                <a:latin typeface="ＭＳ ゴシック" panose="020B0609070205080204" pitchFamily="49" charset="-128"/>
                <a:ea typeface="ＭＳ ゴシック" panose="020B0609070205080204" pitchFamily="49" charset="-128"/>
              </a:rPr>
              <a:t>冷凍トン未満）</a:t>
            </a:r>
            <a:endParaRPr lang="en-US" altLang="ja-JP" sz="1600" dirty="0">
              <a:latin typeface="ＭＳ ゴシック" panose="020B0609070205080204" pitchFamily="49" charset="-128"/>
              <a:ea typeface="ＭＳ ゴシック" panose="020B0609070205080204" pitchFamily="49" charset="-128"/>
            </a:endParaRP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の冷凍機器については、技術基準に従って製造する義務が免除されている。今回の政令改正を踏まえ、ヘリウム等を</a:t>
            </a:r>
            <a:endParaRPr lang="en-US" altLang="ja-JP" sz="1600" dirty="0">
              <a:latin typeface="ＭＳ ゴシック" panose="020B0609070205080204" pitchFamily="49" charset="-128"/>
              <a:ea typeface="ＭＳ ゴシック" panose="020B0609070205080204" pitchFamily="49" charset="-128"/>
            </a:endParaRPr>
          </a:p>
          <a:p>
            <a:pPr marL="0" indent="0">
              <a:lnSpc>
                <a:spcPts val="2000"/>
              </a:lnSpc>
              <a:buNone/>
            </a:pPr>
            <a:r>
              <a:rPr lang="ja-JP" altLang="en-US" sz="1600" dirty="0">
                <a:latin typeface="ＭＳ ゴシック" panose="020B0609070205080204" pitchFamily="49" charset="-128"/>
                <a:ea typeface="ＭＳ ゴシック" panose="020B0609070205080204" pitchFamily="49" charset="-128"/>
              </a:rPr>
              <a:t> 用いる冷凍機器についても、規模が</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冷凍トン以上</a:t>
            </a:r>
            <a:r>
              <a:rPr lang="en-US" altLang="ja-JP" sz="1600" dirty="0">
                <a:latin typeface="ＭＳ ゴシック" panose="020B0609070205080204" pitchFamily="49" charset="-128"/>
                <a:ea typeface="ＭＳ ゴシック" panose="020B0609070205080204" pitchFamily="49" charset="-128"/>
              </a:rPr>
              <a:t>5</a:t>
            </a:r>
            <a:r>
              <a:rPr lang="ja-JP" altLang="en-US" sz="1600" dirty="0">
                <a:latin typeface="ＭＳ ゴシック" panose="020B0609070205080204" pitchFamily="49" charset="-128"/>
                <a:ea typeface="ＭＳ ゴシック" panose="020B0609070205080204" pitchFamily="49" charset="-128"/>
              </a:rPr>
              <a:t>冷凍トン未満であれば、当該義務を免除された。</a:t>
            </a:r>
            <a:endParaRPr kumimoji="1" lang="ja-JP" altLang="en-US" sz="1600" dirty="0"/>
          </a:p>
        </p:txBody>
      </p:sp>
      <p:sp>
        <p:nvSpPr>
          <p:cNvPr id="6" name="矢印: 下 5">
            <a:extLst>
              <a:ext uri="{FF2B5EF4-FFF2-40B4-BE49-F238E27FC236}">
                <a16:creationId xmlns:a16="http://schemas.microsoft.com/office/drawing/2014/main" id="{A9E6814A-F4E6-CD1C-099C-558AEC6C0EA4}"/>
              </a:ext>
            </a:extLst>
          </p:cNvPr>
          <p:cNvSpPr/>
          <p:nvPr/>
        </p:nvSpPr>
        <p:spPr>
          <a:xfrm>
            <a:off x="5713583" y="3250276"/>
            <a:ext cx="382418" cy="289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2382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4355C-7D52-8455-B7E8-4E14A315776A}"/>
            </a:ext>
          </a:extLst>
        </p:cNvPr>
        <p:cNvGrpSpPr/>
        <p:nvPr/>
      </p:nvGrpSpPr>
      <p:grpSpPr>
        <a:xfrm>
          <a:off x="0" y="0"/>
          <a:ext cx="0" cy="0"/>
          <a:chOff x="0" y="0"/>
          <a:chExt cx="0" cy="0"/>
        </a:xfrm>
      </p:grpSpPr>
      <p:sp>
        <p:nvSpPr>
          <p:cNvPr id="4" name="角丸四角形 4">
            <a:extLst>
              <a:ext uri="{FF2B5EF4-FFF2-40B4-BE49-F238E27FC236}">
                <a16:creationId xmlns:a16="http://schemas.microsoft.com/office/drawing/2014/main" id="{7C2ED9B5-5797-961A-6667-3937E294E95E}"/>
              </a:ext>
            </a:extLst>
          </p:cNvPr>
          <p:cNvSpPr/>
          <p:nvPr/>
        </p:nvSpPr>
        <p:spPr>
          <a:xfrm>
            <a:off x="705653" y="265162"/>
            <a:ext cx="10027002" cy="61598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８．容器保安規則の一部改正（一般複合容器に係る改正等）</a:t>
            </a:r>
          </a:p>
        </p:txBody>
      </p:sp>
      <p:sp>
        <p:nvSpPr>
          <p:cNvPr id="9" name="テキスト ボックス 8">
            <a:extLst>
              <a:ext uri="{FF2B5EF4-FFF2-40B4-BE49-F238E27FC236}">
                <a16:creationId xmlns:a16="http://schemas.microsoft.com/office/drawing/2014/main" id="{1D028848-91EE-0BD7-130E-CC9FF95674B4}"/>
              </a:ext>
            </a:extLst>
          </p:cNvPr>
          <p:cNvSpPr txBox="1"/>
          <p:nvPr/>
        </p:nvSpPr>
        <p:spPr>
          <a:xfrm>
            <a:off x="680227" y="1484816"/>
            <a:ext cx="10708210" cy="3103339"/>
          </a:xfrm>
          <a:prstGeom prst="rect">
            <a:avLst/>
          </a:prstGeom>
          <a:noFill/>
          <a:ln w="19050">
            <a:solidFill>
              <a:schemeClr val="accent1">
                <a:shade val="15000"/>
              </a:schemeClr>
            </a:solidFill>
          </a:ln>
        </p:spPr>
        <p:txBody>
          <a:bodyPr wrap="square" rtlCol="0" anchor="ctr" anchorCtr="0">
            <a:noAutofit/>
          </a:bodyPr>
          <a:lstStyle/>
          <a:p>
            <a:r>
              <a:rPr lang="ja-JP" altLang="en-US" sz="2000" dirty="0">
                <a:latin typeface="ＭＳ ゴシック" panose="020B0609070205080204" pitchFamily="49" charset="-128"/>
                <a:ea typeface="ＭＳ ゴシック" panose="020B0609070205080204" pitchFamily="49" charset="-128"/>
              </a:rPr>
              <a:t>　現在、在宅酸素療法等で用いられている一般複合容器について新たに「医療用酸素用一般複合容器」として区分する。併せて、一般複合容器の容器再検査期間を「３年」としているが、世の中で製造されている在宅酸素療法等で用いられる容器の多くは、経済産業大臣特認制度の活用により、再検査期間が「５年」となる容器が普及している。特認制度取得容器の不合格率は他の容器と比較して差異がないことから、再検査を受けることが必要な期間を見直した。</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また、地球温暖化対策の観点から、現在、地球温暖化係数の低い冷媒への転換が進められているが、こうした新たな冷媒については圧力の高いものがあり、既存のＦＣ容器には充填できないケースがある。そのため、これらの冷媒も充填が可能となるように耐圧試験圧力を６</a:t>
            </a:r>
            <a:r>
              <a:rPr lang="en-US" altLang="ja-JP" sz="2000" dirty="0">
                <a:latin typeface="ＭＳ ゴシック" panose="020B0609070205080204" pitchFamily="49" charset="-128"/>
                <a:ea typeface="ＭＳ ゴシック" panose="020B0609070205080204" pitchFamily="49" charset="-128"/>
              </a:rPr>
              <a:t>MPa</a:t>
            </a:r>
            <a:r>
              <a:rPr lang="ja-JP" altLang="en-US" sz="2000" dirty="0">
                <a:latin typeface="ＭＳ ゴシック" panose="020B0609070205080204" pitchFamily="49" charset="-128"/>
                <a:ea typeface="ＭＳ ゴシック" panose="020B0609070205080204" pitchFamily="49" charset="-128"/>
              </a:rPr>
              <a:t>とする新たなＦＣ容器の類型を追加する。</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2719A682-D792-0D67-1ED6-779C56FAD4BB}"/>
              </a:ext>
            </a:extLst>
          </p:cNvPr>
          <p:cNvSpPr txBox="1"/>
          <p:nvPr/>
        </p:nvSpPr>
        <p:spPr>
          <a:xfrm>
            <a:off x="680226" y="5029200"/>
            <a:ext cx="10708211" cy="1696642"/>
          </a:xfrm>
          <a:prstGeom prst="rect">
            <a:avLst/>
          </a:prstGeom>
          <a:solidFill>
            <a:schemeClr val="accent2">
              <a:lumMod val="40000"/>
              <a:lumOff val="60000"/>
            </a:schemeClr>
          </a:solidFill>
          <a:ln w="15875">
            <a:solidFill>
              <a:schemeClr val="accent1">
                <a:shade val="15000"/>
              </a:schemeClr>
            </a:solidFill>
          </a:ln>
        </p:spPr>
        <p:txBody>
          <a:bodyPr wrap="square" anchor="ctr" anchorCtr="0">
            <a:noAutofit/>
          </a:bodyPr>
          <a:lstStyle/>
          <a:p>
            <a:r>
              <a:rPr lang="ja-JP" altLang="en-US" sz="2000" dirty="0">
                <a:solidFill>
                  <a:srgbClr val="333333"/>
                </a:solidFill>
                <a:latin typeface="ＭＳ ゴシック" panose="020B0609070205080204" pitchFamily="49" charset="-128"/>
                <a:ea typeface="ＭＳ ゴシック" panose="020B0609070205080204" pitchFamily="49" charset="-128"/>
              </a:rPr>
              <a:t>１　医療用酸素用一般複合容器に関して、新たな定義を設け、再検査期間を「３年」から　　</a:t>
            </a:r>
            <a:endParaRPr lang="en-US" altLang="ja-JP" sz="2000" dirty="0">
              <a:solidFill>
                <a:srgbClr val="333333"/>
              </a:solidFill>
              <a:latin typeface="ＭＳ ゴシック" panose="020B0609070205080204" pitchFamily="49" charset="-128"/>
              <a:ea typeface="ＭＳ ゴシック" panose="020B0609070205080204" pitchFamily="49" charset="-128"/>
            </a:endParaRPr>
          </a:p>
          <a:p>
            <a:r>
              <a:rPr lang="ja-JP" altLang="en-US" sz="2000" dirty="0">
                <a:solidFill>
                  <a:srgbClr val="333333"/>
                </a:solidFill>
                <a:latin typeface="ＭＳ ゴシック" panose="020B0609070205080204" pitchFamily="49" charset="-128"/>
                <a:ea typeface="ＭＳ ゴシック" panose="020B0609070205080204" pitchFamily="49" charset="-128"/>
              </a:rPr>
              <a:t>　「５年」とするとともに、他の容器と識別するため容器に新たな「ＭＥＤ」と刻印するこ</a:t>
            </a:r>
            <a:endParaRPr lang="en-US" altLang="ja-JP" sz="2000" dirty="0">
              <a:solidFill>
                <a:srgbClr val="333333"/>
              </a:solidFill>
              <a:latin typeface="ＭＳ ゴシック" panose="020B0609070205080204" pitchFamily="49" charset="-128"/>
              <a:ea typeface="ＭＳ ゴシック" panose="020B0609070205080204" pitchFamily="49" charset="-128"/>
            </a:endParaRPr>
          </a:p>
          <a:p>
            <a:r>
              <a:rPr lang="ja-JP" altLang="en-US" sz="2000" dirty="0">
                <a:solidFill>
                  <a:srgbClr val="333333"/>
                </a:solidFill>
                <a:latin typeface="ＭＳ ゴシック" panose="020B0609070205080204" pitchFamily="49" charset="-128"/>
                <a:ea typeface="ＭＳ ゴシック" panose="020B0609070205080204" pitchFamily="49" charset="-128"/>
              </a:rPr>
              <a:t>　ととする。</a:t>
            </a:r>
            <a:endParaRPr lang="en-US" altLang="ja-JP" sz="2000" dirty="0">
              <a:solidFill>
                <a:srgbClr val="333333"/>
              </a:solidFill>
              <a:latin typeface="ＭＳ ゴシック" panose="020B0609070205080204" pitchFamily="49" charset="-128"/>
              <a:ea typeface="ＭＳ ゴシック" panose="020B0609070205080204" pitchFamily="49" charset="-128"/>
            </a:endParaRPr>
          </a:p>
          <a:p>
            <a:r>
              <a:rPr lang="ja-JP" altLang="en-US" sz="2000" dirty="0">
                <a:solidFill>
                  <a:srgbClr val="333333"/>
                </a:solidFill>
                <a:latin typeface="ＭＳ ゴシック" panose="020B0609070205080204" pitchFamily="49" charset="-128"/>
                <a:ea typeface="ＭＳ ゴシック" panose="020B0609070205080204" pitchFamily="49" charset="-128"/>
              </a:rPr>
              <a:t>２　ＦＣ４類容器の定義を設け、関連する耐圧試験圧力を追加等する。</a:t>
            </a:r>
            <a:endParaRPr lang="en-US" altLang="ja-JP" sz="2000" dirty="0">
              <a:solidFill>
                <a:srgbClr val="333333"/>
              </a:solidFill>
              <a:latin typeface="ＭＳ ゴシック" panose="020B0609070205080204" pitchFamily="49" charset="-128"/>
              <a:ea typeface="ＭＳ ゴシック" panose="020B0609070205080204" pitchFamily="49" charset="-128"/>
            </a:endParaRPr>
          </a:p>
          <a:p>
            <a:r>
              <a:rPr lang="ja-JP" altLang="en-US" sz="2000" dirty="0">
                <a:solidFill>
                  <a:srgbClr val="333333"/>
                </a:solidFill>
                <a:latin typeface="ＭＳ ゴシック" panose="020B0609070205080204" pitchFamily="49" charset="-128"/>
                <a:ea typeface="ＭＳ ゴシック" panose="020B0609070205080204" pitchFamily="49" charset="-128"/>
              </a:rPr>
              <a:t>３　既に利用されている医療用酸素用の一般複合容器の扱いを附則として規定する。　</a:t>
            </a:r>
            <a:endParaRPr lang="ja-JP" altLang="en-US" sz="2000" dirty="0">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DAE0FFCD-CA66-20AF-BEC6-711A217D9858}"/>
              </a:ext>
            </a:extLst>
          </p:cNvPr>
          <p:cNvSpPr/>
          <p:nvPr/>
        </p:nvSpPr>
        <p:spPr>
          <a:xfrm>
            <a:off x="705653" y="1043772"/>
            <a:ext cx="6850615"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省令第６３号　令和４年７月２９日交付　令和４年８月１日施行</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81ECFFC1-5B3C-D12B-3277-C4E3417F3923}"/>
              </a:ext>
            </a:extLst>
          </p:cNvPr>
          <p:cNvSpPr/>
          <p:nvPr/>
        </p:nvSpPr>
        <p:spPr>
          <a:xfrm>
            <a:off x="5610223" y="4676775"/>
            <a:ext cx="485775" cy="352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46919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4355C-7D52-8455-B7E8-4E14A315776A}"/>
            </a:ext>
          </a:extLst>
        </p:cNvPr>
        <p:cNvGrpSpPr/>
        <p:nvPr/>
      </p:nvGrpSpPr>
      <p:grpSpPr>
        <a:xfrm>
          <a:off x="0" y="0"/>
          <a:ext cx="0" cy="0"/>
          <a:chOff x="0" y="0"/>
          <a:chExt cx="0" cy="0"/>
        </a:xfrm>
      </p:grpSpPr>
      <p:sp>
        <p:nvSpPr>
          <p:cNvPr id="4" name="角丸四角形 4">
            <a:extLst>
              <a:ext uri="{FF2B5EF4-FFF2-40B4-BE49-F238E27FC236}">
                <a16:creationId xmlns:a16="http://schemas.microsoft.com/office/drawing/2014/main" id="{7C2ED9B5-5797-961A-6667-3937E294E95E}"/>
              </a:ext>
            </a:extLst>
          </p:cNvPr>
          <p:cNvSpPr/>
          <p:nvPr/>
        </p:nvSpPr>
        <p:spPr>
          <a:xfrm>
            <a:off x="543327" y="263668"/>
            <a:ext cx="11105346" cy="98174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a:solidFill>
                  <a:schemeClr val="tx1"/>
                </a:solidFill>
                <a:latin typeface="ＭＳ ゴシック" panose="020B0609070205080204" pitchFamily="49" charset="-128"/>
                <a:ea typeface="ＭＳ ゴシック" panose="020B0609070205080204" pitchFamily="49" charset="-128"/>
              </a:rPr>
              <a:t>９．電磁的方法による保存等をする場合に確保するよう努めなければならない</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r>
              <a:rPr lang="en-US" altLang="ja-JP"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a:solidFill>
                  <a:schemeClr val="tx1"/>
                </a:solidFill>
                <a:latin typeface="ＭＳ ゴシック" panose="020B0609070205080204" pitchFamily="49" charset="-128"/>
                <a:ea typeface="ＭＳ ゴシック" panose="020B0609070205080204" pitchFamily="49" charset="-128"/>
              </a:rPr>
              <a:t>基準</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2400" dirty="0">
                <a:solidFill>
                  <a:schemeClr val="tx1"/>
                </a:solidFill>
                <a:latin typeface="ＭＳ ゴシック" panose="020B0609070205080204" pitchFamily="49" charset="-128"/>
                <a:ea typeface="ＭＳ ゴシック" panose="020B0609070205080204" pitchFamily="49" charset="-128"/>
              </a:rPr>
              <a:t>17</a:t>
            </a:r>
            <a:r>
              <a:rPr kumimoji="1" lang="ja-JP" altLang="en-US" sz="2400" dirty="0">
                <a:solidFill>
                  <a:schemeClr val="tx1"/>
                </a:solidFill>
                <a:latin typeface="ＭＳ ゴシック" panose="020B0609070205080204" pitchFamily="49" charset="-128"/>
                <a:ea typeface="ＭＳ ゴシック" panose="020B0609070205080204" pitchFamily="49" charset="-128"/>
              </a:rPr>
              <a:t>年</a:t>
            </a:r>
            <a:r>
              <a:rPr kumimoji="1" lang="en-US" altLang="ja-JP" sz="2400" dirty="0">
                <a:solidFill>
                  <a:schemeClr val="tx1"/>
                </a:solidFill>
                <a:latin typeface="ＭＳ ゴシック" panose="020B0609070205080204" pitchFamily="49" charset="-128"/>
                <a:ea typeface="ＭＳ ゴシック" panose="020B0609070205080204" pitchFamily="49" charset="-128"/>
              </a:rPr>
              <a:t>3</a:t>
            </a:r>
            <a:r>
              <a:rPr kumimoji="1" lang="ja-JP" altLang="en-US" sz="2400" dirty="0">
                <a:solidFill>
                  <a:schemeClr val="tx1"/>
                </a:solidFill>
                <a:latin typeface="ＭＳ ゴシック" panose="020B0609070205080204" pitchFamily="49" charset="-128"/>
                <a:ea typeface="ＭＳ ゴシック" panose="020B0609070205080204" pitchFamily="49" charset="-128"/>
              </a:rPr>
              <a:t>月</a:t>
            </a:r>
            <a:r>
              <a:rPr kumimoji="1" lang="en-US" altLang="ja-JP" sz="2400" dirty="0">
                <a:solidFill>
                  <a:schemeClr val="tx1"/>
                </a:solidFill>
                <a:latin typeface="ＭＳ ゴシック" panose="020B0609070205080204" pitchFamily="49" charset="-128"/>
                <a:ea typeface="ＭＳ ゴシック" panose="020B0609070205080204" pitchFamily="49" charset="-128"/>
              </a:rPr>
              <a:t>29</a:t>
            </a:r>
            <a:r>
              <a:rPr kumimoji="1" lang="ja-JP" altLang="en-US" sz="2400" dirty="0">
                <a:solidFill>
                  <a:schemeClr val="tx1"/>
                </a:solidFill>
                <a:latin typeface="ＭＳ ゴシック" panose="020B0609070205080204" pitchFamily="49" charset="-128"/>
                <a:ea typeface="ＭＳ ゴシック" panose="020B0609070205080204" pitchFamily="49" charset="-128"/>
              </a:rPr>
              <a:t>日経済産業省・環境省告示第</a:t>
            </a:r>
            <a:r>
              <a:rPr kumimoji="1" lang="en-US" altLang="ja-JP" sz="2400" dirty="0">
                <a:solidFill>
                  <a:schemeClr val="tx1"/>
                </a:solidFill>
                <a:latin typeface="ＭＳ ゴシック" panose="020B0609070205080204" pitchFamily="49" charset="-128"/>
                <a:ea typeface="ＭＳ ゴシック" panose="020B0609070205080204" pitchFamily="49" charset="-128"/>
              </a:rPr>
              <a:t>2</a:t>
            </a:r>
            <a:r>
              <a:rPr kumimoji="1" lang="ja-JP" altLang="en-US" sz="2400" dirty="0">
                <a:solidFill>
                  <a:schemeClr val="tx1"/>
                </a:solidFill>
                <a:latin typeface="ＭＳ ゴシック" panose="020B0609070205080204" pitchFamily="49" charset="-128"/>
                <a:ea typeface="ＭＳ ゴシック" panose="020B0609070205080204" pitchFamily="49" charset="-128"/>
              </a:rPr>
              <a:t>号</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a:solidFill>
                  <a:schemeClr val="tx1"/>
                </a:solidFill>
                <a:latin typeface="ＭＳ ゴシック" panose="020B0609070205080204" pitchFamily="49" charset="-128"/>
                <a:ea typeface="ＭＳ ゴシック" panose="020B0609070205080204" pitchFamily="49" charset="-128"/>
              </a:rPr>
              <a:t>の運用について</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a:solidFill>
                  <a:schemeClr val="tx1"/>
                </a:solidFill>
                <a:latin typeface="ＭＳ ゴシック" panose="020B0609070205080204" pitchFamily="49" charset="-128"/>
                <a:ea typeface="ＭＳ ゴシック" panose="020B0609070205080204" pitchFamily="49" charset="-128"/>
              </a:rPr>
              <a:t>周知</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1D028848-91EE-0BD7-130E-CC9FF95674B4}"/>
              </a:ext>
            </a:extLst>
          </p:cNvPr>
          <p:cNvSpPr txBox="1"/>
          <p:nvPr/>
        </p:nvSpPr>
        <p:spPr>
          <a:xfrm>
            <a:off x="543327" y="1900757"/>
            <a:ext cx="11105346" cy="1898801"/>
          </a:xfrm>
          <a:prstGeom prst="rect">
            <a:avLst/>
          </a:prstGeom>
          <a:noFill/>
          <a:ln w="19050">
            <a:solidFill>
              <a:schemeClr val="accent1">
                <a:shade val="15000"/>
              </a:schemeClr>
            </a:solidFill>
          </a:ln>
        </p:spPr>
        <p:txBody>
          <a:bodyPr wrap="square" rtlCol="0" anchor="ctr" anchorCtr="0">
            <a:noAutofit/>
          </a:bodyPr>
          <a:lstStyle/>
          <a:p>
            <a:pPr>
              <a:lnSpc>
                <a:spcPts val="3000"/>
              </a:lnSpc>
            </a:pPr>
            <a:r>
              <a:rPr kumimoji="1" lang="ja-JP" altLang="en-US" sz="2000" dirty="0">
                <a:latin typeface="ＭＳ ゴシック" panose="020B0609070205080204" pitchFamily="49" charset="-128"/>
                <a:ea typeface="ＭＳ ゴシック" panose="020B0609070205080204" pitchFamily="49" charset="-128"/>
              </a:rPr>
              <a:t>一</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般社団法人日本経済団体連合会の</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2021</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年度規制改革要望（令和</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3</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9</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14</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日）「</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No34. </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高圧ガス設備・冷凍設備の保安検査・定期自主検査等における基準類・帳票類の電子化」において、定期自主検査等の検査記録等を電磁的な方法により保存する場合の基準を定めた基準「電磁保存告示」別表第１を満たしても、データの消失や第三者による点検内容の改ざん等を理由に紙媒体での記録を指定保安検査機関から推奨されているとの指摘があった。</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2719A682-D792-0D67-1ED6-779C56FAD4BB}"/>
              </a:ext>
            </a:extLst>
          </p:cNvPr>
          <p:cNvSpPr txBox="1"/>
          <p:nvPr/>
        </p:nvSpPr>
        <p:spPr>
          <a:xfrm>
            <a:off x="543327" y="4189314"/>
            <a:ext cx="11105346" cy="1267486"/>
          </a:xfrm>
          <a:prstGeom prst="rect">
            <a:avLst/>
          </a:prstGeom>
          <a:solidFill>
            <a:schemeClr val="accent2">
              <a:lumMod val="40000"/>
              <a:lumOff val="60000"/>
            </a:schemeClr>
          </a:solidFill>
          <a:ln w="15875">
            <a:solidFill>
              <a:schemeClr val="accent1">
                <a:shade val="15000"/>
              </a:schemeClr>
            </a:solidFill>
          </a:ln>
        </p:spPr>
        <p:txBody>
          <a:bodyPr wrap="square" anchor="ctr" anchorCtr="0">
            <a:noAutofit/>
          </a:bodyPr>
          <a:lstStyle/>
          <a:p>
            <a:r>
              <a:rPr lang="ja-JP" altLang="en-US" sz="2000" dirty="0">
                <a:solidFill>
                  <a:srgbClr val="333333"/>
                </a:solidFill>
                <a:latin typeface="ＭＳ ゴシック" panose="020B0609070205080204" pitchFamily="49" charset="-128"/>
                <a:ea typeface="ＭＳ ゴシック" panose="020B0609070205080204" pitchFamily="49" charset="-128"/>
              </a:rPr>
              <a:t>高圧ガス保安法第</a:t>
            </a:r>
            <a:r>
              <a:rPr lang="en-US" altLang="ja-JP" sz="2000" dirty="0">
                <a:solidFill>
                  <a:srgbClr val="333333"/>
                </a:solidFill>
                <a:latin typeface="ＭＳ ゴシック" panose="020B0609070205080204" pitchFamily="49" charset="-128"/>
                <a:ea typeface="ＭＳ ゴシック" panose="020B0609070205080204" pitchFamily="49" charset="-128"/>
              </a:rPr>
              <a:t>35</a:t>
            </a:r>
            <a:r>
              <a:rPr lang="ja-JP" altLang="en-US" sz="2000" dirty="0">
                <a:solidFill>
                  <a:srgbClr val="333333"/>
                </a:solidFill>
                <a:latin typeface="ＭＳ ゴシック" panose="020B0609070205080204" pitchFamily="49" charset="-128"/>
                <a:ea typeface="ＭＳ ゴシック" panose="020B0609070205080204" pitchFamily="49" charset="-128"/>
              </a:rPr>
              <a:t>条の</a:t>
            </a:r>
            <a:r>
              <a:rPr lang="en-US" altLang="ja-JP" sz="2000" dirty="0">
                <a:solidFill>
                  <a:srgbClr val="333333"/>
                </a:solidFill>
                <a:latin typeface="ＭＳ ゴシック" panose="020B0609070205080204" pitchFamily="49" charset="-128"/>
                <a:ea typeface="ＭＳ ゴシック" panose="020B0609070205080204" pitchFamily="49" charset="-128"/>
              </a:rPr>
              <a:t>2</a:t>
            </a:r>
            <a:r>
              <a:rPr lang="ja-JP" altLang="en-US" sz="2000" dirty="0">
                <a:solidFill>
                  <a:srgbClr val="333333"/>
                </a:solidFill>
                <a:latin typeface="ＭＳ ゴシック" panose="020B0609070205080204" pitchFamily="49" charset="-128"/>
                <a:ea typeface="ＭＳ ゴシック" panose="020B0609070205080204" pitchFamily="49" charset="-128"/>
              </a:rPr>
              <a:t>では定期自主検査を行い、その検査結果の作成及び保存を義務づけているが、定期自主検査記録の作成・保存については電磁保存告示第１に掲げる基準を確保していれば電磁的な方法によることが可能であり、必ずしも電磁的保存によるデータ消失や改ざん等の懸念は生じない。</a:t>
            </a:r>
            <a:endParaRPr lang="ja-JP" altLang="en-US" sz="2000" dirty="0">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DAE0FFCD-CA66-20AF-BEC6-711A217D9858}"/>
              </a:ext>
            </a:extLst>
          </p:cNvPr>
          <p:cNvSpPr/>
          <p:nvPr/>
        </p:nvSpPr>
        <p:spPr>
          <a:xfrm>
            <a:off x="543327" y="1476081"/>
            <a:ext cx="3060012"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令和３年１２月２７日交付</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81ECFFC1-5B3C-D12B-3277-C4E3417F3923}"/>
              </a:ext>
            </a:extLst>
          </p:cNvPr>
          <p:cNvSpPr/>
          <p:nvPr/>
        </p:nvSpPr>
        <p:spPr>
          <a:xfrm>
            <a:off x="5623128" y="3875685"/>
            <a:ext cx="358313" cy="3136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75249887-8A04-2C0F-18B3-4C8FD42F4D93}"/>
              </a:ext>
            </a:extLst>
          </p:cNvPr>
          <p:cNvSpPr/>
          <p:nvPr/>
        </p:nvSpPr>
        <p:spPr>
          <a:xfrm>
            <a:off x="5610225" y="5532926"/>
            <a:ext cx="371216" cy="3050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4B54D85-6FC1-F7E9-D85D-D113A802DFEE}"/>
              </a:ext>
            </a:extLst>
          </p:cNvPr>
          <p:cNvSpPr txBox="1"/>
          <p:nvPr/>
        </p:nvSpPr>
        <p:spPr>
          <a:xfrm>
            <a:off x="543327" y="5848937"/>
            <a:ext cx="11105346" cy="856170"/>
          </a:xfrm>
          <a:prstGeom prst="rect">
            <a:avLst/>
          </a:prstGeom>
          <a:solidFill>
            <a:schemeClr val="accent2">
              <a:lumMod val="40000"/>
              <a:lumOff val="60000"/>
            </a:schemeClr>
          </a:solidFill>
          <a:ln w="15875">
            <a:solidFill>
              <a:schemeClr val="accent1">
                <a:shade val="15000"/>
              </a:schemeClr>
            </a:solidFill>
          </a:ln>
        </p:spPr>
        <p:txBody>
          <a:bodyPr wrap="square" anchor="ctr" anchorCtr="0">
            <a:noAutofit/>
          </a:bodyPr>
          <a:lstStyle/>
          <a:p>
            <a:r>
              <a:rPr lang="ja-JP" altLang="en-US" sz="2000" dirty="0">
                <a:solidFill>
                  <a:srgbClr val="333333"/>
                </a:solidFill>
                <a:latin typeface="ＭＳ ゴシック" panose="020B0609070205080204" pitchFamily="49" charset="-128"/>
                <a:ea typeface="ＭＳ ゴシック" panose="020B0609070205080204" pitchFamily="49" charset="-128"/>
              </a:rPr>
              <a:t>デジタル技術を活用した効率的な定期自主検査等の検査記録等の保存については、支障がないことをご理解いただき、適切に運用していただきたい。</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0269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0C33-9525-9F8C-E991-F00B5010D220}"/>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6C38A25-4ECC-1441-2309-6C166345BF63}"/>
              </a:ext>
            </a:extLst>
          </p:cNvPr>
          <p:cNvSpPr txBox="1"/>
          <p:nvPr/>
        </p:nvSpPr>
        <p:spPr>
          <a:xfrm>
            <a:off x="716737" y="2551310"/>
            <a:ext cx="10922672" cy="1834950"/>
          </a:xfrm>
          <a:prstGeom prst="rect">
            <a:avLst/>
          </a:prstGeom>
          <a:noFill/>
          <a:ln w="19050">
            <a:solidFill>
              <a:schemeClr val="accent1">
                <a:shade val="15000"/>
              </a:schemeClr>
            </a:solidFill>
          </a:ln>
        </p:spPr>
        <p:txBody>
          <a:bodyPr wrap="square" rtlCol="0" anchor="ctr" anchorCtr="0">
            <a:noAutofit/>
          </a:bodyPr>
          <a:lstStyle/>
          <a:p>
            <a:pPr>
              <a:lnSpc>
                <a:spcPts val="3500"/>
              </a:lnSpc>
            </a:pPr>
            <a:r>
              <a:rPr kumimoji="1" lang="ja-JP" altLang="en-US" sz="2000" dirty="0">
                <a:latin typeface="ＭＳ ゴシック" panose="020B0609070205080204" pitchFamily="49" charset="-128"/>
                <a:ea typeface="ＭＳ ゴシック" panose="020B0609070205080204" pitchFamily="49" charset="-128"/>
              </a:rPr>
              <a:t>高圧ガスの製造設備や消費設備については、その使用開始時及び使用終了時に施設の異常有無について点検を、使用中に</a:t>
            </a:r>
            <a:r>
              <a:rPr kumimoji="1" lang="en-US" altLang="ja-JP" sz="2000" dirty="0">
                <a:latin typeface="ＭＳ ゴシック" panose="020B0609070205080204" pitchFamily="49" charset="-128"/>
                <a:ea typeface="ＭＳ ゴシック" panose="020B0609070205080204" pitchFamily="49" charset="-128"/>
              </a:rPr>
              <a:t>1</a:t>
            </a:r>
            <a:r>
              <a:rPr kumimoji="1" lang="ja-JP" altLang="en-US" sz="2000" dirty="0">
                <a:latin typeface="ＭＳ ゴシック" panose="020B0609070205080204" pitchFamily="49" charset="-128"/>
                <a:ea typeface="ＭＳ ゴシック" panose="020B0609070205080204" pitchFamily="49" charset="-128"/>
              </a:rPr>
              <a:t>日１回以上作動状況について点検を行う旨規定しているが、状態監視による確認をもって点検を行うこと等を踏まえ、時点や回数を限定した現行の規定が見直された</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635EC018-FB69-D651-B973-91668A943ED8}"/>
              </a:ext>
            </a:extLst>
          </p:cNvPr>
          <p:cNvSpPr txBox="1"/>
          <p:nvPr/>
        </p:nvSpPr>
        <p:spPr>
          <a:xfrm>
            <a:off x="716737" y="5006250"/>
            <a:ext cx="10922672" cy="1441631"/>
          </a:xfrm>
          <a:prstGeom prst="rect">
            <a:avLst/>
          </a:prstGeom>
          <a:solidFill>
            <a:schemeClr val="accent2">
              <a:lumMod val="40000"/>
              <a:lumOff val="60000"/>
            </a:schemeClr>
          </a:solidFill>
          <a:ln w="15875">
            <a:solidFill>
              <a:schemeClr val="accent1">
                <a:shade val="15000"/>
              </a:schemeClr>
            </a:solidFill>
          </a:ln>
        </p:spPr>
        <p:txBody>
          <a:bodyPr wrap="square" anchor="ctr" anchorCtr="0">
            <a:noAutofit/>
          </a:bodyPr>
          <a:lstStyle/>
          <a:p>
            <a:pPr>
              <a:lnSpc>
                <a:spcPts val="3500"/>
              </a:lnSpc>
            </a:pPr>
            <a:r>
              <a:rPr lang="ja-JP" altLang="en-US" sz="2000" dirty="0">
                <a:solidFill>
                  <a:srgbClr val="333333"/>
                </a:solidFill>
                <a:latin typeface="ＭＳ ゴシック" panose="020B0609070205080204" pitchFamily="49" charset="-128"/>
                <a:ea typeface="ＭＳ ゴシック" panose="020B0609070205080204" pitchFamily="49" charset="-128"/>
              </a:rPr>
              <a:t>製造設備等に係る技術基準において、「設備の使用開始時及び使用終了時に異常の有無の点検、使用中の設備の作動状況を１日１回以上点検をする。」旨の規定について、「施設の異常の有無を適切な方法により点検する。」旨の規定に改正された。</a:t>
            </a:r>
            <a:endParaRPr lang="ja-JP" altLang="en-US" sz="2000"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99ABB63B-57F5-9CED-3E84-FC4271BB7F75}"/>
              </a:ext>
            </a:extLst>
          </p:cNvPr>
          <p:cNvSpPr/>
          <p:nvPr/>
        </p:nvSpPr>
        <p:spPr>
          <a:xfrm>
            <a:off x="5606502" y="4470870"/>
            <a:ext cx="358313" cy="3136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4">
            <a:extLst>
              <a:ext uri="{FF2B5EF4-FFF2-40B4-BE49-F238E27FC236}">
                <a16:creationId xmlns:a16="http://schemas.microsoft.com/office/drawing/2014/main" id="{46BB8B7E-E97E-8741-A998-C2E16667C2EB}"/>
              </a:ext>
            </a:extLst>
          </p:cNvPr>
          <p:cNvSpPr/>
          <p:nvPr/>
        </p:nvSpPr>
        <p:spPr>
          <a:xfrm>
            <a:off x="716737" y="576373"/>
            <a:ext cx="5379263" cy="61598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800" dirty="0">
                <a:solidFill>
                  <a:schemeClr val="tx1"/>
                </a:solidFill>
                <a:latin typeface="ＭＳ ゴシック" panose="020B0609070205080204" pitchFamily="49" charset="-128"/>
                <a:ea typeface="ＭＳ ゴシック" panose="020B0609070205080204" pitchFamily="49" charset="-128"/>
              </a:rPr>
              <a:t>10</a:t>
            </a:r>
            <a:r>
              <a:rPr lang="ja-JP" altLang="en-US" sz="2800" dirty="0">
                <a:solidFill>
                  <a:schemeClr val="tx1"/>
                </a:solidFill>
                <a:latin typeface="ＭＳ ゴシック" panose="020B0609070205080204" pitchFamily="49" charset="-128"/>
                <a:ea typeface="ＭＳ ゴシック" panose="020B0609070205080204" pitchFamily="49" charset="-128"/>
              </a:rPr>
              <a:t>．冷凍</a:t>
            </a:r>
            <a:r>
              <a:rPr kumimoji="1" lang="ja-JP" altLang="en-US" sz="2800" dirty="0">
                <a:solidFill>
                  <a:schemeClr val="tx1"/>
                </a:solidFill>
                <a:latin typeface="ＭＳ ゴシック" panose="020B0609070205080204" pitchFamily="49" charset="-128"/>
                <a:ea typeface="ＭＳ ゴシック" panose="020B0609070205080204" pitchFamily="49" charset="-128"/>
              </a:rPr>
              <a:t>保安規則等の一部改正</a:t>
            </a:r>
          </a:p>
        </p:txBody>
      </p:sp>
      <p:sp>
        <p:nvSpPr>
          <p:cNvPr id="10" name="正方形/長方形 9">
            <a:extLst>
              <a:ext uri="{FF2B5EF4-FFF2-40B4-BE49-F238E27FC236}">
                <a16:creationId xmlns:a16="http://schemas.microsoft.com/office/drawing/2014/main" id="{30E354C4-5BED-176F-FE4E-3F81BCA94101}"/>
              </a:ext>
            </a:extLst>
          </p:cNvPr>
          <p:cNvSpPr/>
          <p:nvPr/>
        </p:nvSpPr>
        <p:spPr>
          <a:xfrm>
            <a:off x="716737" y="1312661"/>
            <a:ext cx="7187509"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省令第４２号　令和７年４月１７日交付　令和７年４月１８日施行</a:t>
            </a:r>
            <a:endParaRPr kumimoji="1" lang="ja-JP" altLang="en-US" dirty="0">
              <a:latin typeface="ＭＳ ゴシック" panose="020B0609070205080204" pitchFamily="49" charset="-128"/>
              <a:ea typeface="ＭＳ ゴシック" panose="020B0609070205080204" pitchFamily="49" charset="-128"/>
            </a:endParaRPr>
          </a:p>
        </p:txBody>
      </p:sp>
      <p:sp>
        <p:nvSpPr>
          <p:cNvPr id="11" name="正方形/長方形 10">
            <a:extLst>
              <a:ext uri="{FF2B5EF4-FFF2-40B4-BE49-F238E27FC236}">
                <a16:creationId xmlns:a16="http://schemas.microsoft.com/office/drawing/2014/main" id="{06D9D932-C7EE-A2D5-E8FA-142E01AE3F4A}"/>
              </a:ext>
            </a:extLst>
          </p:cNvPr>
          <p:cNvSpPr/>
          <p:nvPr/>
        </p:nvSpPr>
        <p:spPr>
          <a:xfrm>
            <a:off x="520954" y="2049598"/>
            <a:ext cx="5771780" cy="352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ＭＳ ゴシック" panose="020B0609070205080204" pitchFamily="49" charset="-128"/>
                <a:ea typeface="ＭＳ ゴシック" panose="020B0609070205080204" pitchFamily="49" charset="-128"/>
              </a:rPr>
              <a:t>１　施設の異常の有無の点検に係る規定の見直し</a:t>
            </a:r>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423952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1F5C8DC2-0B61-7509-10F6-44C69D40E395}"/>
              </a:ext>
            </a:extLst>
          </p:cNvPr>
          <p:cNvGraphicFramePr>
            <a:graphicFrameLocks noGrp="1"/>
          </p:cNvGraphicFramePr>
          <p:nvPr/>
        </p:nvGraphicFramePr>
        <p:xfrm>
          <a:off x="800100" y="715336"/>
          <a:ext cx="10591800" cy="5402151"/>
        </p:xfrm>
        <a:graphic>
          <a:graphicData uri="http://schemas.openxmlformats.org/drawingml/2006/table">
            <a:tbl>
              <a:tblPr firstRow="1" bandRow="1">
                <a:tableStyleId>{5940675A-B579-460E-94D1-54222C63F5DA}</a:tableStyleId>
              </a:tblPr>
              <a:tblGrid>
                <a:gridCol w="5248275">
                  <a:extLst>
                    <a:ext uri="{9D8B030D-6E8A-4147-A177-3AD203B41FA5}">
                      <a16:colId xmlns:a16="http://schemas.microsoft.com/office/drawing/2014/main" val="714658913"/>
                    </a:ext>
                  </a:extLst>
                </a:gridCol>
                <a:gridCol w="5343525">
                  <a:extLst>
                    <a:ext uri="{9D8B030D-6E8A-4147-A177-3AD203B41FA5}">
                      <a16:colId xmlns:a16="http://schemas.microsoft.com/office/drawing/2014/main" val="1090249103"/>
                    </a:ext>
                  </a:extLst>
                </a:gridCol>
              </a:tblGrid>
              <a:tr h="433911">
                <a:tc>
                  <a:txBody>
                    <a:bodyPr/>
                    <a:lstStyle/>
                    <a:p>
                      <a:r>
                        <a:rPr kumimoji="1" lang="ja-JP" altLang="en-US" sz="1600" dirty="0">
                          <a:latin typeface="ＭＳ ゴシック" panose="020B0609070205080204" pitchFamily="49" charset="-128"/>
                          <a:ea typeface="ＭＳ ゴシック" panose="020B0609070205080204" pitchFamily="49" charset="-128"/>
                        </a:rPr>
                        <a:t>改　正　後</a:t>
                      </a:r>
                    </a:p>
                  </a:txBody>
                  <a:tcPr anchor="ctr" anchorCtr="1">
                    <a:solidFill>
                      <a:schemeClr val="accent2">
                        <a:lumMod val="20000"/>
                        <a:lumOff val="80000"/>
                      </a:schemeClr>
                    </a:solidFill>
                  </a:tcPr>
                </a:tc>
                <a:tc>
                  <a:txBody>
                    <a:bodyPr/>
                    <a:lstStyle/>
                    <a:p>
                      <a:r>
                        <a:rPr kumimoji="1" lang="ja-JP" altLang="en-US" sz="1600" dirty="0">
                          <a:latin typeface="ＭＳ ゴシック" panose="020B0609070205080204" pitchFamily="49" charset="-128"/>
                          <a:ea typeface="ＭＳ ゴシック" panose="020B0609070205080204" pitchFamily="49" charset="-128"/>
                        </a:rPr>
                        <a:t>改　正　前</a:t>
                      </a:r>
                    </a:p>
                  </a:txBody>
                  <a:tcPr anchor="ctr" anchorCtr="1">
                    <a:solidFill>
                      <a:schemeClr val="accent2">
                        <a:lumMod val="20000"/>
                        <a:lumOff val="80000"/>
                      </a:schemeClr>
                    </a:solidFill>
                  </a:tcPr>
                </a:tc>
                <a:extLst>
                  <a:ext uri="{0D108BD9-81ED-4DB2-BD59-A6C34878D82A}">
                    <a16:rowId xmlns:a16="http://schemas.microsoft.com/office/drawing/2014/main" val="521701523"/>
                  </a:ext>
                </a:extLst>
              </a:tr>
              <a:tr h="2654036">
                <a:tc>
                  <a:txBody>
                    <a:bodyPr/>
                    <a:lstStyle/>
                    <a:p>
                      <a:r>
                        <a:rPr kumimoji="1" lang="ja-JP" altLang="en-US" sz="1600" dirty="0">
                          <a:latin typeface="ＭＳ ゴシック" panose="020B0609070205080204" pitchFamily="49" charset="-128"/>
                          <a:ea typeface="ＭＳ ゴシック" panose="020B0609070205080204" pitchFamily="49" charset="-128"/>
                        </a:rPr>
                        <a:t>（定置式製造設備に係る技術上の基準）</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第六条　　（　略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２　製造設備が定置式製造設備（コールド・エバポレ</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－タ、圧縮天然ガススタンド、液化天然ガススタン</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ド及び圧縮水素スタンドを除く。）である製造施設</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における法第八条第二号の経済産業省令で定める技</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術上の基準は、次の各号に掲げるものとする。ただ</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し、経済産業大臣がこれと同等の安全性を有するも</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のと認めた措置を講じている場合は、この限りでな</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一～三　　（　略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四　高圧ガスの製造は、</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製造する高圧ガスの種類及　</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び製造施設の態様に応じ、当該</a:t>
                      </a:r>
                      <a:r>
                        <a:rPr kumimoji="1" lang="ja-JP" altLang="en-US" sz="1600" dirty="0">
                          <a:solidFill>
                            <a:schemeClr val="tx1"/>
                          </a:solidFill>
                          <a:latin typeface="ＭＳ ゴシック" panose="020B0609070205080204" pitchFamily="49" charset="-128"/>
                          <a:ea typeface="ＭＳ ゴシック" panose="020B0609070205080204" pitchFamily="49" charset="-128"/>
                        </a:rPr>
                        <a:t>製造設備の属する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製造施設の異常の有無を点検し、異常のあるとき</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は、当該設備の補修その他の危険を防止する措置</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講じてすること。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五～八　　（　略　）</a:t>
                      </a:r>
                    </a:p>
                  </a:txBody>
                  <a:tcPr/>
                </a:tc>
                <a:tc>
                  <a:txBody>
                    <a:bodyPr/>
                    <a:lstStyle/>
                    <a:p>
                      <a:r>
                        <a:rPr kumimoji="1" lang="ja-JP" altLang="en-US" sz="1600" dirty="0">
                          <a:latin typeface="ＭＳ ゴシック" panose="020B0609070205080204" pitchFamily="49" charset="-128"/>
                          <a:ea typeface="ＭＳ ゴシック" panose="020B0609070205080204" pitchFamily="49" charset="-128"/>
                        </a:rPr>
                        <a:t>（定置式製造設備に係る技術上の基準）</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第六条　　（　略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２　製造設備が定置式製造設備（コールド・エバポレ</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－タ、圧縮天然ガススタンド、液化天然ガススタン</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ド及び圧縮水素スタンドを除く。）である製造施設</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における法第八条第二号の経済産業省令で定める技</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術上の基準は、次の各号に掲げるものとする。ただ</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し、経済産業大臣がこれと同等の安全性を有するも</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のと認めた措置を講じている場合は、この限りでな</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一～三　　（　略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四　高圧ガスの製造は、</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製造設備の使用開始時及び使　</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u="none"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用終了時に当該</a:t>
                      </a:r>
                      <a:r>
                        <a:rPr kumimoji="1" lang="ja-JP" altLang="en-US" sz="1600" dirty="0">
                          <a:solidFill>
                            <a:schemeClr val="tx1"/>
                          </a:solidFill>
                          <a:latin typeface="ＭＳ ゴシック" panose="020B0609070205080204" pitchFamily="49" charset="-128"/>
                          <a:ea typeface="ＭＳ ゴシック" panose="020B0609070205080204" pitchFamily="49" charset="-128"/>
                        </a:rPr>
                        <a:t>製造設備の属する製造施設の異常の</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有無を</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点検するほか、一日に一回以上製造をする高</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圧ガスの種類及び製造設備の態様に応じ頻繁に製造</a:t>
                      </a:r>
                      <a:endParaRPr kumimoji="1" lang="en-US" altLang="ja-JP" sz="16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C00000"/>
                          </a:solidFill>
                          <a:latin typeface="ＭＳ ゴシック" panose="020B0609070205080204" pitchFamily="49" charset="-128"/>
                          <a:ea typeface="ＭＳ ゴシック" panose="020B0609070205080204" pitchFamily="49" charset="-128"/>
                        </a:rPr>
                        <a:t>　　</a:t>
                      </a:r>
                      <a:r>
                        <a:rPr kumimoji="1" lang="ja-JP" altLang="en-US" sz="1600" u="sng" dirty="0">
                          <a:solidFill>
                            <a:srgbClr val="C00000"/>
                          </a:solidFill>
                          <a:latin typeface="ＭＳ ゴシック" panose="020B0609070205080204" pitchFamily="49" charset="-128"/>
                          <a:ea typeface="ＭＳ ゴシック" panose="020B0609070205080204" pitchFamily="49" charset="-128"/>
                        </a:rPr>
                        <a:t>設備の作動状況について</a:t>
                      </a:r>
                      <a:r>
                        <a:rPr kumimoji="1" lang="ja-JP" altLang="en-US" sz="1600" dirty="0">
                          <a:solidFill>
                            <a:schemeClr val="tx1"/>
                          </a:solidFill>
                          <a:latin typeface="ＭＳ ゴシック" panose="020B0609070205080204" pitchFamily="49" charset="-128"/>
                          <a:ea typeface="ＭＳ ゴシック" panose="020B0609070205080204" pitchFamily="49" charset="-128"/>
                        </a:rPr>
                        <a:t>点検し、異常のあるときは、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当該設備の補修その他の危険を防止する措置講じて</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すること。</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五～八　　（　略　）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sz="1600" dirty="0">
                        <a:solidFill>
                          <a:srgbClr val="C00000"/>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288327995"/>
                  </a:ext>
                </a:extLst>
              </a:tr>
            </a:tbl>
          </a:graphicData>
        </a:graphic>
      </p:graphicFrame>
      <p:sp>
        <p:nvSpPr>
          <p:cNvPr id="3" name="正方形/長方形 2">
            <a:extLst>
              <a:ext uri="{FF2B5EF4-FFF2-40B4-BE49-F238E27FC236}">
                <a16:creationId xmlns:a16="http://schemas.microsoft.com/office/drawing/2014/main" id="{E7105260-4924-5FFB-A230-609DC8D52CF0}"/>
              </a:ext>
            </a:extLst>
          </p:cNvPr>
          <p:cNvSpPr/>
          <p:nvPr/>
        </p:nvSpPr>
        <p:spPr>
          <a:xfrm>
            <a:off x="497402" y="263158"/>
            <a:ext cx="3038475" cy="352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（一般高圧ガス保安規則）</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74956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43E25-FF5C-836D-CC1C-DE4FBA096238}"/>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85C5397-D089-9789-574B-DB07838B1746}"/>
              </a:ext>
            </a:extLst>
          </p:cNvPr>
          <p:cNvSpPr txBox="1"/>
          <p:nvPr/>
        </p:nvSpPr>
        <p:spPr>
          <a:xfrm>
            <a:off x="799865" y="909299"/>
            <a:ext cx="10922672" cy="1019254"/>
          </a:xfrm>
          <a:prstGeom prst="rect">
            <a:avLst/>
          </a:prstGeom>
          <a:noFill/>
          <a:ln w="19050">
            <a:solidFill>
              <a:schemeClr val="accent1">
                <a:shade val="15000"/>
              </a:schemeClr>
            </a:solidFill>
          </a:ln>
        </p:spPr>
        <p:txBody>
          <a:bodyPr wrap="square" rtlCol="0" anchor="ctr" anchorCtr="0">
            <a:noAutofit/>
          </a:bodyPr>
          <a:lstStyle/>
          <a:p>
            <a:pPr>
              <a:lnSpc>
                <a:spcPts val="3500"/>
              </a:lnSpc>
            </a:pPr>
            <a:r>
              <a:rPr kumimoji="1" lang="ja-JP" altLang="en-US" sz="2000" dirty="0">
                <a:latin typeface="ＭＳ ゴシック" panose="020B0609070205080204" pitchFamily="49" charset="-128"/>
                <a:ea typeface="ＭＳ ゴシック" panose="020B0609070205080204" pitchFamily="49" charset="-128"/>
              </a:rPr>
              <a:t>消防法令で定める危険物と高圧ガスとの混載について、消防法（昭和２３年法律第１８６号）との整合性を図った。</a:t>
            </a:r>
          </a:p>
        </p:txBody>
      </p:sp>
      <p:sp>
        <p:nvSpPr>
          <p:cNvPr id="3" name="テキスト ボックス 2">
            <a:extLst>
              <a:ext uri="{FF2B5EF4-FFF2-40B4-BE49-F238E27FC236}">
                <a16:creationId xmlns:a16="http://schemas.microsoft.com/office/drawing/2014/main" id="{8F981CC5-2B23-8A7B-EBBF-FF0879B97885}"/>
              </a:ext>
            </a:extLst>
          </p:cNvPr>
          <p:cNvSpPr txBox="1"/>
          <p:nvPr/>
        </p:nvSpPr>
        <p:spPr>
          <a:xfrm>
            <a:off x="799865" y="2495196"/>
            <a:ext cx="10922672" cy="2949640"/>
          </a:xfrm>
          <a:prstGeom prst="rect">
            <a:avLst/>
          </a:prstGeom>
          <a:solidFill>
            <a:schemeClr val="accent2">
              <a:lumMod val="40000"/>
              <a:lumOff val="60000"/>
            </a:schemeClr>
          </a:solidFill>
          <a:ln w="15875">
            <a:solidFill>
              <a:schemeClr val="accent1">
                <a:shade val="15000"/>
              </a:schemeClr>
            </a:solidFill>
          </a:ln>
        </p:spPr>
        <p:txBody>
          <a:bodyPr wrap="square" anchor="ctr" anchorCtr="0">
            <a:noAutofit/>
          </a:bodyPr>
          <a:lstStyle/>
          <a:p>
            <a:pPr>
              <a:lnSpc>
                <a:spcPts val="3500"/>
              </a:lnSpc>
            </a:pPr>
            <a:r>
              <a:rPr lang="ja-JP" altLang="en-US" sz="2000" dirty="0">
                <a:solidFill>
                  <a:srgbClr val="333333"/>
                </a:solidFill>
                <a:latin typeface="ＭＳ ゴシック" panose="020B0609070205080204" pitchFamily="49" charset="-128"/>
                <a:ea typeface="ＭＳ ゴシック" panose="020B0609070205080204" pitchFamily="49" charset="-128"/>
              </a:rPr>
              <a:t>消防法で定める危険物と高圧ガスとの移動中の混載について、消防法の告示では、「</a:t>
            </a:r>
            <a:r>
              <a:rPr lang="en-US" altLang="ja-JP" sz="2000" dirty="0">
                <a:solidFill>
                  <a:srgbClr val="333333"/>
                </a:solidFill>
                <a:latin typeface="ＭＳ ゴシック" panose="020B0609070205080204" pitchFamily="49" charset="-128"/>
                <a:ea typeface="ＭＳ ゴシック" panose="020B0609070205080204" pitchFamily="49" charset="-128"/>
              </a:rPr>
              <a:t>120ℓ</a:t>
            </a:r>
            <a:r>
              <a:rPr lang="ja-JP" altLang="en-US" sz="2000" dirty="0">
                <a:solidFill>
                  <a:srgbClr val="333333"/>
                </a:solidFill>
                <a:latin typeface="ＭＳ ゴシック" panose="020B0609070205080204" pitchFamily="49" charset="-128"/>
                <a:ea typeface="ＭＳ ゴシック" panose="020B0609070205080204" pitchFamily="49" charset="-128"/>
              </a:rPr>
              <a:t>未満の容器に充填された不活性性ガス」と「消防法別表第１に掲げる危険物」との混載が認められているのに対して、一般則第</a:t>
            </a:r>
            <a:r>
              <a:rPr lang="en-US" altLang="ja-JP" sz="2000" dirty="0">
                <a:solidFill>
                  <a:srgbClr val="333333"/>
                </a:solidFill>
                <a:latin typeface="ＭＳ ゴシック" panose="020B0609070205080204" pitchFamily="49" charset="-128"/>
                <a:ea typeface="ＭＳ ゴシック" panose="020B0609070205080204" pitchFamily="49" charset="-128"/>
              </a:rPr>
              <a:t>50</a:t>
            </a:r>
            <a:r>
              <a:rPr lang="ja-JP" altLang="en-US" sz="2000" dirty="0">
                <a:solidFill>
                  <a:srgbClr val="333333"/>
                </a:solidFill>
                <a:latin typeface="ＭＳ ゴシック" panose="020B0609070205080204" pitchFamily="49" charset="-128"/>
                <a:ea typeface="ＭＳ ゴシック" panose="020B0609070205080204" pitchFamily="49" charset="-128"/>
              </a:rPr>
              <a:t>条第</a:t>
            </a:r>
            <a:r>
              <a:rPr lang="en-US" altLang="ja-JP" sz="2000" dirty="0">
                <a:solidFill>
                  <a:srgbClr val="333333"/>
                </a:solidFill>
                <a:latin typeface="ＭＳ ゴシック" panose="020B0609070205080204" pitchFamily="49" charset="-128"/>
                <a:ea typeface="ＭＳ ゴシック" panose="020B0609070205080204" pitchFamily="49" charset="-128"/>
              </a:rPr>
              <a:t>6</a:t>
            </a:r>
            <a:r>
              <a:rPr lang="ja-JP" altLang="en-US" sz="2000" dirty="0">
                <a:solidFill>
                  <a:srgbClr val="333333"/>
                </a:solidFill>
                <a:latin typeface="ＭＳ ゴシック" panose="020B0609070205080204" pitchFamily="49" charset="-128"/>
                <a:ea typeface="ＭＳ ゴシック" panose="020B0609070205080204" pitchFamily="49" charset="-128"/>
              </a:rPr>
              <a:t>号イでは、「不活性ガスの充填容器等（内容積</a:t>
            </a:r>
            <a:r>
              <a:rPr lang="en-US" altLang="ja-JP" sz="2000" dirty="0">
                <a:solidFill>
                  <a:srgbClr val="333333"/>
                </a:solidFill>
                <a:latin typeface="ＭＳ ゴシック" panose="020B0609070205080204" pitchFamily="49" charset="-128"/>
                <a:ea typeface="ＭＳ ゴシック" panose="020B0609070205080204" pitchFamily="49" charset="-128"/>
              </a:rPr>
              <a:t>120ℓ</a:t>
            </a:r>
            <a:r>
              <a:rPr lang="ja-JP" altLang="en-US" sz="2000" dirty="0">
                <a:solidFill>
                  <a:srgbClr val="333333"/>
                </a:solidFill>
                <a:latin typeface="ＭＳ ゴシック" panose="020B0609070205080204" pitchFamily="49" charset="-128"/>
                <a:ea typeface="ＭＳ ゴシック" panose="020B0609070205080204" pitchFamily="49" charset="-128"/>
              </a:rPr>
              <a:t>未満に限る。）」と「消防法別表第１に掲げる危険物のうち第４類のみ」との混載が認められていることから、一般則について消防法と整合するよう改正し、「不活性ガスの充填容器等」と「消防法別表第１に掲げる危険物」の混載を認める規定とした。</a:t>
            </a:r>
            <a:endParaRPr lang="ja-JP" altLang="en-US" sz="2000"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D96E6972-A3C1-B131-8A22-4ABC24A6132E}"/>
              </a:ext>
            </a:extLst>
          </p:cNvPr>
          <p:cNvSpPr/>
          <p:nvPr/>
        </p:nvSpPr>
        <p:spPr>
          <a:xfrm>
            <a:off x="5506749" y="1996871"/>
            <a:ext cx="358313" cy="3136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40ACE28-8033-33EE-0DFB-BD73A619E89C}"/>
              </a:ext>
            </a:extLst>
          </p:cNvPr>
          <p:cNvSpPr/>
          <p:nvPr/>
        </p:nvSpPr>
        <p:spPr>
          <a:xfrm>
            <a:off x="537579" y="412547"/>
            <a:ext cx="8348726" cy="352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ＭＳ ゴシック" panose="020B0609070205080204" pitchFamily="49" charset="-128"/>
                <a:ea typeface="ＭＳ ゴシック" panose="020B0609070205080204" pitchFamily="49" charset="-128"/>
              </a:rPr>
              <a:t>２　高圧ガス保安法令その他法令との規定の整合・適正化等を行うもの</a:t>
            </a:r>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70339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0F32F-D67D-3CE4-AD0E-416A286429F9}"/>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D731A24-2B69-66DD-C001-0E2275139CA2}"/>
              </a:ext>
            </a:extLst>
          </p:cNvPr>
          <p:cNvGraphicFramePr>
            <a:graphicFrameLocks noGrp="1"/>
          </p:cNvGraphicFramePr>
          <p:nvPr/>
        </p:nvGraphicFramePr>
        <p:xfrm>
          <a:off x="497402" y="707023"/>
          <a:ext cx="11373173" cy="5727028"/>
        </p:xfrm>
        <a:graphic>
          <a:graphicData uri="http://schemas.openxmlformats.org/drawingml/2006/table">
            <a:tbl>
              <a:tblPr firstRow="1" bandRow="1">
                <a:tableStyleId>{5940675A-B579-460E-94D1-54222C63F5DA}</a:tableStyleId>
              </a:tblPr>
              <a:tblGrid>
                <a:gridCol w="5678954">
                  <a:extLst>
                    <a:ext uri="{9D8B030D-6E8A-4147-A177-3AD203B41FA5}">
                      <a16:colId xmlns:a16="http://schemas.microsoft.com/office/drawing/2014/main" val="714658913"/>
                    </a:ext>
                  </a:extLst>
                </a:gridCol>
                <a:gridCol w="5694219">
                  <a:extLst>
                    <a:ext uri="{9D8B030D-6E8A-4147-A177-3AD203B41FA5}">
                      <a16:colId xmlns:a16="http://schemas.microsoft.com/office/drawing/2014/main" val="1090249103"/>
                    </a:ext>
                  </a:extLst>
                </a:gridCol>
              </a:tblGrid>
              <a:tr h="423508">
                <a:tc>
                  <a:txBody>
                    <a:bodyPr/>
                    <a:lstStyle/>
                    <a:p>
                      <a:r>
                        <a:rPr kumimoji="1" lang="ja-JP" altLang="en-US" sz="1800" dirty="0">
                          <a:latin typeface="ＭＳ ゴシック" panose="020B0609070205080204" pitchFamily="49" charset="-128"/>
                          <a:ea typeface="ＭＳ ゴシック" panose="020B0609070205080204" pitchFamily="49" charset="-128"/>
                        </a:rPr>
                        <a:t>改　正　後</a:t>
                      </a:r>
                    </a:p>
                  </a:txBody>
                  <a:tcPr anchor="ctr" anchorCtr="1">
                    <a:solidFill>
                      <a:schemeClr val="accent2">
                        <a:lumMod val="20000"/>
                        <a:lumOff val="80000"/>
                      </a:schemeClr>
                    </a:solidFill>
                  </a:tcPr>
                </a:tc>
                <a:tc>
                  <a:txBody>
                    <a:bodyPr/>
                    <a:lstStyle/>
                    <a:p>
                      <a:r>
                        <a:rPr kumimoji="1" lang="ja-JP" altLang="en-US" sz="1800" dirty="0">
                          <a:latin typeface="ＭＳ ゴシック" panose="020B0609070205080204" pitchFamily="49" charset="-128"/>
                          <a:ea typeface="ＭＳ ゴシック" panose="020B0609070205080204" pitchFamily="49" charset="-128"/>
                        </a:rPr>
                        <a:t>改　正　前</a:t>
                      </a:r>
                    </a:p>
                  </a:txBody>
                  <a:tcPr anchor="ctr" anchorCtr="1">
                    <a:solidFill>
                      <a:schemeClr val="accent2">
                        <a:lumMod val="20000"/>
                        <a:lumOff val="80000"/>
                      </a:schemeClr>
                    </a:solidFill>
                  </a:tcPr>
                </a:tc>
                <a:extLst>
                  <a:ext uri="{0D108BD9-81ED-4DB2-BD59-A6C34878D82A}">
                    <a16:rowId xmlns:a16="http://schemas.microsoft.com/office/drawing/2014/main" val="521701523"/>
                  </a:ext>
                </a:extLst>
              </a:tr>
              <a:tr h="4743839">
                <a:tc>
                  <a:txBody>
                    <a:bodyPr/>
                    <a:lstStyle/>
                    <a:p>
                      <a:r>
                        <a:rPr kumimoji="1" lang="ja-JP" altLang="en-US" sz="1800" dirty="0">
                          <a:latin typeface="ＭＳ ゴシック" panose="020B0609070205080204" pitchFamily="49" charset="-128"/>
                          <a:ea typeface="ＭＳ ゴシック" panose="020B0609070205080204" pitchFamily="49" charset="-128"/>
                        </a:rPr>
                        <a:t>（その他の場合における移動に係る技術上の基準等）</a:t>
                      </a:r>
                      <a:endParaRPr kumimoji="1" lang="en-US" altLang="ja-JP" sz="1800" dirty="0">
                        <a:latin typeface="ＭＳ ゴシック" panose="020B0609070205080204" pitchFamily="49" charset="-128"/>
                        <a:ea typeface="ＭＳ ゴシック" panose="020B0609070205080204" pitchFamily="49" charset="-128"/>
                      </a:endParaRPr>
                    </a:p>
                    <a:p>
                      <a:r>
                        <a:rPr kumimoji="1" lang="ja-JP" altLang="en-US" sz="1800" dirty="0">
                          <a:latin typeface="ＭＳ ゴシック" panose="020B0609070205080204" pitchFamily="49" charset="-128"/>
                          <a:ea typeface="ＭＳ ゴシック" panose="020B0609070205080204" pitchFamily="49" charset="-128"/>
                        </a:rPr>
                        <a:t>第五十条　　（　略　）</a:t>
                      </a:r>
                      <a:endParaRPr kumimoji="1" lang="en-US" altLang="ja-JP" sz="1800" dirty="0">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六　次に掲げるものは、同一の車両に積載して移動</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しないこと。</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イ　充填容器等と消防法</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昭和</a:t>
                      </a:r>
                      <a:r>
                        <a:rPr kumimoji="1" lang="en-US" altLang="ja-JP" sz="1800" dirty="0">
                          <a:solidFill>
                            <a:schemeClr val="tx1"/>
                          </a:solidFill>
                          <a:latin typeface="ＭＳ ゴシック" panose="020B0609070205080204" pitchFamily="49" charset="-128"/>
                          <a:ea typeface="ＭＳ ゴシック" panose="020B0609070205080204" pitchFamily="49" charset="-128"/>
                        </a:rPr>
                        <a:t>23</a:t>
                      </a:r>
                      <a:r>
                        <a:rPr kumimoji="1" lang="ja-JP" altLang="en-US" sz="1800" dirty="0">
                          <a:solidFill>
                            <a:schemeClr val="tx1"/>
                          </a:solidFill>
                          <a:latin typeface="ＭＳ ゴシック" panose="020B0609070205080204" pitchFamily="49" charset="-128"/>
                          <a:ea typeface="ＭＳ ゴシック" panose="020B0609070205080204" pitchFamily="49" charset="-128"/>
                        </a:rPr>
                        <a:t>年法律第</a:t>
                      </a:r>
                      <a:r>
                        <a:rPr kumimoji="1" lang="en-US" altLang="ja-JP" sz="1800" dirty="0">
                          <a:solidFill>
                            <a:schemeClr val="tx1"/>
                          </a:solidFill>
                          <a:latin typeface="ＭＳ ゴシック" panose="020B0609070205080204" pitchFamily="49" charset="-128"/>
                          <a:ea typeface="ＭＳ ゴシック" panose="020B0609070205080204" pitchFamily="49" charset="-128"/>
                        </a:rPr>
                        <a:t>186</a:t>
                      </a:r>
                      <a:r>
                        <a:rPr kumimoji="1" lang="ja-JP" altLang="en-US" sz="1800" dirty="0">
                          <a:solidFill>
                            <a:schemeClr val="tx1"/>
                          </a:solidFill>
                          <a:latin typeface="ＭＳ ゴシック" panose="020B0609070205080204" pitchFamily="49" charset="-128"/>
                          <a:ea typeface="ＭＳ ゴシック" panose="020B0609070205080204" pitchFamily="49" charset="-128"/>
                        </a:rPr>
                        <a:t>号</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p>
                    <a:p>
                      <a:r>
                        <a:rPr kumimoji="1" lang="en-US" altLang="ja-JP" sz="1800" dirty="0">
                          <a:solidFill>
                            <a:schemeClr val="tx1"/>
                          </a:solidFill>
                          <a:latin typeface="ＭＳ ゴシック" panose="020B0609070205080204" pitchFamily="49" charset="-128"/>
                          <a:ea typeface="ＭＳ ゴシック" panose="020B0609070205080204" pitchFamily="49" charset="-128"/>
                        </a:rPr>
                        <a:t>      </a:t>
                      </a:r>
                      <a:r>
                        <a:rPr kumimoji="1" lang="ja-JP" altLang="en-US" sz="1800" dirty="0">
                          <a:solidFill>
                            <a:schemeClr val="tx1"/>
                          </a:solidFill>
                          <a:latin typeface="ＭＳ ゴシック" panose="020B0609070205080204" pitchFamily="49" charset="-128"/>
                          <a:ea typeface="ＭＳ ゴシック" panose="020B0609070205080204" pitchFamily="49" charset="-128"/>
                        </a:rPr>
                        <a:t>第二条第七項に規定する危険物</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圧縮天然ガス</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の充填容器等</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内容積が</a:t>
                      </a:r>
                      <a:r>
                        <a:rPr kumimoji="1" lang="en-US" altLang="ja-JP" sz="1800" dirty="0">
                          <a:solidFill>
                            <a:schemeClr val="tx1"/>
                          </a:solidFill>
                          <a:latin typeface="ＭＳ ゴシック" panose="020B0609070205080204" pitchFamily="49" charset="-128"/>
                          <a:ea typeface="ＭＳ ゴシック" panose="020B0609070205080204" pitchFamily="49" charset="-128"/>
                        </a:rPr>
                        <a:t>120</a:t>
                      </a:r>
                      <a:r>
                        <a:rPr kumimoji="1" lang="ja-JP" altLang="en-US" sz="1800" dirty="0">
                          <a:solidFill>
                            <a:schemeClr val="tx1"/>
                          </a:solidFill>
                          <a:latin typeface="ＭＳ ゴシック" panose="020B0609070205080204" pitchFamily="49" charset="-128"/>
                          <a:ea typeface="ＭＳ ゴシック" panose="020B0609070205080204" pitchFamily="49" charset="-128"/>
                        </a:rPr>
                        <a:t>㍑未満のものに限</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る。</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と同法</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別表第一</a:t>
                      </a:r>
                      <a:r>
                        <a:rPr kumimoji="1" lang="ja-JP" altLang="en-US" sz="1800" dirty="0">
                          <a:solidFill>
                            <a:schemeClr val="tx1"/>
                          </a:solidFill>
                          <a:latin typeface="ＭＳ ゴシック" panose="020B0609070205080204" pitchFamily="49" charset="-128"/>
                          <a:ea typeface="ＭＳ ゴシック" panose="020B0609070205080204" pitchFamily="49" charset="-128"/>
                        </a:rPr>
                        <a:t>に掲げる第四類の危険物</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との場合、</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不活性ガスの充填容器等</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内容積が</a:t>
                      </a:r>
                      <a:endParaRPr kumimoji="1" lang="en-US" altLang="ja-JP" sz="18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800" u="none" dirty="0">
                          <a:solidFill>
                            <a:srgbClr val="C00000"/>
                          </a:solidFill>
                          <a:latin typeface="ＭＳ ゴシック" panose="020B0609070205080204" pitchFamily="49" charset="-128"/>
                          <a:ea typeface="ＭＳ ゴシック" panose="020B0609070205080204" pitchFamily="49" charset="-128"/>
                        </a:rPr>
                        <a:t>　　　</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120</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㍑未満のものに限る。</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と同法別表第一に掲</a:t>
                      </a:r>
                      <a:endParaRPr kumimoji="1" lang="en-US" altLang="ja-JP" sz="1800" u="sng" dirty="0">
                        <a:solidFill>
                          <a:srgbClr val="C00000"/>
                        </a:solidFill>
                        <a:latin typeface="ＭＳ ゴシック" panose="020B0609070205080204" pitchFamily="49" charset="-128"/>
                        <a:ea typeface="ＭＳ ゴシック" panose="020B0609070205080204" pitchFamily="49" charset="-128"/>
                      </a:endParaRPr>
                    </a:p>
                    <a:p>
                      <a:r>
                        <a:rPr kumimoji="1" lang="ja-JP" altLang="en-US" sz="1800" u="none" dirty="0">
                          <a:solidFill>
                            <a:srgbClr val="C00000"/>
                          </a:solidFill>
                          <a:latin typeface="ＭＳ ゴシック" panose="020B0609070205080204" pitchFamily="49" charset="-128"/>
                          <a:ea typeface="ＭＳ ゴシック" panose="020B0609070205080204" pitchFamily="49" charset="-128"/>
                        </a:rPr>
                        <a:t>　　　</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げる危険物との場合</a:t>
                      </a:r>
                      <a:r>
                        <a:rPr kumimoji="1" lang="ja-JP" altLang="en-US" sz="1800" dirty="0">
                          <a:solidFill>
                            <a:schemeClr val="tx1"/>
                          </a:solidFill>
                          <a:latin typeface="ＭＳ ゴシック" panose="020B0609070205080204" pitchFamily="49" charset="-128"/>
                          <a:ea typeface="ＭＳ ゴシック" panose="020B0609070205080204" pitchFamily="49" charset="-128"/>
                        </a:rPr>
                        <a:t>及びアセチレン又は酸素の</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充填容器等</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内容積が</a:t>
                      </a:r>
                      <a:r>
                        <a:rPr kumimoji="1" lang="en-US" altLang="ja-JP" sz="1800" dirty="0">
                          <a:solidFill>
                            <a:schemeClr val="tx1"/>
                          </a:solidFill>
                          <a:latin typeface="ＭＳ ゴシック" panose="020B0609070205080204" pitchFamily="49" charset="-128"/>
                          <a:ea typeface="ＭＳ ゴシック" panose="020B0609070205080204" pitchFamily="49" charset="-128"/>
                        </a:rPr>
                        <a:t>120</a:t>
                      </a:r>
                      <a:r>
                        <a:rPr kumimoji="1" lang="ja-JP" altLang="en-US" sz="1800" dirty="0">
                          <a:solidFill>
                            <a:schemeClr val="tx1"/>
                          </a:solidFill>
                          <a:latin typeface="ＭＳ ゴシック" panose="020B0609070205080204" pitchFamily="49" charset="-128"/>
                          <a:ea typeface="ＭＳ ゴシック" panose="020B0609070205080204" pitchFamily="49" charset="-128"/>
                        </a:rPr>
                        <a:t>㍑未満のものに限る。</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と</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同法別表第一</a:t>
                      </a:r>
                      <a:r>
                        <a:rPr kumimoji="1" lang="ja-JP" altLang="en-US" sz="1800" dirty="0">
                          <a:solidFill>
                            <a:schemeClr val="tx1"/>
                          </a:solidFill>
                          <a:latin typeface="ＭＳ ゴシック" panose="020B0609070205080204" pitchFamily="49" charset="-128"/>
                          <a:ea typeface="ＭＳ ゴシック" panose="020B0609070205080204" pitchFamily="49" charset="-128"/>
                        </a:rPr>
                        <a:t>に掲げる第四類の第三石油類</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又は第四石油類の危険物との場合を除く。）</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ロ　（　略　）</a:t>
                      </a:r>
                    </a:p>
                  </a:txBody>
                  <a:tcPr/>
                </a:tc>
                <a:tc>
                  <a:txBody>
                    <a:bodyPr/>
                    <a:lstStyle/>
                    <a:p>
                      <a:r>
                        <a:rPr kumimoji="1" lang="ja-JP" altLang="en-US" sz="1800" dirty="0">
                          <a:latin typeface="ＭＳ ゴシック" panose="020B0609070205080204" pitchFamily="49" charset="-128"/>
                          <a:ea typeface="ＭＳ ゴシック" panose="020B0609070205080204" pitchFamily="49" charset="-128"/>
                        </a:rPr>
                        <a:t>（その他の場合における移動に係る技術上の基準等）</a:t>
                      </a:r>
                      <a:endParaRPr kumimoji="1" lang="en-US" altLang="ja-JP" sz="1800" dirty="0">
                        <a:latin typeface="ＭＳ ゴシック" panose="020B0609070205080204" pitchFamily="49" charset="-128"/>
                        <a:ea typeface="ＭＳ ゴシック" panose="020B0609070205080204" pitchFamily="49" charset="-128"/>
                      </a:endParaRPr>
                    </a:p>
                    <a:p>
                      <a:r>
                        <a:rPr kumimoji="1" lang="ja-JP" altLang="en-US" sz="1800" dirty="0">
                          <a:latin typeface="ＭＳ ゴシック" panose="020B0609070205080204" pitchFamily="49" charset="-128"/>
                          <a:ea typeface="ＭＳ ゴシック" panose="020B0609070205080204" pitchFamily="49" charset="-128"/>
                        </a:rPr>
                        <a:t>第五十条　　（　略　）</a:t>
                      </a:r>
                      <a:endParaRPr kumimoji="1" lang="en-US" altLang="ja-JP" sz="1800" dirty="0">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六　次に掲げるものは、同一の車両に積載して移動</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しないこと。</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イ　充填容器等と消防法</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昭和</a:t>
                      </a:r>
                      <a:r>
                        <a:rPr kumimoji="1" lang="en-US" altLang="ja-JP" sz="1800" dirty="0">
                          <a:solidFill>
                            <a:schemeClr val="tx1"/>
                          </a:solidFill>
                          <a:latin typeface="ＭＳ ゴシック" panose="020B0609070205080204" pitchFamily="49" charset="-128"/>
                          <a:ea typeface="ＭＳ ゴシック" panose="020B0609070205080204" pitchFamily="49" charset="-128"/>
                        </a:rPr>
                        <a:t>23</a:t>
                      </a:r>
                      <a:r>
                        <a:rPr kumimoji="1" lang="ja-JP" altLang="en-US" sz="1800" dirty="0">
                          <a:solidFill>
                            <a:schemeClr val="tx1"/>
                          </a:solidFill>
                          <a:latin typeface="ＭＳ ゴシック" panose="020B0609070205080204" pitchFamily="49" charset="-128"/>
                          <a:ea typeface="ＭＳ ゴシック" panose="020B0609070205080204" pitchFamily="49" charset="-128"/>
                        </a:rPr>
                        <a:t>年法律第</a:t>
                      </a:r>
                      <a:r>
                        <a:rPr kumimoji="1" lang="en-US" altLang="ja-JP" sz="1800" dirty="0">
                          <a:solidFill>
                            <a:schemeClr val="tx1"/>
                          </a:solidFill>
                          <a:latin typeface="ＭＳ ゴシック" panose="020B0609070205080204" pitchFamily="49" charset="-128"/>
                          <a:ea typeface="ＭＳ ゴシック" panose="020B0609070205080204" pitchFamily="49" charset="-128"/>
                        </a:rPr>
                        <a:t>186</a:t>
                      </a:r>
                      <a:r>
                        <a:rPr kumimoji="1" lang="ja-JP" altLang="en-US" sz="1800" dirty="0">
                          <a:solidFill>
                            <a:schemeClr val="tx1"/>
                          </a:solidFill>
                          <a:latin typeface="ＭＳ ゴシック" panose="020B0609070205080204" pitchFamily="49" charset="-128"/>
                          <a:ea typeface="ＭＳ ゴシック" panose="020B0609070205080204" pitchFamily="49" charset="-128"/>
                        </a:rPr>
                        <a:t>号</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第二条第七項に規定する危険物</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圧縮天然ガス</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又は不活性ガス</a:t>
                      </a:r>
                      <a:r>
                        <a:rPr kumimoji="1" lang="ja-JP" altLang="en-US" sz="1800" dirty="0">
                          <a:solidFill>
                            <a:schemeClr val="tx1"/>
                          </a:solidFill>
                          <a:latin typeface="ＭＳ ゴシック" panose="020B0609070205080204" pitchFamily="49" charset="-128"/>
                          <a:ea typeface="ＭＳ ゴシック" panose="020B0609070205080204" pitchFamily="49" charset="-128"/>
                        </a:rPr>
                        <a:t>の充填容器等</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内容積が</a:t>
                      </a:r>
                      <a:r>
                        <a:rPr kumimoji="1" lang="en-US" altLang="ja-JP" sz="1800" dirty="0">
                          <a:solidFill>
                            <a:schemeClr val="tx1"/>
                          </a:solidFill>
                          <a:latin typeface="ＭＳ ゴシック" panose="020B0609070205080204" pitchFamily="49" charset="-128"/>
                          <a:ea typeface="ＭＳ ゴシック" panose="020B0609070205080204" pitchFamily="49" charset="-128"/>
                        </a:rPr>
                        <a:t>120</a:t>
                      </a:r>
                      <a:r>
                        <a:rPr kumimoji="1" lang="ja-JP" altLang="en-US" sz="1800" dirty="0">
                          <a:solidFill>
                            <a:schemeClr val="tx1"/>
                          </a:solidFill>
                          <a:latin typeface="ＭＳ ゴシック" panose="020B0609070205080204" pitchFamily="49" charset="-128"/>
                          <a:ea typeface="ＭＳ ゴシック" panose="020B0609070205080204" pitchFamily="49" charset="-128"/>
                        </a:rPr>
                        <a:t>㍑未　　</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満のものに限る。</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と同法</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別表</a:t>
                      </a:r>
                      <a:r>
                        <a:rPr kumimoji="1" lang="ja-JP" altLang="en-US" sz="1800" dirty="0">
                          <a:solidFill>
                            <a:schemeClr val="tx1"/>
                          </a:solidFill>
                          <a:latin typeface="ＭＳ ゴシック" panose="020B0609070205080204" pitchFamily="49" charset="-128"/>
                          <a:ea typeface="ＭＳ ゴシック" panose="020B0609070205080204" pitchFamily="49" charset="-128"/>
                        </a:rPr>
                        <a:t>に掲げる第四類　</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の危険物との場合及びアセチレン又は酸素の充</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填容器等</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r>
                        <a:rPr kumimoji="1" lang="ja-JP" altLang="en-US" sz="1800" dirty="0">
                          <a:solidFill>
                            <a:schemeClr val="tx1"/>
                          </a:solidFill>
                          <a:latin typeface="ＭＳ ゴシック" panose="020B0609070205080204" pitchFamily="49" charset="-128"/>
                          <a:ea typeface="ＭＳ ゴシック" panose="020B0609070205080204" pitchFamily="49" charset="-128"/>
                        </a:rPr>
                        <a:t>内容積が</a:t>
                      </a:r>
                      <a:r>
                        <a:rPr kumimoji="1" lang="en-US" altLang="ja-JP" sz="1800" dirty="0">
                          <a:solidFill>
                            <a:schemeClr val="tx1"/>
                          </a:solidFill>
                          <a:latin typeface="ＭＳ ゴシック" panose="020B0609070205080204" pitchFamily="49" charset="-128"/>
                          <a:ea typeface="ＭＳ ゴシック" panose="020B0609070205080204" pitchFamily="49" charset="-128"/>
                        </a:rPr>
                        <a:t>120</a:t>
                      </a:r>
                      <a:r>
                        <a:rPr kumimoji="1" lang="ja-JP" altLang="en-US" sz="1800" dirty="0">
                          <a:solidFill>
                            <a:schemeClr val="tx1"/>
                          </a:solidFill>
                          <a:latin typeface="ＭＳ ゴシック" panose="020B0609070205080204" pitchFamily="49" charset="-128"/>
                          <a:ea typeface="ＭＳ ゴシック" panose="020B0609070205080204" pitchFamily="49" charset="-128"/>
                        </a:rPr>
                        <a:t>㍑未満のものに限る。</a:t>
                      </a:r>
                      <a:r>
                        <a:rPr kumimoji="1" lang="en-US" altLang="ja-JP" sz="1800" dirty="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と</a:t>
                      </a:r>
                      <a:r>
                        <a:rPr kumimoji="1" lang="ja-JP" altLang="en-US" sz="1800" u="sng" dirty="0">
                          <a:solidFill>
                            <a:srgbClr val="C00000"/>
                          </a:solidFill>
                          <a:latin typeface="ＭＳ ゴシック" panose="020B0609070205080204" pitchFamily="49" charset="-128"/>
                          <a:ea typeface="ＭＳ ゴシック" panose="020B0609070205080204" pitchFamily="49" charset="-128"/>
                        </a:rPr>
                        <a:t>別表</a:t>
                      </a:r>
                      <a:r>
                        <a:rPr kumimoji="1" lang="ja-JP" altLang="en-US" sz="1800" dirty="0">
                          <a:solidFill>
                            <a:schemeClr val="tx1"/>
                          </a:solidFill>
                          <a:latin typeface="ＭＳ ゴシック" panose="020B0609070205080204" pitchFamily="49" charset="-128"/>
                          <a:ea typeface="ＭＳ ゴシック" panose="020B0609070205080204" pitchFamily="49" charset="-128"/>
                        </a:rPr>
                        <a:t>に掲げる第四類の第三石油類又は第四石</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油類の危険物との場合を除く。）</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a:solidFill>
                            <a:schemeClr val="tx1"/>
                          </a:solidFill>
                          <a:latin typeface="ＭＳ ゴシック" panose="020B0609070205080204" pitchFamily="49" charset="-128"/>
                          <a:ea typeface="ＭＳ ゴシック" panose="020B0609070205080204" pitchFamily="49" charset="-128"/>
                        </a:rPr>
                        <a:t>　　ロ　（　略　）</a:t>
                      </a:r>
                    </a:p>
                    <a:p>
                      <a:endParaRPr kumimoji="1" lang="ja-JP" altLang="en-US" sz="1800" dirty="0">
                        <a:solidFill>
                          <a:srgbClr val="C00000"/>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288327995"/>
                  </a:ext>
                </a:extLst>
              </a:tr>
            </a:tbl>
          </a:graphicData>
        </a:graphic>
      </p:graphicFrame>
      <p:sp>
        <p:nvSpPr>
          <p:cNvPr id="3" name="正方形/長方形 2">
            <a:extLst>
              <a:ext uri="{FF2B5EF4-FFF2-40B4-BE49-F238E27FC236}">
                <a16:creationId xmlns:a16="http://schemas.microsoft.com/office/drawing/2014/main" id="{A5D5D448-E3A6-07DB-A0D0-E2738205E389}"/>
              </a:ext>
            </a:extLst>
          </p:cNvPr>
          <p:cNvSpPr/>
          <p:nvPr/>
        </p:nvSpPr>
        <p:spPr>
          <a:xfrm>
            <a:off x="214769" y="247736"/>
            <a:ext cx="3038475" cy="352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（一般高圧ガス保安規則）</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180706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5B1C4-292D-27B0-34D1-CEC19B6B6790}"/>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15185E7-BB7E-ED78-ADF5-9CF2DC0C0B4B}"/>
              </a:ext>
            </a:extLst>
          </p:cNvPr>
          <p:cNvSpPr txBox="1"/>
          <p:nvPr/>
        </p:nvSpPr>
        <p:spPr>
          <a:xfrm>
            <a:off x="602296" y="1438049"/>
            <a:ext cx="11037112" cy="907428"/>
          </a:xfrm>
          <a:prstGeom prst="rect">
            <a:avLst/>
          </a:prstGeom>
          <a:noFill/>
          <a:ln w="19050">
            <a:solidFill>
              <a:schemeClr val="accent1">
                <a:shade val="15000"/>
              </a:schemeClr>
            </a:solidFill>
          </a:ln>
        </p:spPr>
        <p:txBody>
          <a:bodyPr wrap="square" rtlCol="0" anchor="ctr" anchorCtr="0">
            <a:noAutofit/>
          </a:bodyPr>
          <a:lstStyle/>
          <a:p>
            <a:r>
              <a:rPr kumimoji="1" lang="ja-JP" altLang="en-US" dirty="0">
                <a:latin typeface="ＭＳ ゴシック" panose="020B0609070205080204" pitchFamily="49" charset="-128"/>
                <a:ea typeface="ＭＳ ゴシック" panose="020B0609070205080204" pitchFamily="49" charset="-128"/>
              </a:rPr>
              <a:t>高圧ガス保安法第</a:t>
            </a:r>
            <a:r>
              <a:rPr kumimoji="1" lang="en-US" altLang="ja-JP" dirty="0">
                <a:latin typeface="ＭＳ ゴシック" panose="020B0609070205080204" pitchFamily="49" charset="-128"/>
                <a:ea typeface="ＭＳ ゴシック" panose="020B0609070205080204" pitchFamily="49" charset="-128"/>
              </a:rPr>
              <a:t>35</a:t>
            </a:r>
            <a:r>
              <a:rPr kumimoji="1" lang="ja-JP" altLang="en-US" dirty="0">
                <a:latin typeface="ＭＳ ゴシック" panose="020B0609070205080204" pitchFamily="49" charset="-128"/>
                <a:ea typeface="ＭＳ ゴシック" panose="020B0609070205080204" pitchFamily="49" charset="-128"/>
              </a:rPr>
              <a:t>条第</a:t>
            </a:r>
            <a:r>
              <a:rPr kumimoji="1" lang="en-US" altLang="ja-JP" dirty="0">
                <a:latin typeface="ＭＳ ゴシック" panose="020B0609070205080204" pitchFamily="49" charset="-128"/>
                <a:ea typeface="ＭＳ ゴシック" panose="020B0609070205080204" pitchFamily="49" charset="-128"/>
              </a:rPr>
              <a:t>4</a:t>
            </a:r>
            <a:r>
              <a:rPr kumimoji="1" lang="ja-JP" altLang="en-US" dirty="0">
                <a:latin typeface="ＭＳ ゴシック" panose="020B0609070205080204" pitchFamily="49" charset="-128"/>
                <a:ea typeface="ＭＳ ゴシック" panose="020B0609070205080204" pitchFamily="49" charset="-128"/>
              </a:rPr>
              <a:t>項に基づいて定める保安検査の方法に係る「保安検査の方法を定める告示」で引用している民間規格が改正されたことを踏まえて、当該告示において引用する民間規格の年号の更新等が行われた。</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E2E1FE7F-F490-67AE-31D6-EC93DF4E8BF1}"/>
              </a:ext>
            </a:extLst>
          </p:cNvPr>
          <p:cNvSpPr/>
          <p:nvPr/>
        </p:nvSpPr>
        <p:spPr>
          <a:xfrm>
            <a:off x="6120853" y="2385562"/>
            <a:ext cx="298998" cy="2719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4">
            <a:extLst>
              <a:ext uri="{FF2B5EF4-FFF2-40B4-BE49-F238E27FC236}">
                <a16:creationId xmlns:a16="http://schemas.microsoft.com/office/drawing/2014/main" id="{BDF8676C-7599-6BE6-C440-9B0BF8CDD69E}"/>
              </a:ext>
            </a:extLst>
          </p:cNvPr>
          <p:cNvSpPr/>
          <p:nvPr/>
        </p:nvSpPr>
        <p:spPr>
          <a:xfrm>
            <a:off x="602296" y="225919"/>
            <a:ext cx="7710431" cy="61598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800" dirty="0">
                <a:solidFill>
                  <a:schemeClr val="tx1"/>
                </a:solidFill>
                <a:latin typeface="ＭＳ ゴシック" panose="020B0609070205080204" pitchFamily="49" charset="-128"/>
                <a:ea typeface="ＭＳ ゴシック" panose="020B0609070205080204" pitchFamily="49" charset="-128"/>
              </a:rPr>
              <a:t>11</a:t>
            </a:r>
            <a:r>
              <a:rPr lang="ja-JP" altLang="en-US" sz="2800" dirty="0">
                <a:solidFill>
                  <a:schemeClr val="tx1"/>
                </a:solidFill>
                <a:latin typeface="ＭＳ ゴシック" panose="020B0609070205080204" pitchFamily="49" charset="-128"/>
                <a:ea typeface="ＭＳ ゴシック" panose="020B0609070205080204" pitchFamily="49" charset="-128"/>
              </a:rPr>
              <a:t>．保安検査の方法を定める告示の</a:t>
            </a:r>
            <a:r>
              <a:rPr kumimoji="1" lang="ja-JP" altLang="en-US" sz="2800" dirty="0">
                <a:solidFill>
                  <a:schemeClr val="tx1"/>
                </a:solidFill>
                <a:latin typeface="ＭＳ ゴシック" panose="020B0609070205080204" pitchFamily="49" charset="-128"/>
                <a:ea typeface="ＭＳ ゴシック" panose="020B0609070205080204" pitchFamily="49" charset="-128"/>
              </a:rPr>
              <a:t>一部改正</a:t>
            </a:r>
          </a:p>
        </p:txBody>
      </p:sp>
      <p:sp>
        <p:nvSpPr>
          <p:cNvPr id="10" name="正方形/長方形 9">
            <a:extLst>
              <a:ext uri="{FF2B5EF4-FFF2-40B4-BE49-F238E27FC236}">
                <a16:creationId xmlns:a16="http://schemas.microsoft.com/office/drawing/2014/main" id="{B5192FE2-62F9-2695-26DE-F48B05E98EDD}"/>
              </a:ext>
            </a:extLst>
          </p:cNvPr>
          <p:cNvSpPr/>
          <p:nvPr/>
        </p:nvSpPr>
        <p:spPr>
          <a:xfrm>
            <a:off x="607487" y="985605"/>
            <a:ext cx="7187509"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ゴシック" panose="020B0609070205080204" pitchFamily="49" charset="-128"/>
                <a:ea typeface="ＭＳ ゴシック" panose="020B0609070205080204" pitchFamily="49" charset="-128"/>
              </a:rPr>
              <a:t>告示第８４号　令和７年８月２９日交付　令和</a:t>
            </a:r>
            <a:r>
              <a:rPr lang="ja-JP" altLang="en-US">
                <a:latin typeface="ＭＳ ゴシック" panose="020B0609070205080204" pitchFamily="49" charset="-128"/>
                <a:ea typeface="ＭＳ ゴシック" panose="020B0609070205080204" pitchFamily="49" charset="-128"/>
              </a:rPr>
              <a:t>７年９月１日</a:t>
            </a:r>
            <a:r>
              <a:rPr lang="ja-JP" altLang="en-US" dirty="0">
                <a:latin typeface="ＭＳ ゴシック" panose="020B0609070205080204" pitchFamily="49" charset="-128"/>
                <a:ea typeface="ＭＳ ゴシック" panose="020B0609070205080204" pitchFamily="49" charset="-128"/>
              </a:rPr>
              <a:t>施行</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4" name="表 3">
            <a:extLst>
              <a:ext uri="{FF2B5EF4-FFF2-40B4-BE49-F238E27FC236}">
                <a16:creationId xmlns:a16="http://schemas.microsoft.com/office/drawing/2014/main" id="{7F6D7719-CFEC-373F-D545-B44E68314FFA}"/>
              </a:ext>
            </a:extLst>
          </p:cNvPr>
          <p:cNvGraphicFramePr>
            <a:graphicFrameLocks noGrp="1"/>
          </p:cNvGraphicFramePr>
          <p:nvPr/>
        </p:nvGraphicFramePr>
        <p:xfrm>
          <a:off x="602296" y="2682955"/>
          <a:ext cx="11037113" cy="3749040"/>
        </p:xfrm>
        <a:graphic>
          <a:graphicData uri="http://schemas.openxmlformats.org/drawingml/2006/table">
            <a:tbl>
              <a:tblPr firstRow="1" bandRow="1">
                <a:tableStyleId>{5940675A-B579-460E-94D1-54222C63F5DA}</a:tableStyleId>
              </a:tblPr>
              <a:tblGrid>
                <a:gridCol w="454838">
                  <a:extLst>
                    <a:ext uri="{9D8B030D-6E8A-4147-A177-3AD203B41FA5}">
                      <a16:colId xmlns:a16="http://schemas.microsoft.com/office/drawing/2014/main" val="694262636"/>
                    </a:ext>
                  </a:extLst>
                </a:gridCol>
                <a:gridCol w="5267466">
                  <a:extLst>
                    <a:ext uri="{9D8B030D-6E8A-4147-A177-3AD203B41FA5}">
                      <a16:colId xmlns:a16="http://schemas.microsoft.com/office/drawing/2014/main" val="1080111903"/>
                    </a:ext>
                  </a:extLst>
                </a:gridCol>
                <a:gridCol w="5314809">
                  <a:extLst>
                    <a:ext uri="{9D8B030D-6E8A-4147-A177-3AD203B41FA5}">
                      <a16:colId xmlns:a16="http://schemas.microsoft.com/office/drawing/2014/main" val="591523921"/>
                    </a:ext>
                  </a:extLst>
                </a:gridCol>
              </a:tblGrid>
              <a:tr h="336500">
                <a:tc>
                  <a:txBody>
                    <a:bodyPr/>
                    <a:lstStyle/>
                    <a:p>
                      <a:r>
                        <a:rPr kumimoji="1" lang="en-US" altLang="ja-JP" sz="1800" dirty="0">
                          <a:latin typeface="ＭＳ ゴシック" panose="020B0609070205080204" pitchFamily="49" charset="-128"/>
                          <a:ea typeface="ＭＳ ゴシック" panose="020B0609070205080204" pitchFamily="49" charset="-128"/>
                        </a:rPr>
                        <a:t>No</a:t>
                      </a:r>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800" dirty="0">
                          <a:latin typeface="ＭＳ ゴシック" panose="020B0609070205080204" pitchFamily="49" charset="-128"/>
                          <a:ea typeface="ＭＳ ゴシック" panose="020B0609070205080204" pitchFamily="49" charset="-128"/>
                        </a:rPr>
                        <a:t>新</a:t>
                      </a:r>
                    </a:p>
                  </a:txBody>
                  <a:tcPr/>
                </a:tc>
                <a:tc>
                  <a:txBody>
                    <a:bodyPr/>
                    <a:lstStyle/>
                    <a:p>
                      <a:pPr algn="ctr"/>
                      <a:r>
                        <a:rPr kumimoji="1" lang="ja-JP" altLang="en-US" sz="1800" dirty="0">
                          <a:latin typeface="ＭＳ ゴシック" panose="020B0609070205080204" pitchFamily="49" charset="-128"/>
                          <a:ea typeface="ＭＳ ゴシック" panose="020B0609070205080204" pitchFamily="49" charset="-128"/>
                        </a:rPr>
                        <a:t>旧</a:t>
                      </a:r>
                    </a:p>
                  </a:txBody>
                  <a:tcPr/>
                </a:tc>
                <a:extLst>
                  <a:ext uri="{0D108BD9-81ED-4DB2-BD59-A6C34878D82A}">
                    <a16:rowId xmlns:a16="http://schemas.microsoft.com/office/drawing/2014/main" val="4146386682"/>
                  </a:ext>
                </a:extLst>
              </a:tr>
              <a:tr h="0">
                <a:tc>
                  <a:txBody>
                    <a:bodyPr/>
                    <a:lstStyle/>
                    <a:p>
                      <a:r>
                        <a:rPr kumimoji="1" lang="ja-JP" altLang="en-US" sz="1800" dirty="0">
                          <a:latin typeface="ＭＳ ゴシック" panose="020B0609070205080204" pitchFamily="49" charset="-128"/>
                          <a:ea typeface="ＭＳ ゴシック" panose="020B0609070205080204" pitchFamily="49" charset="-128"/>
                        </a:rPr>
                        <a:t>１</a:t>
                      </a:r>
                    </a:p>
                  </a:txBody>
                  <a:tcPr/>
                </a:tc>
                <a:tc>
                  <a:txBody>
                    <a:bodyPr/>
                    <a:lstStyle/>
                    <a:p>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KHKS0850-1</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2024</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一般高圧ガス保安規則関係</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ｽﾀﾝﾄﾞ及びｺｰﾙﾄﾞ･ｴﾊﾞﾎﾟﾚｰﾀ関係を除く。</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KHKS0850-1</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2017</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一般高圧ガス保安規則関係</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ｽﾀﾝﾄﾞ及びｺｰﾙﾄﾞ･ｴﾊﾞﾎﾟﾚｰﾀ関係を除く。</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12515009"/>
                  </a:ext>
                </a:extLst>
              </a:tr>
              <a:tr h="370840">
                <a:tc>
                  <a:txBody>
                    <a:bodyPr/>
                    <a:lstStyle/>
                    <a:p>
                      <a:r>
                        <a:rPr kumimoji="1" lang="ja-JP" altLang="en-US" sz="1800" dirty="0">
                          <a:latin typeface="ＭＳ ゴシック" panose="020B0609070205080204" pitchFamily="49" charset="-128"/>
                          <a:ea typeface="ＭＳ ゴシック" panose="020B0609070205080204" pitchFamily="49" charset="-128"/>
                        </a:rPr>
                        <a:t>２</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KHKS0850-2</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2024</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液化石油ガス保安規則関係</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ｽﾀﾝﾄﾞ関係を除く。</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KHKS0850-2</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2017</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液化石油ガス保安規則関係</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ｽﾀﾝﾄﾞ関係を除く。</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237824878"/>
                  </a:ext>
                </a:extLst>
              </a:tr>
              <a:tr h="370840">
                <a:tc>
                  <a:txBody>
                    <a:bodyPr/>
                    <a:lstStyle/>
                    <a:p>
                      <a:r>
                        <a:rPr kumimoji="1" lang="ja-JP" altLang="en-US" sz="1800" dirty="0">
                          <a:latin typeface="ＭＳ ゴシック" panose="020B0609070205080204" pitchFamily="49" charset="-128"/>
                          <a:ea typeface="ＭＳ ゴシック" panose="020B0609070205080204" pitchFamily="49" charset="-128"/>
                        </a:rPr>
                        <a:t>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KHKS0850-3</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2024</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コンビナート等保安規則関係</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ｽﾀﾝﾄﾞ及びｺｰﾙﾄﾞ･ｴﾊﾞﾎﾟﾚｰﾀ関係を除く。</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KHKS0850-3</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2017</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コンビナート等保安規則関係</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ｽﾀﾝﾄﾞ及びｺｰﾙﾄﾞ･ｴﾊﾞﾎﾟﾚｰﾀ関係を除く。</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840618207"/>
                  </a:ext>
                </a:extLst>
              </a:tr>
              <a:tr h="370840">
                <a:tc>
                  <a:txBody>
                    <a:bodyPr/>
                    <a:lstStyle/>
                    <a:p>
                      <a:r>
                        <a:rPr kumimoji="1" lang="ja-JP" altLang="en-US" sz="1800" dirty="0">
                          <a:latin typeface="ＭＳ ゴシック" panose="020B0609070205080204" pitchFamily="49" charset="-128"/>
                          <a:ea typeface="ＭＳ ゴシック" panose="020B0609070205080204" pitchFamily="49" charset="-128"/>
                        </a:rPr>
                        <a:t>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KHKS0850-4</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2024</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冷凍保安規則関係</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ゴシック" panose="020B0609070205080204" pitchFamily="49" charset="-128"/>
                          <a:ea typeface="ＭＳ ゴシック" panose="020B0609070205080204" pitchFamily="49" charset="-128"/>
                        </a:rPr>
                        <a:t>高圧ガス保安協会規格</a:t>
                      </a:r>
                      <a:r>
                        <a:rPr kumimoji="1" lang="en-US" altLang="ja-JP" sz="1800" dirty="0">
                          <a:latin typeface="ＭＳ ゴシック" panose="020B0609070205080204" pitchFamily="49" charset="-128"/>
                          <a:ea typeface="ＭＳ ゴシック" panose="020B0609070205080204" pitchFamily="49" charset="-128"/>
                        </a:rPr>
                        <a:t>KHKS0850-4</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en-US" altLang="ja-JP" sz="1800" u="sng" dirty="0">
                          <a:solidFill>
                            <a:srgbClr val="C00000"/>
                          </a:solidFill>
                          <a:latin typeface="ＭＳ ゴシック" panose="020B0609070205080204" pitchFamily="49" charset="-128"/>
                          <a:ea typeface="ＭＳ ゴシック" panose="020B0609070205080204" pitchFamily="49" charset="-128"/>
                        </a:rPr>
                        <a:t>2011</a:t>
                      </a:r>
                      <a:r>
                        <a:rPr kumimoji="1" lang="en-US" altLang="ja-JP" sz="1800" dirty="0">
                          <a:solidFill>
                            <a:srgbClr val="C00000"/>
                          </a:solidFill>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保安検査基準</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冷凍保安規則関係</a:t>
                      </a:r>
                      <a:r>
                        <a:rPr kumimoji="1" lang="en-US" altLang="ja-JP"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527505223"/>
                  </a:ext>
                </a:extLst>
              </a:tr>
            </a:tbl>
          </a:graphicData>
        </a:graphic>
      </p:graphicFrame>
      <p:sp>
        <p:nvSpPr>
          <p:cNvPr id="6" name="正方形/長方形 5">
            <a:extLst>
              <a:ext uri="{FF2B5EF4-FFF2-40B4-BE49-F238E27FC236}">
                <a16:creationId xmlns:a16="http://schemas.microsoft.com/office/drawing/2014/main" id="{7E180308-E221-1AFB-37F9-FD81588FF1C9}"/>
              </a:ext>
            </a:extLst>
          </p:cNvPr>
          <p:cNvSpPr/>
          <p:nvPr/>
        </p:nvSpPr>
        <p:spPr>
          <a:xfrm>
            <a:off x="602297" y="6455868"/>
            <a:ext cx="1893254" cy="352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ＭＳ ゴシック" panose="020B0609070205080204" pitchFamily="49" charset="-128"/>
                <a:ea typeface="ＭＳ ゴシック" panose="020B0609070205080204" pitchFamily="49" charset="-128"/>
              </a:rPr>
              <a:t>No.5</a:t>
            </a:r>
            <a:r>
              <a:rPr kumimoji="1" lang="ja-JP" altLang="en-US" dirty="0">
                <a:latin typeface="ＭＳ ゴシック" panose="020B0609070205080204" pitchFamily="49" charset="-128"/>
                <a:ea typeface="ＭＳ ゴシック" panose="020B0609070205080204" pitchFamily="49" charset="-128"/>
              </a:rPr>
              <a:t>以下</a:t>
            </a:r>
            <a:r>
              <a:rPr lang="ja-JP" altLang="en-US" dirty="0">
                <a:latin typeface="ＭＳ ゴシック" panose="020B0609070205080204" pitchFamily="49" charset="-128"/>
                <a:ea typeface="ＭＳ ゴシック" panose="020B0609070205080204" pitchFamily="49" charset="-128"/>
              </a:rPr>
              <a:t>は省略</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813928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B351-0147-D5C2-DAA6-4D54BA36CE4A}"/>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62F8B35F-58AB-9CB7-47B8-0FB5A28D69D8}"/>
              </a:ext>
            </a:extLst>
          </p:cNvPr>
          <p:cNvSpPr/>
          <p:nvPr/>
        </p:nvSpPr>
        <p:spPr>
          <a:xfrm>
            <a:off x="2590085" y="353411"/>
            <a:ext cx="5697704" cy="833862"/>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４．その他各種情報</a:t>
            </a:r>
            <a:endParaRPr kumimoji="1" lang="en-US" altLang="ja-JP"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a:extLst>
              <a:ext uri="{FF2B5EF4-FFF2-40B4-BE49-F238E27FC236}">
                <a16:creationId xmlns:a16="http://schemas.microsoft.com/office/drawing/2014/main" id="{FF17E660-2AEF-3852-22D5-CA78C71022EA}"/>
              </a:ext>
            </a:extLst>
          </p:cNvPr>
          <p:cNvSpPr/>
          <p:nvPr/>
        </p:nvSpPr>
        <p:spPr>
          <a:xfrm>
            <a:off x="3960807" y="5995570"/>
            <a:ext cx="3902551" cy="48408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経済産業省ホームぺージ等より</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テキスト ボックス 1">
            <a:extLst>
              <a:ext uri="{FF2B5EF4-FFF2-40B4-BE49-F238E27FC236}">
                <a16:creationId xmlns:a16="http://schemas.microsoft.com/office/drawing/2014/main" id="{65DCB421-5C93-5247-97D8-C9D4E9EF56CD}"/>
              </a:ext>
            </a:extLst>
          </p:cNvPr>
          <p:cNvSpPr txBox="1"/>
          <p:nvPr/>
        </p:nvSpPr>
        <p:spPr>
          <a:xfrm>
            <a:off x="1098494" y="1364813"/>
            <a:ext cx="9995012" cy="4128374"/>
          </a:xfrm>
          <a:prstGeom prst="rect">
            <a:avLst/>
          </a:prstGeom>
          <a:noFill/>
          <a:ln w="19050">
            <a:solidFill>
              <a:schemeClr val="tx1"/>
            </a:solidFill>
          </a:ln>
        </p:spPr>
        <p:txBody>
          <a:bodyPr wrap="square" rtlCol="0">
            <a:spAutoFit/>
          </a:bodyPr>
          <a:lstStyle/>
          <a:p>
            <a:pPr>
              <a:lnSpc>
                <a:spcPts val="4000"/>
              </a:lnSpc>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　</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EC </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サイト等で購入した高圧ガス関連製品について</a:t>
            </a:r>
            <a:endParaRPr lang="en-US" altLang="ja-JP" sz="2800" i="0" dirty="0">
              <a:solidFill>
                <a:srgbClr val="333333"/>
              </a:solidFill>
              <a:effectLst/>
              <a:latin typeface="ＭＳ Ｐゴシック" panose="020B0600070205080204" pitchFamily="50" charset="-128"/>
              <a:ea typeface="ＭＳ Ｐゴシック" panose="020B0600070205080204" pitchFamily="50" charset="-128"/>
            </a:endParaRPr>
          </a:p>
          <a:p>
            <a:pPr>
              <a:lnSpc>
                <a:spcPts val="4000"/>
              </a:lnSpc>
              <a:defRPr/>
            </a:pPr>
            <a:r>
              <a:rPr lang="ja-JP" altLang="en-US" sz="2800" dirty="0">
                <a:solidFill>
                  <a:srgbClr val="333333"/>
                </a:solidFill>
                <a:latin typeface="ＭＳ Ｐゴシック" panose="020B0600070205080204" pitchFamily="50" charset="-128"/>
                <a:ea typeface="ＭＳ Ｐゴシック" panose="020B0600070205080204" pitchFamily="50" charset="-128"/>
              </a:rPr>
              <a:t>・　</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二酸化炭素消火設備による事故防止について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p>
          <a:p>
            <a:pPr>
              <a:lnSpc>
                <a:spcPts val="4000"/>
              </a:lnSpc>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　</a:t>
            </a:r>
            <a:r>
              <a:rPr lang="ja-JP" altLang="en-US" sz="2800" dirty="0">
                <a:solidFill>
                  <a:srgbClr val="333333"/>
                </a:solidFill>
                <a:latin typeface="ＭＳ Ｐゴシック" panose="020B0600070205080204" pitchFamily="50" charset="-128"/>
                <a:ea typeface="ＭＳ Ｐゴシック" panose="020B0600070205080204" pitchFamily="50" charset="-128"/>
              </a:rPr>
              <a:t>神鋼機器工業㈱製容器への刻印の誤りについて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p>
          <a:p>
            <a:pPr>
              <a:lnSpc>
                <a:spcPts val="4000"/>
              </a:lnSpc>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　</a:t>
            </a:r>
            <a:r>
              <a:rPr lang="ja-JP" altLang="en-US" sz="2800" dirty="0">
                <a:solidFill>
                  <a:srgbClr val="333333"/>
                </a:solidFill>
                <a:latin typeface="ＭＳ Ｐゴシック" panose="020B0600070205080204" pitchFamily="50" charset="-128"/>
                <a:ea typeface="ＭＳ Ｐゴシック" panose="020B0600070205080204" pitchFamily="50" charset="-128"/>
              </a:rPr>
              <a:t>高圧ガス容器の移動中の事故防止について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endParaRPr lang="ja-JP" altLang="en-US" sz="2800" i="0" dirty="0">
              <a:solidFill>
                <a:srgbClr val="333333"/>
              </a:solidFill>
              <a:effectLst/>
              <a:latin typeface="ＭＳ Ｐゴシック" panose="020B0600070205080204" pitchFamily="50" charset="-128"/>
              <a:ea typeface="ＭＳ Ｐゴシック" panose="020B0600070205080204" pitchFamily="50" charset="-128"/>
            </a:endParaRPr>
          </a:p>
          <a:p>
            <a:pPr>
              <a:lnSpc>
                <a:spcPts val="4000"/>
              </a:lnSpc>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　高圧ガスの消費設備による事故防止について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p>
          <a:p>
            <a:pPr>
              <a:lnSpc>
                <a:spcPts val="4000"/>
              </a:lnSpc>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　地震に関連する高圧ガス事故に係る注意事項（周知）</a:t>
            </a:r>
            <a:endParaRPr lang="en-US" altLang="ja-JP" sz="2800" i="0" dirty="0">
              <a:solidFill>
                <a:srgbClr val="333333"/>
              </a:solidFill>
              <a:effectLst/>
              <a:latin typeface="ＭＳ Ｐゴシック" panose="020B0600070205080204" pitchFamily="50" charset="-128"/>
              <a:ea typeface="ＭＳ Ｐゴシック" panose="020B0600070205080204" pitchFamily="50" charset="-128"/>
            </a:endParaRPr>
          </a:p>
          <a:p>
            <a:pPr>
              <a:lnSpc>
                <a:spcPts val="4000"/>
              </a:lnSpc>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　アセチレン爆発事故を踏まえた注意喚起</a:t>
            </a:r>
            <a:endParaRPr lang="en-US" altLang="ja-JP" sz="2800" i="0" dirty="0">
              <a:solidFill>
                <a:srgbClr val="333333"/>
              </a:solidFill>
              <a:effectLst/>
              <a:latin typeface="ＭＳ Ｐゴシック" panose="020B0600070205080204" pitchFamily="50" charset="-128"/>
              <a:ea typeface="ＭＳ Ｐゴシック" panose="020B0600070205080204" pitchFamily="50" charset="-128"/>
            </a:endParaRPr>
          </a:p>
          <a:p>
            <a:pPr>
              <a:lnSpc>
                <a:spcPts val="4000"/>
              </a:lnSpc>
              <a:defRPr/>
            </a:pPr>
            <a:r>
              <a:rPr lang="ja-JP" altLang="en-US" sz="2800" dirty="0">
                <a:solidFill>
                  <a:srgbClr val="333333"/>
                </a:solidFill>
                <a:latin typeface="ＭＳ Ｐゴシック" panose="020B0600070205080204" pitchFamily="50" charset="-128"/>
                <a:ea typeface="ＭＳ Ｐゴシック" panose="020B0600070205080204" pitchFamily="50" charset="-128"/>
              </a:rPr>
              <a:t>・　インターネット通販等における高圧法関連製品に係る注意喚起</a:t>
            </a:r>
            <a:endParaRPr lang="ja-JP" altLang="en-US" sz="2000" i="0" dirty="0">
              <a:solidFill>
                <a:srgbClr val="333333"/>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41676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8DB5A5-2C95-72A4-905E-0358E77D22D2}"/>
              </a:ext>
            </a:extLst>
          </p:cNvPr>
          <p:cNvPicPr>
            <a:picLocks noChangeAspect="1"/>
          </p:cNvPicPr>
          <p:nvPr/>
        </p:nvPicPr>
        <p:blipFill>
          <a:blip r:embed="rId2"/>
          <a:stretch>
            <a:fillRect/>
          </a:stretch>
        </p:blipFill>
        <p:spPr>
          <a:xfrm>
            <a:off x="423215" y="1802153"/>
            <a:ext cx="11620359" cy="4753240"/>
          </a:xfrm>
          <a:prstGeom prst="rect">
            <a:avLst/>
          </a:prstGeom>
        </p:spPr>
      </p:pic>
      <p:sp>
        <p:nvSpPr>
          <p:cNvPr id="4" name="正方形/長方形 3">
            <a:extLst>
              <a:ext uri="{FF2B5EF4-FFF2-40B4-BE49-F238E27FC236}">
                <a16:creationId xmlns:a16="http://schemas.microsoft.com/office/drawing/2014/main" id="{2FEC8281-B3B8-EFB2-3128-6EC698F193E3}"/>
              </a:ext>
            </a:extLst>
          </p:cNvPr>
          <p:cNvSpPr/>
          <p:nvPr/>
        </p:nvSpPr>
        <p:spPr>
          <a:xfrm>
            <a:off x="1283186" y="264507"/>
            <a:ext cx="9022592" cy="796834"/>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EC </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サイト等で購入した高圧ガス関連製品について</a:t>
            </a:r>
          </a:p>
        </p:txBody>
      </p:sp>
    </p:spTree>
    <p:extLst>
      <p:ext uri="{BB962C8B-B14F-4D97-AF65-F5344CB8AC3E}">
        <p14:creationId xmlns:p14="http://schemas.microsoft.com/office/powerpoint/2010/main" val="220749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6"/>
          <p:cNvSpPr>
            <a:spLocks noChangeShapeType="1"/>
          </p:cNvSpPr>
          <p:nvPr/>
        </p:nvSpPr>
        <p:spPr bwMode="auto">
          <a:xfrm>
            <a:off x="5284788" y="4568825"/>
            <a:ext cx="40322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395" name="AutoShape 2"/>
          <p:cNvSpPr>
            <a:spLocks noChangeArrowheads="1"/>
          </p:cNvSpPr>
          <p:nvPr/>
        </p:nvSpPr>
        <p:spPr bwMode="auto">
          <a:xfrm>
            <a:off x="5360989" y="4991101"/>
            <a:ext cx="4752975" cy="1223963"/>
          </a:xfrm>
          <a:prstGeom prst="horizontalScroll">
            <a:avLst>
              <a:gd name="adj" fmla="val 12500"/>
            </a:avLst>
          </a:prstGeom>
          <a:solidFill>
            <a:schemeClr val="accent1">
              <a:lumMod val="20000"/>
              <a:lumOff val="80000"/>
            </a:schemeClr>
          </a:solidFill>
          <a:ln w="28575">
            <a:solidFill>
              <a:srgbClr val="FF0000"/>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396" name="Text Box 3"/>
          <p:cNvSpPr txBox="1">
            <a:spLocks noChangeArrowheads="1"/>
          </p:cNvSpPr>
          <p:nvPr/>
        </p:nvSpPr>
        <p:spPr bwMode="auto">
          <a:xfrm>
            <a:off x="2782888" y="333376"/>
            <a:ext cx="5256212" cy="461665"/>
          </a:xfrm>
          <a:prstGeom prst="rect">
            <a:avLst/>
          </a:prstGeom>
          <a:solidFill>
            <a:schemeClr val="accent2">
              <a:lumMod val="20000"/>
              <a:lumOff val="80000"/>
            </a:schemeClr>
          </a:solidFill>
          <a:ln w="57150" cmpd="thickThin">
            <a:solidFill>
              <a:srgbClr val="C00000"/>
            </a:solidFill>
            <a:miter lim="800000"/>
            <a:headEnd/>
            <a:tailEnd/>
          </a:ln>
          <a:effec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b="1" i="1"/>
              <a:t>製造施設の変更許可に係る完成検査</a:t>
            </a:r>
          </a:p>
        </p:txBody>
      </p:sp>
      <p:sp>
        <p:nvSpPr>
          <p:cNvPr id="59397" name="Text Box 5"/>
          <p:cNvSpPr txBox="1">
            <a:spLocks noChangeArrowheads="1"/>
          </p:cNvSpPr>
          <p:nvPr/>
        </p:nvSpPr>
        <p:spPr bwMode="auto">
          <a:xfrm>
            <a:off x="1962150" y="2681289"/>
            <a:ext cx="2089150"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第一種製造者</a:t>
            </a:r>
          </a:p>
        </p:txBody>
      </p:sp>
      <p:sp>
        <p:nvSpPr>
          <p:cNvPr id="59398" name="Text Box 6"/>
          <p:cNvSpPr txBox="1">
            <a:spLocks noChangeArrowheads="1"/>
          </p:cNvSpPr>
          <p:nvPr/>
        </p:nvSpPr>
        <p:spPr bwMode="auto">
          <a:xfrm>
            <a:off x="4372015" y="1341439"/>
            <a:ext cx="553998" cy="35274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製造施設の変更工事完成</a:t>
            </a:r>
          </a:p>
        </p:txBody>
      </p:sp>
      <p:sp>
        <p:nvSpPr>
          <p:cNvPr id="59399" name="AutoShape 7"/>
          <p:cNvSpPr>
            <a:spLocks noChangeArrowheads="1"/>
          </p:cNvSpPr>
          <p:nvPr/>
        </p:nvSpPr>
        <p:spPr bwMode="auto">
          <a:xfrm>
            <a:off x="4051300" y="2667001"/>
            <a:ext cx="287338"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00" name="AutoShape 8"/>
          <p:cNvSpPr>
            <a:spLocks noChangeArrowheads="1"/>
          </p:cNvSpPr>
          <p:nvPr/>
        </p:nvSpPr>
        <p:spPr bwMode="auto">
          <a:xfrm>
            <a:off x="4943476" y="2644776"/>
            <a:ext cx="881063" cy="576263"/>
          </a:xfrm>
          <a:prstGeom prst="rightArrow">
            <a:avLst>
              <a:gd name="adj1" fmla="val 50000"/>
              <a:gd name="adj2" fmla="val 3822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01" name="Text Box 9"/>
          <p:cNvSpPr txBox="1">
            <a:spLocks noChangeArrowheads="1"/>
          </p:cNvSpPr>
          <p:nvPr/>
        </p:nvSpPr>
        <p:spPr bwMode="auto">
          <a:xfrm>
            <a:off x="8980527" y="1773239"/>
            <a:ext cx="553998" cy="2232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製造施設の使用</a:t>
            </a:r>
          </a:p>
        </p:txBody>
      </p:sp>
      <p:sp>
        <p:nvSpPr>
          <p:cNvPr id="59402" name="Oval 10"/>
          <p:cNvSpPr>
            <a:spLocks noChangeArrowheads="1"/>
          </p:cNvSpPr>
          <p:nvPr/>
        </p:nvSpPr>
        <p:spPr bwMode="auto">
          <a:xfrm>
            <a:off x="5821363" y="1944688"/>
            <a:ext cx="1079500" cy="18716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03" name="Text Box 11"/>
          <p:cNvSpPr txBox="1">
            <a:spLocks noChangeArrowheads="1"/>
          </p:cNvSpPr>
          <p:nvPr/>
        </p:nvSpPr>
        <p:spPr bwMode="auto">
          <a:xfrm>
            <a:off x="5883870" y="2089151"/>
            <a:ext cx="92333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dirty="0"/>
              <a:t>知事等に完成検査申請</a:t>
            </a:r>
          </a:p>
        </p:txBody>
      </p:sp>
      <p:sp>
        <p:nvSpPr>
          <p:cNvPr id="59404" name="Oval 12"/>
          <p:cNvSpPr>
            <a:spLocks noChangeArrowheads="1"/>
          </p:cNvSpPr>
          <p:nvPr/>
        </p:nvSpPr>
        <p:spPr bwMode="auto">
          <a:xfrm>
            <a:off x="7185025" y="1855788"/>
            <a:ext cx="617538"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05" name="Text Box 13"/>
          <p:cNvSpPr txBox="1">
            <a:spLocks noChangeArrowheads="1"/>
          </p:cNvSpPr>
          <p:nvPr/>
        </p:nvSpPr>
        <p:spPr bwMode="auto">
          <a:xfrm>
            <a:off x="7189827" y="1927225"/>
            <a:ext cx="55399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完成検査実施</a:t>
            </a:r>
          </a:p>
        </p:txBody>
      </p:sp>
      <p:sp>
        <p:nvSpPr>
          <p:cNvPr id="59406" name="AutoShape 14"/>
          <p:cNvSpPr>
            <a:spLocks noChangeArrowheads="1"/>
          </p:cNvSpPr>
          <p:nvPr/>
        </p:nvSpPr>
        <p:spPr bwMode="auto">
          <a:xfrm>
            <a:off x="6913564" y="253682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07" name="AutoShape 15"/>
          <p:cNvSpPr>
            <a:spLocks noChangeArrowheads="1"/>
          </p:cNvSpPr>
          <p:nvPr/>
        </p:nvSpPr>
        <p:spPr bwMode="auto">
          <a:xfrm>
            <a:off x="8666164" y="2551113"/>
            <a:ext cx="287337" cy="576262"/>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08" name="Oval 16"/>
          <p:cNvSpPr>
            <a:spLocks noChangeArrowheads="1"/>
          </p:cNvSpPr>
          <p:nvPr/>
        </p:nvSpPr>
        <p:spPr bwMode="auto">
          <a:xfrm>
            <a:off x="8051800" y="1881188"/>
            <a:ext cx="617538" cy="2087562"/>
          </a:xfrm>
          <a:prstGeom prst="ellipse">
            <a:avLst/>
          </a:prstGeom>
          <a:solidFill>
            <a:schemeClr val="accent1">
              <a:lumMod val="20000"/>
              <a:lumOff val="80000"/>
            </a:schemeClr>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09" name="Text Box 17"/>
          <p:cNvSpPr txBox="1">
            <a:spLocks noChangeArrowheads="1"/>
          </p:cNvSpPr>
          <p:nvPr/>
        </p:nvSpPr>
        <p:spPr bwMode="auto">
          <a:xfrm>
            <a:off x="8056602" y="1952625"/>
            <a:ext cx="55399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完成検査合格</a:t>
            </a:r>
          </a:p>
        </p:txBody>
      </p:sp>
      <p:sp>
        <p:nvSpPr>
          <p:cNvPr id="59410" name="AutoShape 18"/>
          <p:cNvSpPr>
            <a:spLocks noChangeArrowheads="1"/>
          </p:cNvSpPr>
          <p:nvPr/>
        </p:nvSpPr>
        <p:spPr bwMode="auto">
          <a:xfrm>
            <a:off x="7780339" y="2562226"/>
            <a:ext cx="287337" cy="576263"/>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a:p>
        </p:txBody>
      </p:sp>
      <p:sp>
        <p:nvSpPr>
          <p:cNvPr id="59412" name="Text Box 20"/>
          <p:cNvSpPr txBox="1">
            <a:spLocks noChangeArrowheads="1"/>
          </p:cNvSpPr>
          <p:nvPr/>
        </p:nvSpPr>
        <p:spPr bwMode="auto">
          <a:xfrm>
            <a:off x="5440363" y="5133975"/>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許可の基準（技術上の基準）</a:t>
            </a:r>
          </a:p>
        </p:txBody>
      </p:sp>
      <p:sp>
        <p:nvSpPr>
          <p:cNvPr id="59413" name="Text Box 21"/>
          <p:cNvSpPr txBox="1">
            <a:spLocks noChangeArrowheads="1"/>
          </p:cNvSpPr>
          <p:nvPr/>
        </p:nvSpPr>
        <p:spPr bwMode="auto">
          <a:xfrm>
            <a:off x="5519739" y="5516563"/>
            <a:ext cx="460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400"/>
              <a:t>・製造施設の位置、構造及び設備</a:t>
            </a:r>
          </a:p>
        </p:txBody>
      </p:sp>
      <p:sp>
        <p:nvSpPr>
          <p:cNvPr id="59414" name="Line 22"/>
          <p:cNvSpPr>
            <a:spLocks noChangeShapeType="1"/>
          </p:cNvSpPr>
          <p:nvPr/>
        </p:nvSpPr>
        <p:spPr bwMode="auto">
          <a:xfrm flipV="1">
            <a:off x="7464425" y="3932238"/>
            <a:ext cx="0" cy="12239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16" name="Text Box 24"/>
          <p:cNvSpPr txBox="1">
            <a:spLocks noChangeArrowheads="1"/>
          </p:cNvSpPr>
          <p:nvPr/>
        </p:nvSpPr>
        <p:spPr bwMode="auto">
          <a:xfrm>
            <a:off x="9534525" y="288993"/>
            <a:ext cx="2355927" cy="70788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0"/>
              </a:spcBef>
              <a:buFontTx/>
              <a:buNone/>
            </a:pPr>
            <a:r>
              <a:rPr lang="ja-JP" altLang="en-US" sz="2000" dirty="0">
                <a:latin typeface="ＭＳ Ｐゴシック" panose="020B0600070205080204" pitchFamily="50" charset="-128"/>
              </a:rPr>
              <a:t>法第２０条３項、　</a:t>
            </a:r>
            <a:endParaRPr lang="en-US" altLang="ja-JP" sz="2000" dirty="0">
              <a:latin typeface="ＭＳ Ｐゴシック" panose="020B0600070205080204" pitchFamily="50" charset="-128"/>
            </a:endParaRPr>
          </a:p>
          <a:p>
            <a:pPr eaLnBrk="1" hangingPunct="1">
              <a:spcBef>
                <a:spcPts val="0"/>
              </a:spcBef>
              <a:buFontTx/>
              <a:buNone/>
            </a:pPr>
            <a:r>
              <a:rPr lang="ja-JP" altLang="en-US" sz="2000" dirty="0">
                <a:latin typeface="ＭＳ Ｐゴシック" panose="020B0600070205080204" pitchFamily="50" charset="-128"/>
              </a:rPr>
              <a:t>１４条３項（８条１号）</a:t>
            </a:r>
          </a:p>
        </p:txBody>
      </p:sp>
      <p:sp>
        <p:nvSpPr>
          <p:cNvPr id="59417" name="Line 25"/>
          <p:cNvSpPr>
            <a:spLocks noChangeShapeType="1"/>
          </p:cNvSpPr>
          <p:nvPr/>
        </p:nvSpPr>
        <p:spPr bwMode="auto">
          <a:xfrm>
            <a:off x="5303838" y="3068639"/>
            <a:ext cx="0" cy="15128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18" name="Line 27"/>
          <p:cNvSpPr>
            <a:spLocks noChangeShapeType="1"/>
          </p:cNvSpPr>
          <p:nvPr/>
        </p:nvSpPr>
        <p:spPr bwMode="auto">
          <a:xfrm flipV="1">
            <a:off x="9263063" y="4005263"/>
            <a:ext cx="0" cy="57626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19" name="Text Box 29"/>
          <p:cNvSpPr txBox="1">
            <a:spLocks noChangeArrowheads="1"/>
          </p:cNvSpPr>
          <p:nvPr/>
        </p:nvSpPr>
        <p:spPr bwMode="auto">
          <a:xfrm>
            <a:off x="5087938" y="4581526"/>
            <a:ext cx="451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ja-JP" altLang="en-US" sz="2000"/>
              <a:t>（処理能力の変更が所定の範囲のもの）</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F41C7E3-B63D-C985-3215-F80C7876BB3E}"/>
              </a:ext>
            </a:extLst>
          </p:cNvPr>
          <p:cNvPicPr>
            <a:picLocks noChangeAspect="1"/>
          </p:cNvPicPr>
          <p:nvPr/>
        </p:nvPicPr>
        <p:blipFill>
          <a:blip r:embed="rId2"/>
          <a:stretch>
            <a:fillRect/>
          </a:stretch>
        </p:blipFill>
        <p:spPr>
          <a:xfrm>
            <a:off x="934325" y="0"/>
            <a:ext cx="10323349" cy="6858000"/>
          </a:xfrm>
          <a:prstGeom prst="rect">
            <a:avLst/>
          </a:prstGeom>
        </p:spPr>
      </p:pic>
    </p:spTree>
    <p:extLst>
      <p:ext uri="{BB962C8B-B14F-4D97-AF65-F5344CB8AC3E}">
        <p14:creationId xmlns:p14="http://schemas.microsoft.com/office/powerpoint/2010/main" val="30373805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930839C-952D-1421-75D4-E12A36A19F38}"/>
              </a:ext>
            </a:extLst>
          </p:cNvPr>
          <p:cNvPicPr>
            <a:picLocks noChangeAspect="1"/>
          </p:cNvPicPr>
          <p:nvPr/>
        </p:nvPicPr>
        <p:blipFill>
          <a:blip r:embed="rId2"/>
          <a:stretch>
            <a:fillRect/>
          </a:stretch>
        </p:blipFill>
        <p:spPr>
          <a:xfrm>
            <a:off x="816166" y="0"/>
            <a:ext cx="10559668" cy="6858000"/>
          </a:xfrm>
          <a:prstGeom prst="rect">
            <a:avLst/>
          </a:prstGeom>
        </p:spPr>
      </p:pic>
    </p:spTree>
    <p:extLst>
      <p:ext uri="{BB962C8B-B14F-4D97-AF65-F5344CB8AC3E}">
        <p14:creationId xmlns:p14="http://schemas.microsoft.com/office/powerpoint/2010/main" val="12646102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D0E50B8-18CC-E6F4-B8B4-6E2A9B26E179}"/>
              </a:ext>
            </a:extLst>
          </p:cNvPr>
          <p:cNvPicPr>
            <a:picLocks noChangeAspect="1"/>
          </p:cNvPicPr>
          <p:nvPr/>
        </p:nvPicPr>
        <p:blipFill>
          <a:blip r:embed="rId2"/>
          <a:stretch>
            <a:fillRect/>
          </a:stretch>
        </p:blipFill>
        <p:spPr>
          <a:xfrm>
            <a:off x="803052" y="0"/>
            <a:ext cx="10585896" cy="6858000"/>
          </a:xfrm>
          <a:prstGeom prst="rect">
            <a:avLst/>
          </a:prstGeom>
        </p:spPr>
      </p:pic>
    </p:spTree>
    <p:extLst>
      <p:ext uri="{BB962C8B-B14F-4D97-AF65-F5344CB8AC3E}">
        <p14:creationId xmlns:p14="http://schemas.microsoft.com/office/powerpoint/2010/main" val="42537205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787DD6B-CCE2-9951-42B9-0DDCFFA8EA0F}"/>
              </a:ext>
            </a:extLst>
          </p:cNvPr>
          <p:cNvPicPr>
            <a:picLocks noChangeAspect="1"/>
          </p:cNvPicPr>
          <p:nvPr/>
        </p:nvPicPr>
        <p:blipFill>
          <a:blip r:embed="rId2"/>
          <a:stretch>
            <a:fillRect/>
          </a:stretch>
        </p:blipFill>
        <p:spPr>
          <a:xfrm>
            <a:off x="1141809" y="104776"/>
            <a:ext cx="9908381" cy="6266170"/>
          </a:xfrm>
          <a:prstGeom prst="rect">
            <a:avLst/>
          </a:prstGeom>
        </p:spPr>
      </p:pic>
      <p:pic>
        <p:nvPicPr>
          <p:cNvPr id="7" name="図 6">
            <a:extLst>
              <a:ext uri="{FF2B5EF4-FFF2-40B4-BE49-F238E27FC236}">
                <a16:creationId xmlns:a16="http://schemas.microsoft.com/office/drawing/2014/main" id="{4603BA38-9C7E-BB38-DC23-7BBF41BB1C8A}"/>
              </a:ext>
            </a:extLst>
          </p:cNvPr>
          <p:cNvPicPr>
            <a:picLocks noChangeAspect="1"/>
          </p:cNvPicPr>
          <p:nvPr/>
        </p:nvPicPr>
        <p:blipFill>
          <a:blip r:embed="rId3"/>
          <a:stretch>
            <a:fillRect/>
          </a:stretch>
        </p:blipFill>
        <p:spPr>
          <a:xfrm>
            <a:off x="1242309" y="6370946"/>
            <a:ext cx="9559042" cy="451324"/>
          </a:xfrm>
          <a:prstGeom prst="rect">
            <a:avLst/>
          </a:prstGeom>
        </p:spPr>
      </p:pic>
    </p:spTree>
    <p:extLst>
      <p:ext uri="{BB962C8B-B14F-4D97-AF65-F5344CB8AC3E}">
        <p14:creationId xmlns:p14="http://schemas.microsoft.com/office/powerpoint/2010/main" val="1534182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4BBF7AC-7722-3241-73AB-39906EEC968D}"/>
              </a:ext>
            </a:extLst>
          </p:cNvPr>
          <p:cNvSpPr/>
          <p:nvPr/>
        </p:nvSpPr>
        <p:spPr>
          <a:xfrm>
            <a:off x="1515943" y="231256"/>
            <a:ext cx="9022592" cy="796834"/>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二酸化炭素消火設備による事故防止について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p>
        </p:txBody>
      </p:sp>
      <p:sp>
        <p:nvSpPr>
          <p:cNvPr id="3" name="テキスト ボックス 2">
            <a:extLst>
              <a:ext uri="{FF2B5EF4-FFF2-40B4-BE49-F238E27FC236}">
                <a16:creationId xmlns:a16="http://schemas.microsoft.com/office/drawing/2014/main" id="{60C963A8-67D8-892C-5EEB-0B6BB0FDE4D9}"/>
              </a:ext>
            </a:extLst>
          </p:cNvPr>
          <p:cNvSpPr txBox="1"/>
          <p:nvPr/>
        </p:nvSpPr>
        <p:spPr>
          <a:xfrm>
            <a:off x="838201" y="1295400"/>
            <a:ext cx="10648950" cy="5435462"/>
          </a:xfrm>
          <a:prstGeom prst="rect">
            <a:avLst/>
          </a:prstGeom>
          <a:noFill/>
          <a:ln w="25400">
            <a:solidFill>
              <a:schemeClr val="accent1"/>
            </a:solidFill>
          </a:ln>
        </p:spPr>
        <p:txBody>
          <a:bodyPr wrap="square" rtlCol="0">
            <a:spAutoFit/>
          </a:bodyPr>
          <a:lstStyle/>
          <a:p>
            <a:pPr algn="r">
              <a:spcAft>
                <a:spcPts val="1125"/>
              </a:spcAft>
            </a:pP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2021</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4</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20</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日</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経済産業省</a:t>
            </a:r>
          </a:p>
          <a:p>
            <a:pPr algn="l">
              <a:lnSpc>
                <a:spcPts val="3000"/>
              </a:lnSpc>
              <a:spcAft>
                <a:spcPts val="1125"/>
              </a:spcAft>
            </a:pP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令和３年４月１５日、東京都新宿区のマンション地下１階駐車場において、内装業者が天井ボードの貼り替え作業を行っていたところ何らかの原因で二酸化炭素消火設備が作動し、取り残された作業員４名が死亡、１人が意識不明の重体となる事故が発生しました。</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昨年末以降、令和３年１月２３日、東京都港区のビル地下１階駐車場内ボンベ室において、二酸化炭素消火設備の点検作業（作動点検等）中、二酸化炭素が放出し、ビルメンテナンスの作業員２名が死亡される事故、令和２年１２月２２日、愛知県名古屋市のホテルの機械式立体駐車場において、メンテナンス作業中、二酸化炭素消火設備から二酸化炭素が放出し、１名が死亡、１０名が重軽傷を負う事故が発生しています。</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いずれの事故も、高圧ガスである二酸化炭素等を利用しており、不適切な取扱いをすると、人的被害が発生する恐れがあります。二酸化炭素等消火設備の設置者、メンテナンス事業者等関係者におかれては、不活性ガス消火設備設置場所に立ち入る場合には十分に危険性を認識した上で、安全な取扱い等にご注意いただきますよう、よろしくお願いいたします。</a:t>
            </a:r>
            <a:endParaRPr kumimoji="1" lang="ja-JP" altLang="en-US" dirty="0"/>
          </a:p>
        </p:txBody>
      </p:sp>
    </p:spTree>
    <p:extLst>
      <p:ext uri="{BB962C8B-B14F-4D97-AF65-F5344CB8AC3E}">
        <p14:creationId xmlns:p14="http://schemas.microsoft.com/office/powerpoint/2010/main" val="23795819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CEA0A77-DFDB-6C71-3365-FE7EDECEC9FC}"/>
              </a:ext>
            </a:extLst>
          </p:cNvPr>
          <p:cNvPicPr>
            <a:picLocks noChangeAspect="1"/>
          </p:cNvPicPr>
          <p:nvPr/>
        </p:nvPicPr>
        <p:blipFill>
          <a:blip r:embed="rId2"/>
          <a:stretch>
            <a:fillRect/>
          </a:stretch>
        </p:blipFill>
        <p:spPr>
          <a:xfrm>
            <a:off x="362479" y="318790"/>
            <a:ext cx="11426629" cy="6091535"/>
          </a:xfrm>
          <a:prstGeom prst="rect">
            <a:avLst/>
          </a:prstGeom>
          <a:ln w="25400">
            <a:solidFill>
              <a:schemeClr val="accent1"/>
            </a:solidFill>
          </a:ln>
        </p:spPr>
      </p:pic>
    </p:spTree>
    <p:extLst>
      <p:ext uri="{BB962C8B-B14F-4D97-AF65-F5344CB8AC3E}">
        <p14:creationId xmlns:p14="http://schemas.microsoft.com/office/powerpoint/2010/main" val="25984024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97B9E86-1A45-FE29-44D5-43C878905E78}"/>
              </a:ext>
            </a:extLst>
          </p:cNvPr>
          <p:cNvPicPr>
            <a:picLocks noChangeAspect="1"/>
          </p:cNvPicPr>
          <p:nvPr/>
        </p:nvPicPr>
        <p:blipFill>
          <a:blip r:embed="rId2"/>
          <a:stretch>
            <a:fillRect/>
          </a:stretch>
        </p:blipFill>
        <p:spPr>
          <a:xfrm>
            <a:off x="375637" y="347474"/>
            <a:ext cx="11412982" cy="3576826"/>
          </a:xfrm>
          <a:prstGeom prst="rect">
            <a:avLst/>
          </a:prstGeom>
          <a:ln w="25400">
            <a:solidFill>
              <a:schemeClr val="accent1"/>
            </a:solidFill>
          </a:ln>
        </p:spPr>
      </p:pic>
    </p:spTree>
    <p:extLst>
      <p:ext uri="{BB962C8B-B14F-4D97-AF65-F5344CB8AC3E}">
        <p14:creationId xmlns:p14="http://schemas.microsoft.com/office/powerpoint/2010/main" val="1299145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7FF7FA3-0FF9-5135-87A7-3CEE37AD3A36}"/>
              </a:ext>
            </a:extLst>
          </p:cNvPr>
          <p:cNvSpPr/>
          <p:nvPr/>
        </p:nvSpPr>
        <p:spPr>
          <a:xfrm>
            <a:off x="1366313" y="232558"/>
            <a:ext cx="9289564" cy="796834"/>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ja-JP" altLang="en-US" sz="2800" dirty="0">
                <a:solidFill>
                  <a:srgbClr val="333333"/>
                </a:solidFill>
                <a:latin typeface="ＭＳ Ｐゴシック" panose="020B0600070205080204" pitchFamily="50" charset="-128"/>
                <a:ea typeface="ＭＳ Ｐゴシック" panose="020B0600070205080204" pitchFamily="50" charset="-128"/>
              </a:rPr>
              <a:t>神鋼機器工業㈱製容器への刻印の誤りについて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endParaRPr lang="ja-JP" altLang="en-US" sz="2800" i="0" dirty="0">
              <a:solidFill>
                <a:srgbClr val="333333"/>
              </a:solidFill>
              <a:effectLst/>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B15F4DEE-0186-7FCD-4BA6-3AA612E065F0}"/>
              </a:ext>
            </a:extLst>
          </p:cNvPr>
          <p:cNvSpPr txBox="1"/>
          <p:nvPr/>
        </p:nvSpPr>
        <p:spPr>
          <a:xfrm>
            <a:off x="571847" y="1162048"/>
            <a:ext cx="11115328" cy="5562601"/>
          </a:xfrm>
          <a:prstGeom prst="rect">
            <a:avLst/>
          </a:prstGeom>
          <a:noFill/>
          <a:ln w="25400">
            <a:solidFill>
              <a:srgbClr val="0070C0"/>
            </a:solidFill>
          </a:ln>
        </p:spPr>
        <p:txBody>
          <a:bodyPr wrap="square" rtlCol="0">
            <a:spAutoFit/>
          </a:bodyPr>
          <a:lstStyle/>
          <a:p>
            <a:pPr algn="r">
              <a:spcAft>
                <a:spcPts val="1125"/>
              </a:spcAft>
            </a:pPr>
            <a:r>
              <a:rPr lang="en-US" altLang="ja-JP" b="0" i="0" dirty="0">
                <a:solidFill>
                  <a:srgbClr val="333333"/>
                </a:solidFill>
                <a:effectLst/>
                <a:latin typeface="ＭＳ ゴシック" panose="020B0609070205080204" pitchFamily="49" charset="-128"/>
                <a:ea typeface="ＭＳ ゴシック" panose="020B0609070205080204" pitchFamily="49" charset="-128"/>
              </a:rPr>
              <a:t>2022</a:t>
            </a:r>
            <a:r>
              <a:rPr lang="ja-JP" altLang="en-US"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b="0" i="0" dirty="0">
                <a:solidFill>
                  <a:srgbClr val="333333"/>
                </a:solidFill>
                <a:effectLst/>
                <a:latin typeface="ＭＳ ゴシック" panose="020B0609070205080204" pitchFamily="49" charset="-128"/>
                <a:ea typeface="ＭＳ ゴシック" panose="020B0609070205080204" pitchFamily="49" charset="-128"/>
              </a:rPr>
              <a:t>4</a:t>
            </a:r>
            <a:r>
              <a:rPr lang="ja-JP" altLang="en-US"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b="0" i="0" dirty="0">
                <a:solidFill>
                  <a:srgbClr val="333333"/>
                </a:solidFill>
                <a:effectLst/>
                <a:latin typeface="ＭＳ ゴシック" panose="020B0609070205080204" pitchFamily="49" charset="-128"/>
                <a:ea typeface="ＭＳ ゴシック" panose="020B0609070205080204" pitchFamily="49" charset="-128"/>
              </a:rPr>
              <a:t>22</a:t>
            </a:r>
            <a:r>
              <a:rPr lang="ja-JP" altLang="en-US" b="0" i="0" dirty="0">
                <a:solidFill>
                  <a:srgbClr val="333333"/>
                </a:solidFill>
                <a:effectLst/>
                <a:latin typeface="ＭＳ ゴシック" panose="020B0609070205080204" pitchFamily="49" charset="-128"/>
                <a:ea typeface="ＭＳ ゴシック" panose="020B0609070205080204" pitchFamily="49" charset="-128"/>
              </a:rPr>
              <a:t>日</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経済産業省</a:t>
            </a:r>
          </a:p>
          <a:p>
            <a:pPr algn="l"/>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　高圧ガス保安協会から、高圧ガス保安法に基づく容器検査に合格した容器への刻印に関して、誤った刻印がされていることが公表されていますので、注意喚起の観点から周知いたします。</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＜事案の概要（一部、高圧ガス保安協会発表資料から引用）＞</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　平成</a:t>
            </a:r>
            <a:r>
              <a:rPr lang="en-US" altLang="ja-JP" b="0" i="0" dirty="0">
                <a:solidFill>
                  <a:srgbClr val="333333"/>
                </a:solidFill>
                <a:effectLst/>
                <a:latin typeface="ＭＳ ゴシック" panose="020B0609070205080204" pitchFamily="49" charset="-128"/>
                <a:ea typeface="ＭＳ ゴシック" panose="020B0609070205080204" pitchFamily="49" charset="-128"/>
              </a:rPr>
              <a:t>29</a:t>
            </a:r>
            <a:r>
              <a:rPr lang="ja-JP" altLang="en-US"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b="0" i="0" dirty="0">
                <a:solidFill>
                  <a:srgbClr val="333333"/>
                </a:solidFill>
                <a:effectLst/>
                <a:latin typeface="ＭＳ ゴシック" panose="020B0609070205080204" pitchFamily="49" charset="-128"/>
                <a:ea typeface="ＭＳ ゴシック" panose="020B0609070205080204" pitchFamily="49" charset="-128"/>
              </a:rPr>
              <a:t>1</a:t>
            </a:r>
            <a:r>
              <a:rPr lang="ja-JP" altLang="en-US" b="0" i="0" dirty="0">
                <a:solidFill>
                  <a:srgbClr val="333333"/>
                </a:solidFill>
                <a:effectLst/>
                <a:latin typeface="ＭＳ ゴシック" panose="020B0609070205080204" pitchFamily="49" charset="-128"/>
                <a:ea typeface="ＭＳ ゴシック" panose="020B0609070205080204" pitchFamily="49" charset="-128"/>
              </a:rPr>
              <a:t>月及び平成</a:t>
            </a:r>
            <a:r>
              <a:rPr lang="en-US" altLang="ja-JP" b="0" i="0" dirty="0">
                <a:solidFill>
                  <a:srgbClr val="333333"/>
                </a:solidFill>
                <a:effectLst/>
                <a:latin typeface="ＭＳ ゴシック" panose="020B0609070205080204" pitchFamily="49" charset="-128"/>
                <a:ea typeface="ＭＳ ゴシック" panose="020B0609070205080204" pitchFamily="49" charset="-128"/>
              </a:rPr>
              <a:t>24</a:t>
            </a:r>
            <a:r>
              <a:rPr lang="ja-JP" altLang="en-US"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b="0" i="0" dirty="0">
                <a:solidFill>
                  <a:srgbClr val="333333"/>
                </a:solidFill>
                <a:effectLst/>
                <a:latin typeface="ＭＳ ゴシック" panose="020B0609070205080204" pitchFamily="49" charset="-128"/>
                <a:ea typeface="ＭＳ ゴシック" panose="020B0609070205080204" pitchFamily="49" charset="-128"/>
              </a:rPr>
              <a:t>5</a:t>
            </a:r>
            <a:r>
              <a:rPr lang="ja-JP" altLang="en-US" b="0" i="0" dirty="0">
                <a:solidFill>
                  <a:srgbClr val="333333"/>
                </a:solidFill>
                <a:effectLst/>
                <a:latin typeface="ＭＳ ゴシック" panose="020B0609070205080204" pitchFamily="49" charset="-128"/>
                <a:ea typeface="ＭＳ ゴシック" panose="020B0609070205080204" pitchFamily="49" charset="-128"/>
              </a:rPr>
              <a:t>月、高圧ガス保安協会による容器検査に合格し、同協会による刻印がなさ</a:t>
            </a:r>
            <a:endParaRPr lang="en-US" altLang="ja-JP" b="0" i="0" dirty="0">
              <a:solidFill>
                <a:srgbClr val="333333"/>
              </a:solidFill>
              <a:effectLst/>
              <a:latin typeface="ＭＳ ゴシック" panose="020B0609070205080204" pitchFamily="49" charset="-128"/>
              <a:ea typeface="ＭＳ ゴシック" panose="020B0609070205080204" pitchFamily="49" charset="-128"/>
            </a:endParaRPr>
          </a:p>
          <a:p>
            <a:pPr algn="l"/>
            <a:r>
              <a:rPr lang="en-US" altLang="ja-JP" dirty="0">
                <a:solidFill>
                  <a:srgbClr val="333333"/>
                </a:solidFill>
                <a:latin typeface="ＭＳ ゴシック" panose="020B0609070205080204" pitchFamily="49" charset="-128"/>
                <a:ea typeface="ＭＳ ゴシック" panose="020B0609070205080204" pitchFamily="49" charset="-128"/>
              </a:rPr>
              <a:t>  </a:t>
            </a:r>
            <a:r>
              <a:rPr lang="ja-JP" altLang="en-US" b="0" i="0" dirty="0">
                <a:solidFill>
                  <a:srgbClr val="333333"/>
                </a:solidFill>
                <a:effectLst/>
                <a:latin typeface="ＭＳ ゴシック" panose="020B0609070205080204" pitchFamily="49" charset="-128"/>
                <a:ea typeface="ＭＳ ゴシック" panose="020B0609070205080204" pitchFamily="49" charset="-128"/>
              </a:rPr>
              <a:t>れた神鋼機器工業（株）製の溶接容器について、下記のとおり刻印された容器の質量及び容器検査の合</a:t>
            </a:r>
            <a:endParaRPr lang="en-US" altLang="ja-JP" b="0" i="0" dirty="0">
              <a:solidFill>
                <a:srgbClr val="333333"/>
              </a:solidFill>
              <a:effectLst/>
              <a:latin typeface="ＭＳ ゴシック" panose="020B0609070205080204" pitchFamily="49" charset="-128"/>
              <a:ea typeface="ＭＳ ゴシック" panose="020B0609070205080204" pitchFamily="49" charset="-128"/>
            </a:endParaRPr>
          </a:p>
          <a:p>
            <a:pPr algn="l"/>
            <a:r>
              <a:rPr lang="en-US" altLang="ja-JP" dirty="0">
                <a:solidFill>
                  <a:srgbClr val="333333"/>
                </a:solidFill>
                <a:latin typeface="ＭＳ ゴシック" panose="020B0609070205080204" pitchFamily="49" charset="-128"/>
                <a:ea typeface="ＭＳ ゴシック" panose="020B0609070205080204" pitchFamily="49" charset="-128"/>
              </a:rPr>
              <a:t>  </a:t>
            </a:r>
            <a:r>
              <a:rPr lang="ja-JP" altLang="en-US" b="0" i="0" dirty="0">
                <a:solidFill>
                  <a:srgbClr val="333333"/>
                </a:solidFill>
                <a:effectLst/>
                <a:latin typeface="ＭＳ ゴシック" panose="020B0609070205080204" pitchFamily="49" charset="-128"/>
                <a:ea typeface="ＭＳ ゴシック" panose="020B0609070205080204" pitchFamily="49" charset="-128"/>
              </a:rPr>
              <a:t>格年月に誤りが見つかりました。</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 </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（１）容器の質量</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・容器製造業者：　神鋼機器工業（株）</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・容器の種類：　溶接容器</a:t>
            </a:r>
            <a:br>
              <a:rPr lang="ja-JP" altLang="en-US"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・内容積：　</a:t>
            </a:r>
            <a:r>
              <a:rPr lang="en-US" altLang="ja-JP" b="0" i="0" dirty="0">
                <a:solidFill>
                  <a:srgbClr val="333333"/>
                </a:solidFill>
                <a:effectLst/>
                <a:latin typeface="ＭＳ ゴシック" panose="020B0609070205080204" pitchFamily="49" charset="-128"/>
                <a:ea typeface="ＭＳ ゴシック" panose="020B0609070205080204" pitchFamily="49" charset="-128"/>
              </a:rPr>
              <a:t>117.5L</a:t>
            </a:r>
            <a:br>
              <a:rPr lang="en-US" altLang="ja-JP" b="0" i="0" dirty="0">
                <a:solidFill>
                  <a:srgbClr val="333333"/>
                </a:solidFill>
                <a:effectLst/>
                <a:latin typeface="ＭＳ ゴシック" panose="020B0609070205080204" pitchFamily="49" charset="-128"/>
                <a:ea typeface="ＭＳ ゴシック" panose="020B0609070205080204" pitchFamily="49" charset="-128"/>
              </a:rPr>
            </a:br>
            <a:r>
              <a:rPr lang="ja-JP" altLang="en-US" b="0" i="0" dirty="0">
                <a:solidFill>
                  <a:srgbClr val="333333"/>
                </a:solidFill>
                <a:effectLst/>
                <a:latin typeface="ＭＳ ゴシック" panose="020B0609070205080204" pitchFamily="49" charset="-128"/>
                <a:ea typeface="ＭＳ ゴシック" panose="020B0609070205080204" pitchFamily="49" charset="-128"/>
              </a:rPr>
              <a:t>・検査合格日：　平成</a:t>
            </a:r>
            <a:r>
              <a:rPr lang="en-US" altLang="ja-JP" b="0" i="0" dirty="0">
                <a:solidFill>
                  <a:srgbClr val="333333"/>
                </a:solidFill>
                <a:effectLst/>
                <a:latin typeface="ＭＳ ゴシック" panose="020B0609070205080204" pitchFamily="49" charset="-128"/>
                <a:ea typeface="ＭＳ ゴシック" panose="020B0609070205080204" pitchFamily="49" charset="-128"/>
              </a:rPr>
              <a:t>29</a:t>
            </a:r>
            <a:r>
              <a:rPr lang="ja-JP" altLang="en-US"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b="0" i="0" dirty="0">
                <a:solidFill>
                  <a:srgbClr val="333333"/>
                </a:solidFill>
                <a:effectLst/>
                <a:latin typeface="ＭＳ ゴシック" panose="020B0609070205080204" pitchFamily="49" charset="-128"/>
                <a:ea typeface="ＭＳ ゴシック" panose="020B0609070205080204" pitchFamily="49" charset="-128"/>
              </a:rPr>
              <a:t>1</a:t>
            </a:r>
            <a:r>
              <a:rPr lang="ja-JP" altLang="en-US"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b="0" i="0" dirty="0">
                <a:solidFill>
                  <a:srgbClr val="333333"/>
                </a:solidFill>
                <a:effectLst/>
                <a:latin typeface="ＭＳ ゴシック" panose="020B0609070205080204" pitchFamily="49" charset="-128"/>
                <a:ea typeface="ＭＳ ゴシック" panose="020B0609070205080204" pitchFamily="49" charset="-128"/>
              </a:rPr>
              <a:t>11</a:t>
            </a:r>
            <a:r>
              <a:rPr lang="ja-JP" altLang="en-US" b="0" i="0" dirty="0">
                <a:solidFill>
                  <a:srgbClr val="333333"/>
                </a:solidFill>
                <a:effectLst/>
                <a:latin typeface="ＭＳ ゴシック" panose="020B0609070205080204" pitchFamily="49" charset="-128"/>
                <a:ea typeface="ＭＳ ゴシック" panose="020B0609070205080204" pitchFamily="49" charset="-128"/>
              </a:rPr>
              <a:t>日</a:t>
            </a:r>
            <a:endParaRPr lang="en-US" altLang="ja-JP" b="0" i="0" dirty="0">
              <a:solidFill>
                <a:srgbClr val="333333"/>
              </a:solidFill>
              <a:effectLst/>
              <a:latin typeface="ＭＳ ゴシック" panose="020B0609070205080204" pitchFamily="49" charset="-128"/>
              <a:ea typeface="ＭＳ ゴシック" panose="020B0609070205080204" pitchFamily="49" charset="-128"/>
            </a:endParaRPr>
          </a:p>
          <a:p>
            <a:pPr algn="l">
              <a:spcAft>
                <a:spcPts val="1125"/>
              </a:spcAft>
            </a:pPr>
            <a:endParaRPr lang="en-US" altLang="ja-JP" dirty="0">
              <a:solidFill>
                <a:srgbClr val="333333"/>
              </a:solidFill>
              <a:latin typeface="ＭＳ ゴシック" panose="020B0609070205080204" pitchFamily="49" charset="-128"/>
              <a:ea typeface="ＭＳ ゴシック" panose="020B0609070205080204" pitchFamily="49" charset="-128"/>
            </a:endParaRPr>
          </a:p>
          <a:p>
            <a:pPr algn="l">
              <a:spcAft>
                <a:spcPts val="1125"/>
              </a:spcAft>
            </a:pPr>
            <a:endParaRPr lang="ja-JP" altLang="en-US" b="0" i="0" dirty="0">
              <a:solidFill>
                <a:srgbClr val="333333"/>
              </a:solidFill>
              <a:effectLst/>
              <a:latin typeface="ＭＳ ゴシック" panose="020B0609070205080204" pitchFamily="49" charset="-128"/>
              <a:ea typeface="ＭＳ ゴシック" panose="020B0609070205080204" pitchFamily="49" charset="-128"/>
            </a:endParaRPr>
          </a:p>
        </p:txBody>
      </p:sp>
      <p:graphicFrame>
        <p:nvGraphicFramePr>
          <p:cNvPr id="16" name="表 15">
            <a:extLst>
              <a:ext uri="{FF2B5EF4-FFF2-40B4-BE49-F238E27FC236}">
                <a16:creationId xmlns:a16="http://schemas.microsoft.com/office/drawing/2014/main" id="{63F8C10E-8CE9-27A7-C774-7BD987954F7B}"/>
              </a:ext>
            </a:extLst>
          </p:cNvPr>
          <p:cNvGraphicFramePr>
            <a:graphicFrameLocks noGrp="1"/>
          </p:cNvGraphicFramePr>
          <p:nvPr/>
        </p:nvGraphicFramePr>
        <p:xfrm>
          <a:off x="1283186" y="5851813"/>
          <a:ext cx="6245225" cy="741680"/>
        </p:xfrm>
        <a:graphic>
          <a:graphicData uri="http://schemas.openxmlformats.org/drawingml/2006/table">
            <a:tbl>
              <a:tblPr firstRow="1" bandRow="1">
                <a:tableStyleId>{5940675A-B579-460E-94D1-54222C63F5DA}</a:tableStyleId>
              </a:tblPr>
              <a:tblGrid>
                <a:gridCol w="1568450">
                  <a:extLst>
                    <a:ext uri="{9D8B030D-6E8A-4147-A177-3AD203B41FA5}">
                      <a16:colId xmlns:a16="http://schemas.microsoft.com/office/drawing/2014/main" val="1839648499"/>
                    </a:ext>
                  </a:extLst>
                </a:gridCol>
                <a:gridCol w="2324100">
                  <a:extLst>
                    <a:ext uri="{9D8B030D-6E8A-4147-A177-3AD203B41FA5}">
                      <a16:colId xmlns:a16="http://schemas.microsoft.com/office/drawing/2014/main" val="1742338586"/>
                    </a:ext>
                  </a:extLst>
                </a:gridCol>
                <a:gridCol w="2352675">
                  <a:extLst>
                    <a:ext uri="{9D8B030D-6E8A-4147-A177-3AD203B41FA5}">
                      <a16:colId xmlns:a16="http://schemas.microsoft.com/office/drawing/2014/main" val="1159420139"/>
                    </a:ext>
                  </a:extLst>
                </a:gridCol>
              </a:tblGrid>
              <a:tr h="37084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打刻されている刻印</a:t>
                      </a:r>
                    </a:p>
                  </a:txBody>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正しい刻印</a:t>
                      </a:r>
                    </a:p>
                  </a:txBody>
                  <a:tcPr/>
                </a:tc>
                <a:extLst>
                  <a:ext uri="{0D108BD9-81ED-4DB2-BD59-A6C34878D82A}">
                    <a16:rowId xmlns:a16="http://schemas.microsoft.com/office/drawing/2014/main" val="3333293769"/>
                  </a:ext>
                </a:extLst>
              </a:tr>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容器の質量</a:t>
                      </a:r>
                    </a:p>
                  </a:txBody>
                  <a:tcPr/>
                </a:tc>
                <a:tc>
                  <a:txBody>
                    <a:bodyPr/>
                    <a:lstStyle/>
                    <a:p>
                      <a:pPr algn="ctr"/>
                      <a:r>
                        <a:rPr kumimoji="1" lang="en-US" altLang="ja-JP" dirty="0">
                          <a:latin typeface="ＭＳ ゴシック" panose="020B0609070205080204" pitchFamily="49" charset="-128"/>
                          <a:ea typeface="ＭＳ ゴシック" panose="020B0609070205080204" pitchFamily="49" charset="-128"/>
                        </a:rPr>
                        <a:t>W36.</a:t>
                      </a:r>
                      <a:r>
                        <a:rPr kumimoji="1" lang="en-US" altLang="ja-JP" u="sng" dirty="0">
                          <a:solidFill>
                            <a:srgbClr val="FF0000"/>
                          </a:solidFill>
                          <a:latin typeface="ＭＳ ゴシック" panose="020B0609070205080204" pitchFamily="49" charset="-128"/>
                          <a:ea typeface="ＭＳ ゴシック" panose="020B0609070205080204" pitchFamily="49" charset="-128"/>
                        </a:rPr>
                        <a:t>5</a:t>
                      </a:r>
                      <a:endParaRPr kumimoji="1" lang="ja-JP" altLang="en-US" u="sng"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a:latin typeface="ＭＳ ゴシック" panose="020B0609070205080204" pitchFamily="49" charset="-128"/>
                          <a:ea typeface="ＭＳ ゴシック" panose="020B0609070205080204" pitchFamily="49" charset="-128"/>
                        </a:rPr>
                        <a:t>W36.</a:t>
                      </a:r>
                      <a:r>
                        <a:rPr kumimoji="1" lang="en-US" altLang="ja-JP" u="sng" dirty="0">
                          <a:solidFill>
                            <a:srgbClr val="FF0000"/>
                          </a:solidFill>
                          <a:latin typeface="ＭＳ ゴシック" panose="020B0609070205080204" pitchFamily="49" charset="-128"/>
                          <a:ea typeface="ＭＳ ゴシック" panose="020B0609070205080204" pitchFamily="49" charset="-128"/>
                        </a:rPr>
                        <a:t>0</a:t>
                      </a:r>
                      <a:endParaRPr kumimoji="1" lang="ja-JP" altLang="en-US" u="sng" dirty="0">
                        <a:solidFill>
                          <a:srgbClr val="FF0000"/>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933569691"/>
                  </a:ext>
                </a:extLst>
              </a:tr>
            </a:tbl>
          </a:graphicData>
        </a:graphic>
      </p:graphicFrame>
    </p:spTree>
    <p:extLst>
      <p:ext uri="{BB962C8B-B14F-4D97-AF65-F5344CB8AC3E}">
        <p14:creationId xmlns:p14="http://schemas.microsoft.com/office/powerpoint/2010/main" val="3966425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4F8D55-C8D8-78DB-1DD3-5DC26353F139}"/>
              </a:ext>
            </a:extLst>
          </p:cNvPr>
          <p:cNvSpPr txBox="1"/>
          <p:nvPr/>
        </p:nvSpPr>
        <p:spPr>
          <a:xfrm>
            <a:off x="609600" y="695326"/>
            <a:ext cx="10944225" cy="3533774"/>
          </a:xfrm>
          <a:prstGeom prst="rect">
            <a:avLst/>
          </a:prstGeom>
          <a:noFill/>
          <a:ln w="25400">
            <a:solidFill>
              <a:srgbClr val="0070C0"/>
            </a:solidFill>
          </a:ln>
        </p:spPr>
        <p:txBody>
          <a:bodyPr wrap="square" rtlCol="0">
            <a:spAutoFit/>
          </a:bodyPr>
          <a:lstStyle/>
          <a:p>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（２）容器検査の合格年月</a:t>
            </a:r>
            <a:br>
              <a:rPr lang="ja-JP" altLang="en-US" sz="2000" dirty="0">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・容器製造業者：　神鋼機器工業（株）</a:t>
            </a:r>
            <a:br>
              <a:rPr lang="ja-JP" altLang="en-US" sz="2000" dirty="0">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・容器の種類：　溶接容器</a:t>
            </a:r>
            <a:br>
              <a:rPr lang="ja-JP" altLang="en-US" sz="2000" dirty="0">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・内容積：　</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117.5L</a:t>
            </a:r>
            <a:br>
              <a:rPr lang="ja-JP" altLang="en-US" sz="2000" dirty="0">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・検査合格日：　平成</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24</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5</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8</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日</a:t>
            </a:r>
            <a:endParaRPr lang="en-US" altLang="ja-JP" sz="2000" b="0" i="0" dirty="0">
              <a:solidFill>
                <a:srgbClr val="333333"/>
              </a:solidFill>
              <a:effectLst/>
              <a:latin typeface="ＭＳ ゴシック" panose="020B0609070205080204" pitchFamily="49" charset="-128"/>
              <a:ea typeface="ＭＳ ゴシック" panose="020B0609070205080204" pitchFamily="49" charset="-128"/>
            </a:endParaRPr>
          </a:p>
          <a:p>
            <a:endParaRPr kumimoji="1" lang="en-US" altLang="ja-JP" sz="2000" dirty="0">
              <a:solidFill>
                <a:srgbClr val="333333"/>
              </a:solidFill>
              <a:latin typeface="ＭＳ ゴシック" panose="020B0609070205080204" pitchFamily="49" charset="-128"/>
              <a:ea typeface="ＭＳ ゴシック" panose="020B0609070205080204" pitchFamily="49" charset="-128"/>
            </a:endParaRPr>
          </a:p>
          <a:p>
            <a:endParaRPr lang="en-US" altLang="ja-JP" sz="2000" dirty="0">
              <a:solidFill>
                <a:srgbClr val="333333"/>
              </a:solidFill>
              <a:latin typeface="ＭＳ ゴシック" panose="020B0609070205080204" pitchFamily="49" charset="-128"/>
              <a:ea typeface="ＭＳ ゴシック" panose="020B0609070205080204" pitchFamily="49" charset="-128"/>
            </a:endParaRPr>
          </a:p>
          <a:p>
            <a:endParaRPr kumimoji="1" lang="en-US" altLang="ja-JP" sz="2000" dirty="0">
              <a:solidFill>
                <a:srgbClr val="333333"/>
              </a:solidFill>
              <a:latin typeface="ＭＳ ゴシック" panose="020B0609070205080204" pitchFamily="49" charset="-128"/>
              <a:ea typeface="ＭＳ ゴシック" panose="020B0609070205080204" pitchFamily="49" charset="-128"/>
            </a:endParaRPr>
          </a:p>
          <a:p>
            <a:endParaRPr lang="en-US" altLang="ja-JP" sz="2000" dirty="0">
              <a:solidFill>
                <a:srgbClr val="333333"/>
              </a:solidFill>
              <a:latin typeface="ＭＳ ゴシック" panose="020B0609070205080204" pitchFamily="49" charset="-128"/>
              <a:ea typeface="ＭＳ ゴシック" panose="020B0609070205080204" pitchFamily="49" charset="-128"/>
            </a:endParaRPr>
          </a:p>
          <a:p>
            <a:endParaRPr kumimoji="1" lang="en-US" altLang="ja-JP" sz="2000" dirty="0">
              <a:solidFill>
                <a:srgbClr val="333333"/>
              </a:solidFill>
              <a:latin typeface="ＭＳ ゴシック" panose="020B0609070205080204" pitchFamily="49" charset="-128"/>
              <a:ea typeface="ＭＳ ゴシック" panose="020B0609070205080204" pitchFamily="49" charset="-128"/>
            </a:endParaRPr>
          </a:p>
          <a:p>
            <a:endParaRPr kumimoji="1" lang="ja-JP" altLang="en-US" sz="200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7BABC0EA-6831-D940-A455-DDCA0DAFBA74}"/>
              </a:ext>
            </a:extLst>
          </p:cNvPr>
          <p:cNvGraphicFramePr>
            <a:graphicFrameLocks noGrp="1"/>
          </p:cNvGraphicFramePr>
          <p:nvPr/>
        </p:nvGraphicFramePr>
        <p:xfrm>
          <a:off x="1314450" y="2557991"/>
          <a:ext cx="7058025" cy="741680"/>
        </p:xfrm>
        <a:graphic>
          <a:graphicData uri="http://schemas.openxmlformats.org/drawingml/2006/table">
            <a:tbl>
              <a:tblPr firstRow="1" bandRow="1">
                <a:tableStyleId>{5940675A-B579-460E-94D1-54222C63F5DA}</a:tableStyleId>
              </a:tblPr>
              <a:tblGrid>
                <a:gridCol w="2501900">
                  <a:extLst>
                    <a:ext uri="{9D8B030D-6E8A-4147-A177-3AD203B41FA5}">
                      <a16:colId xmlns:a16="http://schemas.microsoft.com/office/drawing/2014/main" val="1840617833"/>
                    </a:ext>
                  </a:extLst>
                </a:gridCol>
                <a:gridCol w="2247900">
                  <a:extLst>
                    <a:ext uri="{9D8B030D-6E8A-4147-A177-3AD203B41FA5}">
                      <a16:colId xmlns:a16="http://schemas.microsoft.com/office/drawing/2014/main" val="3700309550"/>
                    </a:ext>
                  </a:extLst>
                </a:gridCol>
                <a:gridCol w="2308225">
                  <a:extLst>
                    <a:ext uri="{9D8B030D-6E8A-4147-A177-3AD203B41FA5}">
                      <a16:colId xmlns:a16="http://schemas.microsoft.com/office/drawing/2014/main" val="1020073244"/>
                    </a:ext>
                  </a:extLst>
                </a:gridCol>
              </a:tblGrid>
              <a:tr h="37084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打刻されている刻印</a:t>
                      </a:r>
                    </a:p>
                  </a:txBody>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正しい刻印</a:t>
                      </a:r>
                    </a:p>
                  </a:txBody>
                  <a:tcPr/>
                </a:tc>
                <a:extLst>
                  <a:ext uri="{0D108BD9-81ED-4DB2-BD59-A6C34878D82A}">
                    <a16:rowId xmlns:a16="http://schemas.microsoft.com/office/drawing/2014/main" val="1216016499"/>
                  </a:ext>
                </a:extLst>
              </a:tr>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容器検査の合格年月</a:t>
                      </a:r>
                    </a:p>
                  </a:txBody>
                  <a:tcPr/>
                </a:tc>
                <a:tc>
                  <a:txBody>
                    <a:bodyPr/>
                    <a:lstStyle/>
                    <a:p>
                      <a:pPr algn="ctr"/>
                      <a:r>
                        <a:rPr kumimoji="1" lang="en-US" altLang="ja-JP" dirty="0">
                          <a:latin typeface="ＭＳ ゴシック" panose="020B0609070205080204" pitchFamily="49" charset="-128"/>
                          <a:ea typeface="ＭＳ ゴシック" panose="020B0609070205080204" pitchFamily="49" charset="-128"/>
                        </a:rPr>
                        <a:t>-12</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a:solidFill>
                            <a:srgbClr val="FF0000"/>
                          </a:solidFill>
                          <a:latin typeface="ＭＳ ゴシック" panose="020B0609070205080204" pitchFamily="49" charset="-128"/>
                          <a:ea typeface="ＭＳ ゴシック" panose="020B0609070205080204" pitchFamily="49" charset="-128"/>
                        </a:rPr>
                        <a:t>5</a:t>
                      </a:r>
                      <a:r>
                        <a:rPr kumimoji="1" lang="en-US" altLang="ja-JP" dirty="0">
                          <a:latin typeface="ＭＳ ゴシック" panose="020B0609070205080204" pitchFamily="49" charset="-128"/>
                          <a:ea typeface="ＭＳ ゴシック" panose="020B0609070205080204" pitchFamily="49" charset="-128"/>
                        </a:rPr>
                        <a:t>-12</a:t>
                      </a:r>
                      <a:endParaRPr kumimoji="1" lang="ja-JP" altLang="en-US"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06670483"/>
                  </a:ext>
                </a:extLst>
              </a:tr>
            </a:tbl>
          </a:graphicData>
        </a:graphic>
      </p:graphicFrame>
    </p:spTree>
    <p:extLst>
      <p:ext uri="{BB962C8B-B14F-4D97-AF65-F5344CB8AC3E}">
        <p14:creationId xmlns:p14="http://schemas.microsoft.com/office/powerpoint/2010/main" val="1025403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7B0DAD7-0143-0DA7-D03F-B6C3915E2317}"/>
              </a:ext>
            </a:extLst>
          </p:cNvPr>
          <p:cNvSpPr/>
          <p:nvPr/>
        </p:nvSpPr>
        <p:spPr>
          <a:xfrm>
            <a:off x="1350726" y="136006"/>
            <a:ext cx="9289564" cy="796834"/>
          </a:xfrm>
          <a:prstGeom prst="rect">
            <a:avLst/>
          </a:prstGeom>
          <a:solidFill>
            <a:schemeClr val="accent1">
              <a:lumMod val="40000"/>
              <a:lumOff val="60000"/>
            </a:schemeClr>
          </a:solidFill>
          <a:ln w="25400">
            <a:solidFill>
              <a:schemeClr val="accent1"/>
            </a:solidFill>
          </a:ln>
        </p:spPr>
        <p:txBody>
          <a:bodyPr wrap="square" anchor="ctr" anchorCtr="1">
            <a:noAutofit/>
          </a:bodyPr>
          <a:lstStyle/>
          <a:p>
            <a:pPr>
              <a:defRPr/>
            </a:pPr>
            <a:r>
              <a:rPr lang="ja-JP" altLang="en-US" sz="2800" dirty="0">
                <a:solidFill>
                  <a:srgbClr val="333333"/>
                </a:solidFill>
                <a:latin typeface="ＭＳ Ｐゴシック" panose="020B0600070205080204" pitchFamily="50" charset="-128"/>
                <a:ea typeface="ＭＳ Ｐゴシック" panose="020B0600070205080204" pitchFamily="50" charset="-128"/>
              </a:rPr>
              <a:t>高圧ガス容器の移動中の事故防止について</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2800" i="0" dirty="0">
                <a:solidFill>
                  <a:srgbClr val="333333"/>
                </a:solidFill>
                <a:effectLst/>
                <a:latin typeface="ＭＳ Ｐゴシック" panose="020B0600070205080204" pitchFamily="50" charset="-128"/>
                <a:ea typeface="ＭＳ Ｐゴシック" panose="020B0600070205080204" pitchFamily="50" charset="-128"/>
              </a:rPr>
              <a:t>注意喚起</a:t>
            </a:r>
            <a:r>
              <a:rPr lang="en-US" altLang="ja-JP" sz="2800" i="0" dirty="0">
                <a:solidFill>
                  <a:srgbClr val="333333"/>
                </a:solidFill>
                <a:effectLst/>
                <a:latin typeface="ＭＳ Ｐゴシック" panose="020B0600070205080204" pitchFamily="50" charset="-128"/>
                <a:ea typeface="ＭＳ Ｐゴシック" panose="020B0600070205080204" pitchFamily="50" charset="-128"/>
              </a:rPr>
              <a:t>)</a:t>
            </a:r>
            <a:endParaRPr lang="ja-JP" altLang="en-US" sz="2800" i="0" dirty="0">
              <a:solidFill>
                <a:srgbClr val="333333"/>
              </a:solidFill>
              <a:effectLst/>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DF30BFDF-2E27-3C63-500F-58A3B25A1372}"/>
              </a:ext>
            </a:extLst>
          </p:cNvPr>
          <p:cNvSpPr txBox="1"/>
          <p:nvPr/>
        </p:nvSpPr>
        <p:spPr>
          <a:xfrm>
            <a:off x="385090" y="1084625"/>
            <a:ext cx="11421820" cy="5465599"/>
          </a:xfrm>
          <a:prstGeom prst="rect">
            <a:avLst/>
          </a:prstGeom>
          <a:noFill/>
          <a:ln w="25400">
            <a:solidFill>
              <a:schemeClr val="accent1"/>
            </a:solidFill>
          </a:ln>
        </p:spPr>
        <p:txBody>
          <a:bodyPr wrap="square">
            <a:spAutoFit/>
          </a:bodyPr>
          <a:lstStyle/>
          <a:p>
            <a:pPr algn="r">
              <a:spcAft>
                <a:spcPts val="1125"/>
              </a:spcAft>
            </a:pP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2022</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年</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10</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月</a:t>
            </a:r>
            <a:r>
              <a:rPr lang="en-US" altLang="ja-JP" sz="2000" b="0" i="0" dirty="0">
                <a:solidFill>
                  <a:srgbClr val="333333"/>
                </a:solidFill>
                <a:effectLst/>
                <a:latin typeface="ＭＳ ゴシック" panose="020B0609070205080204" pitchFamily="49" charset="-128"/>
                <a:ea typeface="ＭＳ ゴシック" panose="020B0609070205080204" pitchFamily="49" charset="-128"/>
              </a:rPr>
              <a:t>14</a:t>
            </a: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日</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経済産業省</a:t>
            </a:r>
          </a:p>
          <a:p>
            <a:pPr algn="l">
              <a:spcAft>
                <a:spcPts val="1125"/>
              </a:spcAft>
            </a:pP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令和４年９月２８日（水）、伊勢湾岸自動車道から東名高速道路へ進入する 豊田ジャンクション内の上り路線において、多数のＬＰガス容器を積載した車両が、走行中に前方の車両との衝突を避けるため急ブレーキをかけたところ、ＬＰガス容器が荷崩れを起こして路上に散乱し、当該容器から漏えいしたＬＰガスが何らかの原因で着火して、火災が発生するとともに、容器が爆発する事故が発生しました。</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この事故で、ＬＰガス容器を積載していた車両に加え、当該車両の前方に停車していた２台の車両が火災・爆発に巻き込まれ、炎上するとともに、これら２台の車両に乗車していた１名が死亡、２名が負傷する被害が発生しました。</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また、他にも高速道路において多数の高圧ガス容器を積載した車両から、当該容器が荷崩れを起こして路上に落下する事故が発生しております。</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高圧ガス容器を車両に積載して移動する場合は、交通法規を遵守するとともに、高圧ガス保安法令に基づき、充塡容器等の転落、転倒等による衝撃を防止するため、充塡容器等を荷台の前方に寄せ、ロープ等を使用して確実に緊縛するなど、移動中の事故防止のための措置が必要です。</a:t>
            </a:r>
            <a:br>
              <a:rPr lang="ja-JP" altLang="en-US" sz="2000" b="0" i="0" dirty="0">
                <a:solidFill>
                  <a:srgbClr val="333333"/>
                </a:solidFill>
                <a:effectLst/>
                <a:latin typeface="ＭＳ ゴシック" panose="020B0609070205080204" pitchFamily="49" charset="-128"/>
                <a:ea typeface="ＭＳ ゴシック" panose="020B0609070205080204" pitchFamily="49" charset="-128"/>
              </a:rPr>
            </a:br>
            <a:r>
              <a:rPr lang="ja-JP" altLang="en-US" sz="2000" b="0" i="0" dirty="0">
                <a:solidFill>
                  <a:srgbClr val="333333"/>
                </a:solidFill>
                <a:effectLst/>
                <a:latin typeface="ＭＳ ゴシック" panose="020B0609070205080204" pitchFamily="49" charset="-128"/>
                <a:ea typeface="ＭＳ ゴシック" panose="020B0609070205080204" pitchFamily="49" charset="-128"/>
              </a:rPr>
              <a:t>　高圧ガス取扱者におかれては、高圧ガスの移動時の危険性を十分に認識した上で、安全な取り扱い等にご注意いただきますよう、よろしくお願いいたします。</a:t>
            </a:r>
          </a:p>
        </p:txBody>
      </p:sp>
    </p:spTree>
    <p:extLst>
      <p:ext uri="{BB962C8B-B14F-4D97-AF65-F5344CB8AC3E}">
        <p14:creationId xmlns:p14="http://schemas.microsoft.com/office/powerpoint/2010/main" val="1041380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18393</Words>
  <Application>Microsoft Office PowerPoint</Application>
  <PresentationFormat>ワイド画面</PresentationFormat>
  <Paragraphs>1693</Paragraphs>
  <Slides>111</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111</vt:i4>
      </vt:variant>
    </vt:vector>
  </HeadingPairs>
  <TitlesOfParts>
    <vt:vector size="124" baseType="lpstr">
      <vt:lpstr>ＭＳ Ｐゴシック</vt:lpstr>
      <vt:lpstr>ＭＳ ゴシック</vt:lpstr>
      <vt:lpstr>ＭＳ 明朝</vt:lpstr>
      <vt:lpstr>メイリオ</vt:lpstr>
      <vt:lpstr>游ゴシック</vt:lpstr>
      <vt:lpstr>游ゴシック Light</vt:lpstr>
      <vt:lpstr>Arial</vt:lpstr>
      <vt:lpstr>Times New Roman</vt:lpstr>
      <vt:lpstr>Trebuchet MS</vt:lpstr>
      <vt:lpstr>Wingdings</vt:lpstr>
      <vt:lpstr>Wingdings 3</vt:lpstr>
      <vt:lpstr>Office テーマ</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※の事項のみ適用</vt:lpstr>
      <vt:lpstr>PowerPoint プレゼンテーション</vt:lpstr>
      <vt:lpstr>PowerPoint プレゼンテーション</vt:lpstr>
      <vt:lpstr>PowerPoint プレゼンテーション</vt:lpstr>
      <vt:lpstr>貯蔵能力の合算</vt:lpstr>
      <vt:lpstr>第一種ガスと第二種ガスの　　両方を混在貯蔵している場合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特定高圧ガスの消費者</vt:lpstr>
      <vt:lpstr> 　　</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asd17212605@outlook.jp</dc:creator>
  <cp:lastModifiedBy>asd17212605@outlook.jp</cp:lastModifiedBy>
  <cp:revision>30</cp:revision>
  <cp:lastPrinted>2025-10-08T06:02:49Z</cp:lastPrinted>
  <dcterms:created xsi:type="dcterms:W3CDTF">2025-02-25T06:46:53Z</dcterms:created>
  <dcterms:modified xsi:type="dcterms:W3CDTF">2025-10-10T06:39:32Z</dcterms:modified>
</cp:coreProperties>
</file>